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1"/>
  </p:notesMasterIdLst>
  <p:sldIdLst>
    <p:sldId id="256" r:id="rId2"/>
    <p:sldId id="260" r:id="rId3"/>
    <p:sldId id="270" r:id="rId4"/>
    <p:sldId id="271" r:id="rId5"/>
    <p:sldId id="274" r:id="rId6"/>
    <p:sldId id="272" r:id="rId7"/>
    <p:sldId id="263" r:id="rId8"/>
    <p:sldId id="265" r:id="rId9"/>
    <p:sldId id="273" r:id="rId10"/>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18" autoAdjust="0"/>
    <p:restoredTop sz="94660"/>
  </p:normalViewPr>
  <p:slideViewPr>
    <p:cSldViewPr snapToGrid="0">
      <p:cViewPr varScale="1">
        <p:scale>
          <a:sx n="30" d="100"/>
          <a:sy n="30" d="100"/>
        </p:scale>
        <p:origin x="8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87935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91991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75819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94494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7825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35197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Yhteiskuntaopin koe ja siinä menestyminen</a:t>
            </a:r>
            <a:br>
              <a:rPr lang="fi-FI" dirty="0"/>
            </a:br>
            <a:br>
              <a:rPr lang="fi-FI" dirty="0"/>
            </a:br>
            <a:r>
              <a:rPr lang="fi-FI" dirty="0"/>
              <a:t>Perintötehtävään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Perintötehtävään vastaaminen</a:t>
            </a:r>
          </a:p>
        </p:txBody>
      </p:sp>
      <p:sp>
        <p:nvSpPr>
          <p:cNvPr id="120" name="Google Shape;120;p14"/>
          <p:cNvSpPr txBox="1">
            <a:spLocks noGrp="1"/>
          </p:cNvSpPr>
          <p:nvPr>
            <p:ph type="body" idx="1"/>
          </p:nvPr>
        </p:nvSpPr>
        <p:spPr>
          <a:xfrm>
            <a:off x="1676400" y="3730513"/>
            <a:ext cx="21031199" cy="8145947"/>
          </a:xfrm>
          <a:prstGeom prst="rect">
            <a:avLst/>
          </a:prstGeom>
          <a:solidFill>
            <a:schemeClr val="lt1"/>
          </a:solid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Vastauksessa on olennaista tuoda pohtien esiin </a:t>
            </a:r>
            <a:r>
              <a:rPr lang="fi-FI" b="1" dirty="0"/>
              <a:t>yleisiä oikeusperiaatteita</a:t>
            </a:r>
            <a:r>
              <a:rPr lang="fi-FI" dirty="0"/>
              <a:t> ja </a:t>
            </a:r>
            <a:r>
              <a:rPr lang="fi-FI" b="1" dirty="0"/>
              <a:t>soveltaa</a:t>
            </a:r>
            <a:r>
              <a:rPr lang="fi-FI" dirty="0"/>
              <a:t> niitä annettuun tapaukseen.</a:t>
            </a:r>
          </a:p>
          <a:p>
            <a:pPr marL="1143000" lvl="0" indent="-1143000">
              <a:spcBef>
                <a:spcPts val="0"/>
              </a:spcBef>
              <a:buFont typeface="Arial" panose="020B0604020202020204" pitchFamily="34" charset="0"/>
              <a:buChar char="•"/>
            </a:pPr>
            <a:r>
              <a:rPr lang="fi-FI" b="1" dirty="0"/>
              <a:t>Selvitä aluksi</a:t>
            </a:r>
            <a:r>
              <a:rPr lang="fi-FI" dirty="0"/>
              <a:t>, </a:t>
            </a:r>
            <a:r>
              <a:rPr lang="fi-FI" b="1" dirty="0"/>
              <a:t>keitä henkilöitä </a:t>
            </a:r>
            <a:r>
              <a:rPr lang="fi-FI" dirty="0"/>
              <a:t>tehtävän asia koskee.</a:t>
            </a:r>
          </a:p>
          <a:p>
            <a:pPr marL="1143000" lvl="0" indent="-1143000">
              <a:spcBef>
                <a:spcPts val="0"/>
              </a:spcBef>
              <a:buFont typeface="Arial" panose="020B0604020202020204" pitchFamily="34" charset="0"/>
              <a:buChar char="•"/>
            </a:pPr>
            <a:r>
              <a:rPr lang="fi-FI" dirty="0"/>
              <a:t>Tee niin </a:t>
            </a:r>
            <a:r>
              <a:rPr lang="fi-FI" b="1" dirty="0"/>
              <a:t>sanottu sukupuu</a:t>
            </a:r>
            <a:r>
              <a:rPr lang="fi-FI" dirty="0"/>
              <a:t>. Sen avulla saat selville </a:t>
            </a:r>
            <a:r>
              <a:rPr lang="fi-FI" b="1" dirty="0"/>
              <a:t>perintöjärjestyksen</a:t>
            </a:r>
            <a:r>
              <a:rPr lang="fi-FI" dirty="0"/>
              <a:t>.</a:t>
            </a:r>
          </a:p>
          <a:p>
            <a:pPr marL="1143000" lvl="0" indent="-1143000">
              <a:spcBef>
                <a:spcPts val="0"/>
              </a:spcBef>
              <a:buFont typeface="Arial" panose="020B0604020202020204" pitchFamily="34" charset="0"/>
              <a:buChar char="•"/>
            </a:pPr>
            <a:r>
              <a:rPr lang="fi-FI" dirty="0"/>
              <a:t>Jos tehtävässä on kyse </a:t>
            </a:r>
            <a:r>
              <a:rPr lang="fi-FI" b="1" dirty="0"/>
              <a:t>avioliitosta</a:t>
            </a:r>
            <a:r>
              <a:rPr lang="fi-FI" dirty="0"/>
              <a:t> ja toinen puoliso on kuollut, muista tehdä </a:t>
            </a:r>
            <a:r>
              <a:rPr lang="fi-FI" b="1" dirty="0"/>
              <a:t>ositus</a:t>
            </a:r>
            <a:r>
              <a:rPr lang="fi-FI" dirty="0"/>
              <a:t> ennen perinnönjakoa.</a:t>
            </a:r>
          </a:p>
          <a:p>
            <a:pPr marL="1143000" lvl="0" indent="-1143000">
              <a:spcBef>
                <a:spcPts val="0"/>
              </a:spcBef>
              <a:buFont typeface="Arial" panose="020B0604020202020204" pitchFamily="34" charset="0"/>
              <a:buChar char="•"/>
            </a:pPr>
            <a:r>
              <a:rPr lang="fi-FI" dirty="0"/>
              <a:t>Huomaa, että rintaperillisillä on aina oikeus </a:t>
            </a:r>
            <a:r>
              <a:rPr lang="fi-FI" b="1" dirty="0"/>
              <a:t>lakiosaan, </a:t>
            </a:r>
            <a:r>
              <a:rPr lang="fi-FI" dirty="0"/>
              <a:t>jos on tehty lakiosaa </a:t>
            </a:r>
            <a:r>
              <a:rPr lang="fi-FI" b="1" dirty="0"/>
              <a:t>loukkaava testamentti</a:t>
            </a:r>
            <a:r>
              <a:rPr lang="fi-FI" dirty="0"/>
              <a:t>.</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xEl>
                                              <p:pRg st="4" end="4"/>
                                            </p:txEl>
                                          </p:spTgt>
                                        </p:tgtEl>
                                        <p:attrNameLst>
                                          <p:attrName>style.visibility</p:attrName>
                                        </p:attrNameLst>
                                      </p:cBhvr>
                                      <p:to>
                                        <p:strVal val="visible"/>
                                      </p:to>
                                    </p:set>
                                    <p:animEffect transition="in" filter="fade">
                                      <p:cBhvr>
                                        <p:cTn id="27"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Perintötehtävään vastaaminen</a:t>
            </a:r>
          </a:p>
        </p:txBody>
      </p:sp>
      <p:sp>
        <p:nvSpPr>
          <p:cNvPr id="120" name="Google Shape;120;p14"/>
          <p:cNvSpPr txBox="1">
            <a:spLocks noGrp="1"/>
          </p:cNvSpPr>
          <p:nvPr>
            <p:ph type="body" idx="1"/>
          </p:nvPr>
        </p:nvSpPr>
        <p:spPr>
          <a:xfrm>
            <a:off x="1676400" y="3730513"/>
            <a:ext cx="21031199" cy="8145947"/>
          </a:xfrm>
          <a:prstGeom prst="rect">
            <a:avLst/>
          </a:prstGeom>
          <a:solidFill>
            <a:schemeClr val="lt1"/>
          </a:solid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Muista, että jokaisen </a:t>
            </a:r>
            <a:r>
              <a:rPr lang="fi-FI" b="1" dirty="0"/>
              <a:t>rintaperillisen tulee vaatia lakiosaansa</a:t>
            </a:r>
            <a:r>
              <a:rPr lang="fi-FI" dirty="0"/>
              <a:t>. Jos joku rintaperillisistä ei vaadi lakiosaansa, niin sanottu vapaaosa jaetaan testamentin laatijan toiveiden mukaisesti.</a:t>
            </a:r>
          </a:p>
          <a:p>
            <a:pPr marL="1143000" lvl="0" indent="-1143000">
              <a:spcBef>
                <a:spcPts val="0"/>
              </a:spcBef>
              <a:buFont typeface="Arial" panose="020B0604020202020204" pitchFamily="34" charset="0"/>
              <a:buChar char="•"/>
            </a:pPr>
            <a:r>
              <a:rPr lang="fi-FI" dirty="0"/>
              <a:t>Myös </a:t>
            </a:r>
            <a:r>
              <a:rPr lang="fi-FI" b="1" dirty="0"/>
              <a:t>leski voi periä</a:t>
            </a:r>
            <a:r>
              <a:rPr lang="fi-FI" dirty="0"/>
              <a:t>, jos vainajalla ei ollut rintaperillisiä. </a:t>
            </a:r>
          </a:p>
          <a:p>
            <a:pPr marL="1143000" lvl="0" indent="-1143000">
              <a:spcBef>
                <a:spcPts val="0"/>
              </a:spcBef>
              <a:buFont typeface="Arial" panose="020B0604020202020204" pitchFamily="34" charset="0"/>
              <a:buChar char="•"/>
            </a:pPr>
            <a:r>
              <a:rPr lang="fi-FI" dirty="0"/>
              <a:t>Lesken perintöoikeus on vain väliaikainen. Ensin kuolleen puolison sukulaiset lopulta perivät hänet, kun leski on kuollut.</a:t>
            </a:r>
          </a:p>
          <a:p>
            <a:pPr marL="1143000" lvl="0" indent="-1143000">
              <a:spcBef>
                <a:spcPts val="0"/>
              </a:spcBef>
              <a:buFont typeface="Arial" panose="020B0604020202020204" pitchFamily="34" charset="0"/>
              <a:buChar char="•"/>
            </a:pPr>
            <a:r>
              <a:rPr lang="fi-FI" dirty="0"/>
              <a:t>Leski perii myös silloin, jos on tehty keskinäinen testamentti.</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674115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Perintötehtävään vastaaminen</a:t>
            </a:r>
          </a:p>
        </p:txBody>
      </p:sp>
      <p:sp>
        <p:nvSpPr>
          <p:cNvPr id="120" name="Google Shape;120;p14"/>
          <p:cNvSpPr txBox="1">
            <a:spLocks noGrp="1"/>
          </p:cNvSpPr>
          <p:nvPr>
            <p:ph type="body" idx="1"/>
          </p:nvPr>
        </p:nvSpPr>
        <p:spPr>
          <a:xfrm>
            <a:off x="1676400" y="3730513"/>
            <a:ext cx="21031199" cy="8145947"/>
          </a:xfrm>
          <a:prstGeom prst="rect">
            <a:avLst/>
          </a:prstGeom>
          <a:solidFill>
            <a:schemeClr val="lt1"/>
          </a:solid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Jos leski on </a:t>
            </a:r>
            <a:r>
              <a:rPr lang="fi-FI" b="1" dirty="0"/>
              <a:t>varakkaampi kuin vainaja, </a:t>
            </a:r>
            <a:r>
              <a:rPr lang="fi-FI" dirty="0"/>
              <a:t>hän saa </a:t>
            </a:r>
            <a:r>
              <a:rPr lang="fi-FI" b="1" dirty="0"/>
              <a:t>pitää oman omaisuutensa.</a:t>
            </a:r>
            <a:r>
              <a:rPr lang="fi-FI" dirty="0"/>
              <a:t> </a:t>
            </a:r>
          </a:p>
          <a:p>
            <a:pPr marL="1143000" lvl="0" indent="-1143000">
              <a:spcBef>
                <a:spcPts val="0"/>
              </a:spcBef>
              <a:buFont typeface="Arial" panose="020B0604020202020204" pitchFamily="34" charset="0"/>
              <a:buChar char="•"/>
            </a:pPr>
            <a:r>
              <a:rPr lang="fi-FI" dirty="0"/>
              <a:t>Kyse on ns. tasinkoprivilegistä.</a:t>
            </a:r>
          </a:p>
          <a:p>
            <a:pPr marL="1143000" lvl="0" indent="-1143000">
              <a:spcBef>
                <a:spcPts val="0"/>
              </a:spcBef>
              <a:buFont typeface="Arial" panose="020B0604020202020204" pitchFamily="34" charset="0"/>
              <a:buChar char="•"/>
            </a:pPr>
            <a:r>
              <a:rPr lang="fi-FI" dirty="0"/>
              <a:t>Leskellä on oikeus </a:t>
            </a:r>
            <a:r>
              <a:rPr lang="fi-FI" b="1" dirty="0"/>
              <a:t>jäädä yhteiseen asuntoon </a:t>
            </a:r>
            <a:r>
              <a:rPr lang="fi-FI" dirty="0"/>
              <a:t>ja </a:t>
            </a:r>
            <a:r>
              <a:rPr lang="fi-FI" b="1" dirty="0"/>
              <a:t>käyttää koti-irtaimistoa.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4269478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56E771D-B2DE-026A-D713-72809F57471B}"/>
              </a:ext>
            </a:extLst>
          </p:cNvPr>
          <p:cNvSpPr>
            <a:spLocks noGrp="1"/>
          </p:cNvSpPr>
          <p:nvPr>
            <p:ph type="title"/>
          </p:nvPr>
        </p:nvSpPr>
        <p:spPr/>
        <p:txBody>
          <a:bodyPr/>
          <a:lstStyle/>
          <a:p>
            <a:r>
              <a:rPr lang="fi-FI" dirty="0"/>
              <a:t>Muistilista:</a:t>
            </a:r>
          </a:p>
        </p:txBody>
      </p:sp>
      <p:sp>
        <p:nvSpPr>
          <p:cNvPr id="3" name="Tekstin paikkamerkki 2">
            <a:extLst>
              <a:ext uri="{FF2B5EF4-FFF2-40B4-BE49-F238E27FC236}">
                <a16:creationId xmlns:a16="http://schemas.microsoft.com/office/drawing/2014/main" id="{2CA428D6-5CA8-E095-8D13-F368CE6B4F08}"/>
              </a:ext>
            </a:extLst>
          </p:cNvPr>
          <p:cNvSpPr>
            <a:spLocks noGrp="1"/>
          </p:cNvSpPr>
          <p:nvPr>
            <p:ph type="body" idx="1"/>
          </p:nvPr>
        </p:nvSpPr>
        <p:spPr>
          <a:solidFill>
            <a:schemeClr val="lt1"/>
          </a:solidFill>
        </p:spPr>
        <p:txBody>
          <a:bodyPr/>
          <a:lstStyle/>
          <a:p>
            <a:pPr marL="1371600" indent="-1143000">
              <a:buAutoNum type="arabicParenR"/>
            </a:pPr>
            <a:r>
              <a:rPr lang="fi-FI" dirty="0"/>
              <a:t>PERUNKIRJOITUS JA PERUKIRJA</a:t>
            </a:r>
          </a:p>
          <a:p>
            <a:pPr marL="1371600" indent="-1143000">
              <a:buAutoNum type="arabicParenR"/>
            </a:pPr>
            <a:r>
              <a:rPr lang="fi-FI" dirty="0"/>
              <a:t>AVIO-OIKEUS JA TASINKO</a:t>
            </a:r>
          </a:p>
          <a:p>
            <a:pPr marL="1371600" indent="-1143000">
              <a:buAutoNum type="arabicParenR"/>
            </a:pPr>
            <a:r>
              <a:rPr lang="fi-FI" dirty="0"/>
              <a:t>AVIOEHTOSOPIMUS</a:t>
            </a:r>
          </a:p>
          <a:p>
            <a:pPr marL="1371600" indent="-1143000">
              <a:buAutoNum type="arabicParenR"/>
            </a:pPr>
            <a:r>
              <a:rPr lang="fi-FI" dirty="0"/>
              <a:t>PERINTÖKAARI</a:t>
            </a:r>
          </a:p>
          <a:p>
            <a:pPr marL="1371600" indent="-1143000">
              <a:buAutoNum type="arabicParenR"/>
            </a:pPr>
            <a:r>
              <a:rPr lang="fi-FI" dirty="0"/>
              <a:t>RINTAPERILLISET</a:t>
            </a:r>
          </a:p>
          <a:p>
            <a:pPr marL="1371600" indent="-1143000">
              <a:buAutoNum type="arabicParenR"/>
            </a:pPr>
            <a:r>
              <a:rPr lang="fi-FI" dirty="0"/>
              <a:t>TESTAMENTTI, LAKIOSA JA VAPAAOSA</a:t>
            </a:r>
          </a:p>
          <a:p>
            <a:pPr marL="1371600" indent="-1143000">
              <a:buAutoNum type="arabicParenR"/>
            </a:pPr>
            <a:r>
              <a:rPr lang="fi-FI" dirty="0"/>
              <a:t>PERINTÖVERO</a:t>
            </a:r>
          </a:p>
          <a:p>
            <a:pPr marL="1371600" indent="-1143000">
              <a:buAutoNum type="arabicParenR"/>
            </a:pPr>
            <a:endParaRPr lang="fi-FI" dirty="0"/>
          </a:p>
        </p:txBody>
      </p:sp>
      <p:sp>
        <p:nvSpPr>
          <p:cNvPr id="4" name="Dian numeron paikkamerkki 3">
            <a:extLst>
              <a:ext uri="{FF2B5EF4-FFF2-40B4-BE49-F238E27FC236}">
                <a16:creationId xmlns:a16="http://schemas.microsoft.com/office/drawing/2014/main" id="{EBA4EDAB-23AA-283E-90B0-58D72254EAF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i-FI" smtClean="0"/>
              <a:t>5</a:t>
            </a:fld>
            <a:endParaRPr lang="fi-FI"/>
          </a:p>
        </p:txBody>
      </p:sp>
    </p:spTree>
    <p:extLst>
      <p:ext uri="{BB962C8B-B14F-4D97-AF65-F5344CB8AC3E}">
        <p14:creationId xmlns:p14="http://schemas.microsoft.com/office/powerpoint/2010/main" val="1118954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Esimerkkitehtävä (yo-tehtävä s2021)</a:t>
            </a:r>
          </a:p>
        </p:txBody>
      </p:sp>
      <p:sp>
        <p:nvSpPr>
          <p:cNvPr id="120" name="Google Shape;120;p14"/>
          <p:cNvSpPr txBox="1">
            <a:spLocks noGrp="1"/>
          </p:cNvSpPr>
          <p:nvPr>
            <p:ph type="body" idx="1"/>
          </p:nvPr>
        </p:nvSpPr>
        <p:spPr>
          <a:xfrm>
            <a:off x="1676400" y="3730513"/>
            <a:ext cx="21031199" cy="8145947"/>
          </a:xfrm>
          <a:prstGeom prst="rect">
            <a:avLst/>
          </a:prstGeom>
          <a:solidFill>
            <a:schemeClr val="lt1"/>
          </a:solidFill>
          <a:ln>
            <a:noFill/>
          </a:ln>
        </p:spPr>
        <p:txBody>
          <a:bodyPr spcFirstLastPara="1" wrap="square" lIns="91425" tIns="45700" rIns="91425" bIns="45700" anchor="t" anchorCtr="0">
            <a:noAutofit/>
          </a:bodyPr>
          <a:lstStyle/>
          <a:p>
            <a:pPr marL="0" lvl="0" indent="0">
              <a:spcBef>
                <a:spcPts val="0"/>
              </a:spcBef>
            </a:pPr>
            <a:r>
              <a:rPr lang="fi-FI" dirty="0"/>
              <a:t>Eeva ja Mikael elävät avioliitossa, ja heillä on kaksi täysi-ikäistä lasta. Eevalla on lisäksi yksi lapsi aiemmasta avioliitosta. Eevan omaisuuden arvo on 100 000 euroa ja Mikaelin omaisuuden arvo 10 000 euroa. Aviopari asuu vuokra-asunnossa, eikä kummallakaan ole velkaa. Eevalla ja Mikaelilla ei myöskään ole avioehtosopimusta, mutta he ovat tehneet keskenään testamentin, jonka mukaan he perivät toisensa, jos puoliso kuolee. Miten omaisuus jaetaan ja minkälaisia oikeudellisia seikkoja jaossa täytyy ottaa huomioon, jos Eeva kuolee ennen Mikaelia?</a:t>
            </a:r>
          </a:p>
          <a:p>
            <a:pPr marL="0" lvl="0" indent="0">
              <a:spcBef>
                <a:spcPts val="0"/>
              </a:spcBef>
            </a:pPr>
            <a:endParaRPr lang="fi-FI" dirty="0"/>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442234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extLst>
      <p:ext uri="{BB962C8B-B14F-4D97-AF65-F5344CB8AC3E}">
        <p14:creationId xmlns:p14="http://schemas.microsoft.com/office/powerpoint/2010/main" val="1368840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solidFill>
            <a:schemeClr val="bg1"/>
          </a:solid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t>Vastauksessa on hyvä osoittaa, että tuntee tehtävään vastaamisessa tarvittavat oikeudelliset käsitteet. Näitä ovat esimerkiksi kuolinpesä, perunkirjoitus ja tasinko.</a:t>
            </a:r>
          </a:p>
          <a:p>
            <a:pPr marL="857250" lvl="0" indent="-857250">
              <a:spcBef>
                <a:spcPts val="0"/>
              </a:spcBef>
              <a:buFont typeface="Arial" panose="020B0604020202020204" pitchFamily="34" charset="0"/>
              <a:buChar char="•"/>
            </a:pPr>
            <a:r>
              <a:rPr lang="fi-FI" dirty="0"/>
              <a:t>Tärkeää on kertoa lesken asema osituksessa ja perinnönjaossa. Tässä on huomattava puolisoiden keskinäinen testamentti. Koska kyse on testamentista, rintaperillisille kuuluva lakiosa ja sen ulkopuolelle jäävä vapaaosa on selitettävä.</a:t>
            </a:r>
          </a:p>
          <a:p>
            <a:pPr marL="857250" lvl="0" indent="-857250">
              <a:spcBef>
                <a:spcPts val="0"/>
              </a:spcBef>
              <a:buFont typeface="Arial" panose="020B0604020202020204" pitchFamily="34" charset="0"/>
              <a:buChar char="•"/>
            </a:pPr>
            <a:r>
              <a:rPr lang="fi-FI" dirty="0"/>
              <a:t>Rintaperillisten tulee vaatia lakiosaansa, tai he eivät saa sitä. Siinä tapauksessa testamentin laatijan tahto toteutuu kokonaan, eli omaisuus menee leskelle.</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8</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690371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solidFill>
            <a:schemeClr val="bg1"/>
          </a:solid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Leskellä on tasinkoprivilegi, mikä tarkoittaa sitä, että hänen ei tarvitse maksaa tasinkoa kuolinpesälle, mikäli hän on varakkaampi puoliso. Tässä tehtävässä Mikael on vähemmän varakas, joten tasinkoprivilegillä ei ole merkitystä.</a:t>
            </a:r>
          </a:p>
          <a:p>
            <a:pPr marL="857250" lvl="0" indent="-857250">
              <a:spcBef>
                <a:spcPts val="0"/>
              </a:spcBef>
              <a:buFont typeface="Arial" panose="020B0604020202020204" pitchFamily="34" charset="0"/>
              <a:buChar char="•"/>
            </a:pPr>
            <a:r>
              <a:rPr lang="fi-FI" sz="5600" dirty="0"/>
              <a:t>Osituksessa Eevan ja Mikaelin omaisuuden yhteisarvo on 110 000 euroa, joten osituksessa Mikael saa 55 000 euroa ja Eevan kolme lasta jakavat keskenään toiset 55 000 euroa. Näin käy tosin vain siinä tapauksessa, että Mikael ei halua testamentin toteutuvan.</a:t>
            </a:r>
          </a:p>
          <a:p>
            <a:pPr marL="857250" lvl="0" indent="-857250">
              <a:spcBef>
                <a:spcPts val="0"/>
              </a:spcBef>
              <a:buFont typeface="Arial" panose="020B0604020202020204" pitchFamily="34" charset="0"/>
              <a:buChar char="•"/>
            </a:pPr>
            <a:r>
              <a:rPr lang="fi-FI" sz="5600" dirty="0"/>
              <a:t>Jos testamentti toteutetaan, Mikael saa 27 500 euroa ja Eevan kolme lasta saavat jokainen kolmanneksen 27 500 eurosta, kun nämä ovat vaatineet lakiosaa.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9</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993033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541</Words>
  <Application>Microsoft Office PowerPoint</Application>
  <PresentationFormat>Mukautettu</PresentationFormat>
  <Paragraphs>52</Paragraphs>
  <Slides>9</Slides>
  <Notes>8</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9</vt:i4>
      </vt:variant>
    </vt:vector>
  </HeadingPairs>
  <TitlesOfParts>
    <vt:vector size="12" baseType="lpstr">
      <vt:lpstr>Arial</vt:lpstr>
      <vt:lpstr>Calibri</vt:lpstr>
      <vt:lpstr>Office-teema</vt:lpstr>
      <vt:lpstr>Yhteiskuntaopin koe ja siinä menestyminen  Perintötehtävään vastaaminen</vt:lpstr>
      <vt:lpstr>Perintötehtävään vastaaminen</vt:lpstr>
      <vt:lpstr>Perintötehtävään vastaaminen</vt:lpstr>
      <vt:lpstr>Perintötehtävään vastaaminen</vt:lpstr>
      <vt:lpstr>Muistilista:</vt:lpstr>
      <vt:lpstr>Esimerkkitehtävä (yo-tehtävä s2021)</vt:lpstr>
      <vt:lpstr>Opettajalle</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Perintötehtävään vastaaminen</dc:title>
  <dc:creator>Mika Kortelainen</dc:creator>
  <cp:lastModifiedBy>Janne Leiviskä</cp:lastModifiedBy>
  <cp:revision>22</cp:revision>
  <dcterms:modified xsi:type="dcterms:W3CDTF">2026-01-15T10:49:12Z</dcterms:modified>
</cp:coreProperties>
</file>