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9"/>
  </p:notesMasterIdLst>
  <p:sldIdLst>
    <p:sldId id="256" r:id="rId2"/>
    <p:sldId id="266" r:id="rId3"/>
    <p:sldId id="265" r:id="rId4"/>
    <p:sldId id="262" r:id="rId5"/>
    <p:sldId id="263" r:id="rId6"/>
    <p:sldId id="264" r:id="rId7"/>
    <p:sldId id="261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1"/>
    <p:restoredTop sz="94719"/>
  </p:normalViewPr>
  <p:slideViewPr>
    <p:cSldViewPr snapToGrid="0" snapToObjects="1">
      <p:cViewPr varScale="1">
        <p:scale>
          <a:sx n="31" d="100"/>
          <a:sy n="31" d="100"/>
        </p:scale>
        <p:origin x="9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60589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18850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79825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18. Taloyhtiö on osakkaiden asialla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Järjestyssääntöjen merkitys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 dirty="0"/>
              <a:t>4</a:t>
            </a:r>
            <a:endParaRPr dirty="0"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59B81F-E4AB-06F8-7AAE-9217E1DF3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313132"/>
                </a:solidFill>
                <a:latin typeface="Source Sans Pro" panose="020B0503030403020204" pitchFamily="34" charset="0"/>
              </a:rPr>
              <a:t>Yhtiökokous</a:t>
            </a:r>
            <a:br>
              <a:rPr lang="fi-FI" b="1" dirty="0">
                <a:solidFill>
                  <a:srgbClr val="313132"/>
                </a:solidFill>
                <a:latin typeface="Source Sans Pro" panose="020B0503030403020204" pitchFamily="34" charset="0"/>
              </a:rPr>
            </a:b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2E38B5E-513E-4DF5-17F3-C90DDFD28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1" y="2057401"/>
            <a:ext cx="8652164" cy="9819060"/>
          </a:xfrm>
          <a:solidFill>
            <a:schemeClr val="lt1"/>
          </a:solidFill>
        </p:spPr>
        <p:txBody>
          <a:bodyPr>
            <a:normAutofit fontScale="62500" lnSpcReduction="20000"/>
          </a:bodyPr>
          <a:lstStyle/>
          <a:p>
            <a:pPr algn="l" fontAlgn="t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valitsee hallituksen ja </a:t>
            </a: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päättäa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̈ vastikkeen suuruudesta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käsittelee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yhtiön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 taloudellista tilannetta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päättäa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̈ kaikki isot korjaukset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päättäa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̈ </a:t>
            </a: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taloyhtiön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 tuloista ja menoista.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Osakkaat voivat </a:t>
            </a: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pyytäa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̈ </a:t>
            </a: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yhtiökokousta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käsittelemään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mita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̈ tahansa </a:t>
            </a: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tärkeäksi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pitämiään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 asioita.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Kokouksessa noudatettavat </a:t>
            </a: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periaatteet:Tasa-arvo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: kukaan ei saa </a:t>
            </a:r>
            <a:r>
              <a:rPr lang="fi-FI" b="0" i="0" dirty="0" err="1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hyötya</a:t>
            </a: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̈ toisen kustannuksella.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Asiat ratkaistaan </a:t>
            </a:r>
            <a:r>
              <a:rPr lang="fi-FI" b="1" i="0" u="none" strike="noStrike" dirty="0" err="1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enemmistöpäätöksilla</a:t>
            </a:r>
            <a:r>
              <a:rPr lang="fi-FI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̈. </a:t>
            </a:r>
            <a:r>
              <a:rPr lang="fi-FI" b="1" i="0" u="none" strike="noStrike" dirty="0" err="1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Äänet</a:t>
            </a:r>
            <a:r>
              <a:rPr lang="fi-FI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 jakautuvat osakkeiden mukaan siten, </a:t>
            </a:r>
            <a:r>
              <a:rPr lang="fi-FI" b="1" i="0" u="none" strike="noStrike" dirty="0" err="1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etta</a:t>
            </a:r>
            <a:r>
              <a:rPr lang="fi-FI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̈ isojen asuntojen omistajilla on </a:t>
            </a:r>
            <a:r>
              <a:rPr lang="fi-FI" b="1" i="0" u="none" strike="noStrike" dirty="0" err="1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enemmän</a:t>
            </a:r>
            <a:r>
              <a:rPr lang="fi-FI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fi-FI" b="1" i="0" u="none" strike="noStrike" dirty="0" err="1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äänia</a:t>
            </a:r>
            <a:r>
              <a:rPr lang="fi-FI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̈ kuin pienten.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10066B2-C552-B04D-23CC-84CFEFFE42A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C94BF247-49FB-9388-7673-40165A2FDF87}"/>
              </a:ext>
            </a:extLst>
          </p:cNvPr>
          <p:cNvSpPr txBox="1">
            <a:spLocks/>
          </p:cNvSpPr>
          <p:nvPr/>
        </p:nvSpPr>
        <p:spPr>
          <a:xfrm>
            <a:off x="10619509" y="2057401"/>
            <a:ext cx="12088090" cy="98190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FontTx/>
              <a:buNone/>
            </a:pPr>
            <a:r>
              <a:rPr lang="fi-FI" altLang="fi-FI" dirty="0">
                <a:cs typeface="Times New Roman" panose="02020603050405020304" pitchFamily="18" charset="0"/>
              </a:rPr>
              <a:t>- 	Isännöitsijä huolehtii yhtiön juoksevista 	asioista. </a:t>
            </a:r>
          </a:p>
          <a:p>
            <a:pPr marL="1085850" indent="-857250">
              <a:buFontTx/>
              <a:buChar char="-"/>
            </a:pPr>
            <a:r>
              <a:rPr lang="fi-FI" altLang="fi-FI" dirty="0">
                <a:cs typeface="Times New Roman" panose="02020603050405020304" pitchFamily="18" charset="0"/>
              </a:rPr>
              <a:t>Tilintarkastus järjestettävä tilivuosittain.</a:t>
            </a:r>
            <a:r>
              <a:rPr lang="fi-FI" dirty="0">
                <a:solidFill>
                  <a:srgbClr val="212121"/>
                </a:solidFill>
                <a:latin typeface="Source Sans Pro" panose="020B0503030403020204" pitchFamily="34" charset="0"/>
              </a:rPr>
              <a:t> </a:t>
            </a:r>
          </a:p>
          <a:p>
            <a:pPr marL="1085850" indent="-857250">
              <a:buFontTx/>
              <a:buChar char="-"/>
            </a:pPr>
            <a:r>
              <a:rPr lang="fi-FI" dirty="0">
                <a:solidFill>
                  <a:srgbClr val="212121"/>
                </a:solidFill>
                <a:latin typeface="Source Sans Pro" panose="020B0503030403020204" pitchFamily="34" charset="0"/>
              </a:rPr>
              <a:t>Yhtiökokous myöntää̈ edelliselle hallitukselle vastuuvapauden</a:t>
            </a:r>
          </a:p>
          <a:p>
            <a:pPr>
              <a:buFontTx/>
              <a:buNone/>
            </a:pPr>
            <a:r>
              <a:rPr lang="fi-FI" altLang="fi-FI" u="sng" dirty="0">
                <a:cs typeface="Times New Roman" panose="02020603050405020304" pitchFamily="18" charset="0"/>
              </a:rPr>
              <a:t>Muut säännökset</a:t>
            </a:r>
            <a:endParaRPr lang="fi-FI" altLang="fi-FI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fi-FI" altLang="fi-FI" dirty="0">
                <a:cs typeface="Times New Roman" panose="02020603050405020304" pitchFamily="18" charset="0"/>
              </a:rPr>
              <a:t>1. Kunnossapitovastuu.</a:t>
            </a:r>
          </a:p>
          <a:p>
            <a:pPr>
              <a:buFontTx/>
              <a:buNone/>
            </a:pPr>
            <a:r>
              <a:rPr lang="fi-FI" altLang="fi-FI" dirty="0">
                <a:cs typeface="Times New Roman" panose="02020603050405020304" pitchFamily="18" charset="0"/>
              </a:rPr>
              <a:t>2. Oikeus muutostöihin.(Rakennusta vahingoittaville ratkaisuille tarvitaan hallituksen lupa)</a:t>
            </a:r>
          </a:p>
          <a:p>
            <a:pPr>
              <a:buFontTx/>
              <a:buNone/>
            </a:pPr>
            <a:r>
              <a:rPr lang="fi-FI" altLang="fi-FI" dirty="0">
                <a:cs typeface="Times New Roman" panose="02020603050405020304" pitchFamily="18" charset="0"/>
              </a:rPr>
              <a:t>3. Oikeus vuokrata huoneisto.</a:t>
            </a:r>
            <a:r>
              <a:rPr lang="fi-FI" alt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9592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2E3735-CE6D-B180-25E4-17133C60D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Airbnb:n kieltäminen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3CE801D-91A0-5F4F-66F4-8081DF799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lt1"/>
          </a:solidFill>
        </p:spPr>
        <p:txBody>
          <a:bodyPr>
            <a:normAutofit lnSpcReduction="10000"/>
          </a:bodyPr>
          <a:lstStyle/>
          <a:p>
            <a:pPr marL="1085850" indent="-857250">
              <a:buFontTx/>
              <a:buChar char="-"/>
            </a:pPr>
            <a:r>
              <a:rPr lang="fi-F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Yhtiöjärjestyksen muuttaminen vaatii tavallisesti </a:t>
            </a:r>
            <a:r>
              <a:rPr lang="fi-FI" b="1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kahden kolmasosan määräenemmistön yhtiökokouksessa</a:t>
            </a:r>
            <a:r>
              <a:rPr lang="fi-F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marL="1085850" indent="-857250">
              <a:buFontTx/>
              <a:buChar char="-"/>
            </a:pPr>
            <a:r>
              <a:rPr lang="fi-F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Yhtiöjärjestyksen muuttaminen vaatii kuitenkin </a:t>
            </a:r>
            <a:r>
              <a:rPr lang="fi-FI" b="1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kaikkien osakkaiden suostumuksen</a:t>
            </a:r>
            <a:r>
              <a:rPr lang="fi-F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, jos muutoksella muutetaan </a:t>
            </a:r>
            <a:r>
              <a:rPr lang="fi-FI" b="1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osakkaan osakkeiden tuottamaa oikeutta hallita huoneistoa</a:t>
            </a:r>
            <a:r>
              <a:rPr lang="fi-FI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r>
              <a:rPr lang="fi-FI" dirty="0">
                <a:solidFill>
                  <a:srgbClr val="222222"/>
                </a:solidFill>
                <a:latin typeface="Open Sans" panose="020B0606030504020204" pitchFamily="34" charset="0"/>
              </a:rPr>
              <a:t>Lähde: https://vuokranantajat.fi/lehdet/airbnb-ja-asunto-osakeyhtion-yhtiojarjestys/</a:t>
            </a:r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55D3AA4-8DFC-EC86-E5DC-FF927014582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830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Mihin järjestyssääntöjä tarvitaan?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Järjestyssääntöjen tarkoituksena on edistää talon asukkaiden viihtyisyyttä ja turvallisuutta.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Ne ovat eräänlaiset talon sisäiset käytösohjeet.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Järjestyssäännöillä on suurempi ohjaava merkitys, jos ne on hyväksytty yhtiökokouksessa.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674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Minkälaisista asioista järjestyssäännöissä voidaan määrätä?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Järjestyssäännöt voivat käsitellä esimerkiksi: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talon ulko-ovien aukioloaikoja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yhteisten tilojen käyttöä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vuorokauden hiljaisten tuntien aikaa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kotieläimien pitämistä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tuuletusparvekkeiden käyttöä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jätehuoltoa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pysäköintiä.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1816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Mikä on järjestyssääntöjen juridinen merkitys?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Järjestyssäännöt eivät voi olla ristiriidassa Suomen lain kanssa.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Järjestyssäännöissä ei saa olla kohtuuttomia määräyksiä.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 Esimerkiksi lasten pihaleikkejä ei voida kieltää, mutta niitä voidaan turvallisuuden vuoksi rajoittaa esimerkiksi autojen läheisyydessä.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Parvekegrillaustakaan ei voida täysin kieltää, mutta avotulen teko on parvekkeella kielletty.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1705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Voiko järjestyssääntöjä rikkovan asukkaan häätää talosta?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Asukas voidaan häätää ja asunto ottaa yhtiön haltuun </a:t>
            </a:r>
            <a:r>
              <a:rPr lang="fi-FI" b="1" dirty="0"/>
              <a:t>kolmeksi vuodeksi</a:t>
            </a:r>
            <a:r>
              <a:rPr lang="fi-FI" dirty="0"/>
              <a:t>, jos järjestyssäännöt ovat kohtuulliset ja asukas rikkoo niitä toistuvasti.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Rikkeellä pitää olla ”</a:t>
            </a:r>
            <a:r>
              <a:rPr lang="fi-FI" b="1" dirty="0"/>
              <a:t>vähäistä suurempi merkitys”.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Häiritsevästä elämästä pitää olla haittaa </a:t>
            </a:r>
            <a:r>
              <a:rPr lang="fi-FI" b="1" dirty="0"/>
              <a:t>useammalle kuin yhdelle </a:t>
            </a:r>
            <a:r>
              <a:rPr lang="fi-FI" dirty="0"/>
              <a:t>naapurille.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Esimerkiksi useita tunteja päivässä kestävä toistuva pianon soitto tai koiran haukunta voivat oikeuttaa </a:t>
            </a:r>
            <a:r>
              <a:rPr lang="fi-FI" b="1" dirty="0"/>
              <a:t>häätöön</a:t>
            </a:r>
            <a:r>
              <a:rPr lang="fi-FI" dirty="0"/>
              <a:t>. 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Häätöä pitää edeltää </a:t>
            </a:r>
            <a:r>
              <a:rPr lang="fi-FI" b="1" dirty="0"/>
              <a:t>kirjallinen varoitus</a:t>
            </a:r>
            <a:r>
              <a:rPr lang="fi-FI" dirty="0"/>
              <a:t>, ja esimerkiksi yksittäisten juhlien järjestäminen ei voi olla häädön syy.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Näyttövelvollisuus häiritsevästä elämäst</a:t>
            </a:r>
            <a:r>
              <a:rPr lang="fi-FI" dirty="0"/>
              <a:t>ä ja jatkuvasta sääntöjen rikkomisesta </a:t>
            </a:r>
            <a:r>
              <a:rPr lang="fi-FI" b="1" dirty="0"/>
              <a:t>on valittajalla.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18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472</Words>
  <Application>Microsoft Office PowerPoint</Application>
  <PresentationFormat>Mukautettu</PresentationFormat>
  <Paragraphs>57</Paragraphs>
  <Slides>7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Open Sans</vt:lpstr>
      <vt:lpstr>Source Sans Pro</vt:lpstr>
      <vt:lpstr>Office-teema</vt:lpstr>
      <vt:lpstr>18. Taloyhtiö on osakkaiden asialla  Tietoisku: Järjestyssääntöjen merkitys</vt:lpstr>
      <vt:lpstr>Yhtiökokous </vt:lpstr>
      <vt:lpstr>Airbnb:n kieltäminen</vt:lpstr>
      <vt:lpstr>Mihin järjestyssääntöjä tarvitaan?</vt:lpstr>
      <vt:lpstr>Minkälaisista asioista järjestyssäännöissä voidaan määrätä?</vt:lpstr>
      <vt:lpstr>Mikä on järjestyssääntöjen juridinen merkitys?</vt:lpstr>
      <vt:lpstr>Voiko järjestyssääntöjä rikkovan asukkaan häätää talosta?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&lt;Luvun nimi&gt;  &lt;DIASARJAN OTSIKK0&gt;</dc:title>
  <dc:creator>Janne Leiviskä</dc:creator>
  <cp:lastModifiedBy>Janne Leiviskä</cp:lastModifiedBy>
  <cp:revision>6</cp:revision>
  <dcterms:modified xsi:type="dcterms:W3CDTF">2024-09-12T10:08:08Z</dcterms:modified>
</cp:coreProperties>
</file>