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9"/>
  </p:notesMasterIdLst>
  <p:sldIdLst>
    <p:sldId id="256" r:id="rId2"/>
    <p:sldId id="262" r:id="rId3"/>
    <p:sldId id="261" r:id="rId4"/>
    <p:sldId id="263" r:id="rId5"/>
    <p:sldId id="264" r:id="rId6"/>
    <p:sldId id="265" r:id="rId7"/>
    <p:sldId id="266" r:id="rId8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06"/>
    <p:restoredTop sz="94719"/>
  </p:normalViewPr>
  <p:slideViewPr>
    <p:cSldViewPr snapToGrid="0" snapToObjects="1">
      <p:cViewPr varScale="1">
        <p:scale>
          <a:sx n="31" d="100"/>
          <a:sy n="31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7605890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2504425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92248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7614460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29534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4" r:id="rId5"/>
    <p:sldLayoutId id="2147483655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17. Myydään 2 h + k ja kesämökki</a:t>
            </a:r>
            <a:br>
              <a:rPr lang="fi-FI" dirty="0"/>
            </a:br>
            <a:br>
              <a:rPr lang="fi-FI" dirty="0"/>
            </a:br>
            <a:r>
              <a:rPr lang="fi-FI" dirty="0"/>
              <a:t>Tietoisku: Osakehuoneiston ja kiinteistön kauppa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 dirty="0"/>
              <a:t>4</a:t>
            </a:r>
            <a:endParaRPr dirty="0"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Yhteiskuntaoppi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Osakehuoneiston kauppa</a:t>
            </a:r>
          </a:p>
        </p:txBody>
      </p:sp>
      <p:sp>
        <p:nvSpPr>
          <p:cNvPr id="133" name="Google Shape;133;p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>
              <a:spcBef>
                <a:spcPts val="0"/>
              </a:spcBef>
            </a:pPr>
            <a:r>
              <a:rPr lang="fi-FI" dirty="0"/>
              <a:t>Osakehuoneiston kaupassa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ostetaan huoneiston hallintaan oikeuttavat </a:t>
            </a:r>
            <a:r>
              <a:rPr lang="fi-FI" b="1" dirty="0"/>
              <a:t>osakkeet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on kyse </a:t>
            </a:r>
            <a:r>
              <a:rPr lang="fi-FI" b="1" dirty="0"/>
              <a:t>irtaimen omaisuuden</a:t>
            </a:r>
            <a:r>
              <a:rPr lang="fi-FI" dirty="0"/>
              <a:t> kaupasta 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on syytä tehdä </a:t>
            </a:r>
            <a:r>
              <a:rPr lang="fi-FI" b="1" dirty="0"/>
              <a:t>kirjallinen kauppakirja</a:t>
            </a:r>
            <a:r>
              <a:rPr lang="fi-FI" dirty="0"/>
              <a:t>, vaikka suullinenkin on pätevä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on pakko tehdä kirjallinen kauppakirja, jos asunto on rakentamisvaiheessa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kauppakirjassa on hyvä ilmetä ainakin </a:t>
            </a:r>
            <a:r>
              <a:rPr lang="fi-FI" b="1" dirty="0"/>
              <a:t>kaupan osapuolet, myyntihinta</a:t>
            </a:r>
            <a:r>
              <a:rPr lang="fi-FI" dirty="0"/>
              <a:t> ja </a:t>
            </a:r>
            <a:r>
              <a:rPr lang="fi-FI" b="1" dirty="0"/>
              <a:t>omistusoikeuden siirtyminen</a:t>
            </a:r>
            <a:r>
              <a:rPr lang="fi-FI" dirty="0"/>
              <a:t>.</a:t>
            </a:r>
          </a:p>
        </p:txBody>
      </p:sp>
      <p:sp>
        <p:nvSpPr>
          <p:cNvPr id="134" name="Google Shape;134;p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35" name="Google Shape;135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4, Luku 17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16748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Osakehuoneiston kauppa</a:t>
            </a:r>
            <a:endParaRPr dirty="0"/>
          </a:p>
        </p:txBody>
      </p:sp>
      <p:sp>
        <p:nvSpPr>
          <p:cNvPr id="133" name="Google Shape;133;p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Osakehuoneiston kaupassa ostajan on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varmistettava </a:t>
            </a:r>
            <a:r>
              <a:rPr lang="fi-FI" b="1" dirty="0"/>
              <a:t>myyjän omistusoikeus</a:t>
            </a:r>
            <a:r>
              <a:rPr lang="fi-FI" dirty="0"/>
              <a:t> asuntoon (ja oikeus myydä se yksin)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varmistettava, että </a:t>
            </a:r>
            <a:r>
              <a:rPr lang="fi-FI" b="1" dirty="0"/>
              <a:t>osakekirja</a:t>
            </a:r>
            <a:r>
              <a:rPr lang="fi-FI" dirty="0"/>
              <a:t> on myyjällä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selvitettävä osakkeeseen kohdistuvat </a:t>
            </a:r>
            <a:r>
              <a:rPr lang="fi-FI" b="1" dirty="0"/>
              <a:t>panttaukset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tutustuttava huolellisesti </a:t>
            </a:r>
            <a:r>
              <a:rPr lang="fi-FI" b="1" dirty="0"/>
              <a:t>isännöitsijäntodistukseen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tarkastettava huolellisesti huoneiston kunto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laadittava myyjän kanssa </a:t>
            </a:r>
            <a:r>
              <a:rPr lang="fi-FI" b="1" dirty="0"/>
              <a:t>kauppakirja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maksettava kauppahinnasta 1,5 % </a:t>
            </a:r>
            <a:r>
              <a:rPr lang="fi-FI" b="1" dirty="0"/>
              <a:t>varainsiirtoveroa</a:t>
            </a:r>
            <a:r>
              <a:rPr lang="fi-FI" dirty="0"/>
              <a:t>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endParaRPr dirty="0"/>
          </a:p>
        </p:txBody>
      </p:sp>
      <p:sp>
        <p:nvSpPr>
          <p:cNvPr id="134" name="Google Shape;134;p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35" name="Google Shape;135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4, Luku 17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Kiinteistön kauppa</a:t>
            </a:r>
            <a:endParaRPr dirty="0"/>
          </a:p>
        </p:txBody>
      </p:sp>
      <p:sp>
        <p:nvSpPr>
          <p:cNvPr id="133" name="Google Shape;133;p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Kiinteistön kaupassa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maa-ala on rakennettua tai rakentamatonta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kiinteistöstä voi myydä </a:t>
            </a:r>
            <a:r>
              <a:rPr lang="fi-FI" b="1" dirty="0"/>
              <a:t>määräalan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on tehtävä </a:t>
            </a:r>
            <a:r>
              <a:rPr lang="fi-FI" b="1" dirty="0"/>
              <a:t>kirjallinen kauppakirja</a:t>
            </a:r>
            <a:r>
              <a:rPr lang="fi-FI" dirty="0"/>
              <a:t>, jonka myyjä ja ostaja allekirjoittavat </a:t>
            </a:r>
            <a:r>
              <a:rPr lang="fi-FI" b="1" dirty="0"/>
              <a:t>julkisen kaupanvahvistajan</a:t>
            </a:r>
            <a:r>
              <a:rPr lang="fi-FI" dirty="0"/>
              <a:t> läsnä ollessa ja myös allekirjoittaessa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voi tehdä kauppakirjan myös Maanmittauslaitoksen sivuilla, jolloin sähköinen tunnistautuminen riittää, eikä kaupanvahvistajaa tarvita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jos maa-ala on vuokrattu, kaupanvahvistajaa ei tarvita.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endParaRPr lang="fi-FI" dirty="0"/>
          </a:p>
        </p:txBody>
      </p:sp>
      <p:sp>
        <p:nvSpPr>
          <p:cNvPr id="134" name="Google Shape;134;p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35" name="Google Shape;135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4, Luku 17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42902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Kiinteistön kauppa</a:t>
            </a:r>
            <a:endParaRPr dirty="0"/>
          </a:p>
        </p:txBody>
      </p:sp>
      <p:sp>
        <p:nvSpPr>
          <p:cNvPr id="133" name="Google Shape;133;p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Kiinteistön kaupassa ostajan on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tarkistettava huolellisesti kiinteistön kunto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nähtävä </a:t>
            </a:r>
            <a:r>
              <a:rPr lang="fi-FI" b="1" dirty="0"/>
              <a:t>lainhuuto- ja rasitustodistukset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tarkistettava kiinteistöön kohdistuvat </a:t>
            </a:r>
            <a:r>
              <a:rPr lang="fi-FI" b="1" dirty="0"/>
              <a:t>kiinnitykset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selvitettävä kunnan </a:t>
            </a:r>
            <a:r>
              <a:rPr lang="fi-FI" b="1" dirty="0"/>
              <a:t>etuosto-oikeus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laadittava myyjän kanssa </a:t>
            </a:r>
            <a:r>
              <a:rPr lang="fi-FI" b="1" dirty="0"/>
              <a:t>kirjallinen kauppakirja</a:t>
            </a:r>
            <a:r>
              <a:rPr lang="fi-FI" dirty="0"/>
              <a:t> kaupanvahvistajan läsnä ollessa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maksettava kauppahinnasta 3 % </a:t>
            </a:r>
            <a:r>
              <a:rPr lang="fi-FI" b="1" dirty="0"/>
              <a:t>varainsiirtoveroa</a:t>
            </a:r>
            <a:r>
              <a:rPr lang="fi-FI" dirty="0"/>
              <a:t> 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haettava (paitsi sähköisessä kaupassa) </a:t>
            </a:r>
            <a:r>
              <a:rPr lang="fi-FI" b="1" dirty="0"/>
              <a:t>lainhuutoa</a:t>
            </a:r>
            <a:r>
              <a:rPr lang="fi-FI" dirty="0"/>
              <a:t> eli omistusoikeuden merkitsemistä Maanmittauslaitokselta tai </a:t>
            </a:r>
            <a:r>
              <a:rPr lang="fi-FI" b="1" dirty="0"/>
              <a:t>vuokraoikeuden kirjaamista </a:t>
            </a:r>
            <a:r>
              <a:rPr lang="fi-FI" dirty="0"/>
              <a:t>kiinteistön sijaintipaikan maanmittaustoimistolta (6 kk sisällä kaupanteosta).</a:t>
            </a:r>
          </a:p>
        </p:txBody>
      </p:sp>
      <p:sp>
        <p:nvSpPr>
          <p:cNvPr id="134" name="Google Shape;134;p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35" name="Google Shape;135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4, Luku 17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80377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Kiinteistössä voi olla virhe</a:t>
            </a:r>
          </a:p>
        </p:txBody>
      </p:sp>
      <p:sp>
        <p:nvSpPr>
          <p:cNvPr id="133" name="Google Shape;133;p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Myyjällä on laaja </a:t>
            </a:r>
            <a:r>
              <a:rPr lang="fi-FI" b="1" dirty="0"/>
              <a:t>velvollisuus kertoa </a:t>
            </a:r>
            <a:r>
              <a:rPr lang="fi-FI" dirty="0"/>
              <a:t>kaupan kohteen </a:t>
            </a:r>
            <a:r>
              <a:rPr lang="fi-FI" b="1" dirty="0"/>
              <a:t>virheistä</a:t>
            </a:r>
            <a:r>
              <a:rPr lang="fi-FI" dirty="0"/>
              <a:t>. 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Ostajalla on </a:t>
            </a:r>
            <a:r>
              <a:rPr lang="fi-FI" b="1" dirty="0"/>
              <a:t>velvollisuus ottaa selkoa </a:t>
            </a:r>
            <a:r>
              <a:rPr lang="fi-FI" dirty="0"/>
              <a:t>kohteesta.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Virhe on, jos kiinteistö ei vastaa sovittua tai myyjä on jättänyt kertomatta kiinteistöstä olennaisen asian. Tällainen asia voi liittyä esimerkiksi: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rakennuksen kuntoon tai pinta-alaan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voimassa olevaan kaavaan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kiinteistön omistussuhteisiin.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Kiinteistön normaali kuluminen ei ole virhe.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b="1" dirty="0"/>
              <a:t>Salainen virhe</a:t>
            </a:r>
            <a:r>
              <a:rPr lang="fi-FI" dirty="0"/>
              <a:t> on sellainen, josta myyjäkään ei ole tiennyt. Niistäkin hän on silti vastuussa: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yksityinen myyjä vastaa viisi vuotta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elinkeinonharjoittaja vastaa kymmenen vuotta.</a:t>
            </a:r>
          </a:p>
        </p:txBody>
      </p:sp>
      <p:sp>
        <p:nvSpPr>
          <p:cNvPr id="134" name="Google Shape;134;p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35" name="Google Shape;135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4, Luku 17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57201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Jos kiinteistössä on virhe</a:t>
            </a:r>
          </a:p>
        </p:txBody>
      </p:sp>
      <p:sp>
        <p:nvSpPr>
          <p:cNvPr id="133" name="Google Shape;133;p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b="1" dirty="0"/>
              <a:t>Reklamoi</a:t>
            </a:r>
            <a:r>
              <a:rPr lang="fi-FI" dirty="0"/>
              <a:t> myyjälle heti virheen havaittuasi. 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b="1" dirty="0"/>
              <a:t>Vaadi</a:t>
            </a:r>
            <a:r>
              <a:rPr lang="fi-FI" dirty="0"/>
              <a:t> myyjää </a:t>
            </a:r>
            <a:r>
              <a:rPr lang="fi-FI" b="1" dirty="0"/>
              <a:t>korjaamaan</a:t>
            </a:r>
            <a:r>
              <a:rPr lang="fi-FI" dirty="0"/>
              <a:t> virhe tai vaihtoehtoisesti antamaan hinnanalennusta.  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b="1" dirty="0"/>
              <a:t>Pyri sovittelemaan </a:t>
            </a:r>
            <a:r>
              <a:rPr lang="fi-FI" dirty="0"/>
              <a:t>asia. Laiha sopu on asuntokauppa-asioissa usein järkevämpi ja halvempi ratkaisu kuin riita.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b="1" dirty="0"/>
              <a:t>Kuluttajariitalautakunta </a:t>
            </a:r>
            <a:r>
              <a:rPr lang="fi-FI" dirty="0"/>
              <a:t>sovittelee </a:t>
            </a:r>
            <a:r>
              <a:rPr lang="fi-FI" b="1" dirty="0"/>
              <a:t>asuntoasioissa poikkeuksellisesti myös kahden yksityisen henkilön </a:t>
            </a:r>
            <a:r>
              <a:rPr lang="fi-FI" dirty="0"/>
              <a:t>välisiä kauppoja.</a:t>
            </a:r>
          </a:p>
        </p:txBody>
      </p:sp>
      <p:sp>
        <p:nvSpPr>
          <p:cNvPr id="134" name="Google Shape;134;p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135" name="Google Shape;135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4, Luku 17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1288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397</Words>
  <Application>Microsoft Office PowerPoint</Application>
  <PresentationFormat>Mukautettu</PresentationFormat>
  <Paragraphs>63</Paragraphs>
  <Slides>7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Office-teema</vt:lpstr>
      <vt:lpstr>17. Myydään 2 h + k ja kesämökki  Tietoisku: Osakehuoneiston ja kiinteistön kauppa</vt:lpstr>
      <vt:lpstr>Osakehuoneiston kauppa</vt:lpstr>
      <vt:lpstr>Osakehuoneiston kauppa</vt:lpstr>
      <vt:lpstr>Kiinteistön kauppa</vt:lpstr>
      <vt:lpstr>Kiinteistön kauppa</vt:lpstr>
      <vt:lpstr>Kiinteistössä voi olla virhe</vt:lpstr>
      <vt:lpstr>Jos kiinteistössä on virhe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&lt;Luvun nimi&gt;  &lt;DIASARJAN OTSIKK0&gt;</dc:title>
  <dc:creator>Janne Leiviskä</dc:creator>
  <cp:lastModifiedBy>Janne Leiviskä</cp:lastModifiedBy>
  <cp:revision>8</cp:revision>
  <dcterms:modified xsi:type="dcterms:W3CDTF">2024-09-12T09:52:03Z</dcterms:modified>
</cp:coreProperties>
</file>