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8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3"/>
    <a:srgbClr val="BD8400"/>
    <a:srgbClr val="AA5501"/>
    <a:srgbClr val="00A87E"/>
    <a:srgbClr val="0C845B"/>
    <a:srgbClr val="E53663"/>
    <a:srgbClr val="E6009D"/>
    <a:srgbClr val="A45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68" autoAdjust="0"/>
    <p:restoredTop sz="86395"/>
  </p:normalViewPr>
  <p:slideViewPr>
    <p:cSldViewPr snapToGrid="0" snapToObjects="1">
      <p:cViewPr varScale="1">
        <p:scale>
          <a:sx n="24" d="100"/>
          <a:sy n="24" d="100"/>
        </p:scale>
        <p:origin x="72" y="384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15.1.2025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15.1.2025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15. Järjestöissä on voimaa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AECF9E-E42E-F846-8290-6F9BD1563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5532437"/>
            <a:ext cx="21031200" cy="265112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fi-FI" dirty="0">
                <a:solidFill>
                  <a:schemeClr val="tx1"/>
                </a:solidFill>
              </a:rPr>
              <a:t>Tietoisku: 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Työmarkkinoiden sopimukset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557ECFB-E75F-9E44-AB6C-34688EBBE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5CE470-BECA-CA4C-926B-6040D398A56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298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8234A6-A791-3847-837A-FBF268CE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Työmarkkinoiden sopimukset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535E31-67F5-FE44-AF51-84564199E8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Työehto- tai virkaehtosopimuksessa sovitaan muun muassa palkasta, työajasta ja erilaisista sosiaalietuuksista.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Työehtosopimus pyritään solmimaan ennen kuin edellinen sopimus päättyy.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538EE4E-873D-3442-AD07-EE4436E76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41634F-4B1D-864F-AFFB-222CC3600F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238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3A0C215-651F-3449-9957-55C0D0AB5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124" y="136525"/>
            <a:ext cx="22219752" cy="13442950"/>
          </a:xfrm>
          <a:prstGeom prst="rect">
            <a:avLst/>
          </a:prstGeom>
          <a:noFill/>
        </p:spPr>
      </p:pic>
      <p:sp>
        <p:nvSpPr>
          <p:cNvPr id="4" name="Dian numeron paikkamerkki 3" hidden="1">
            <a:extLst>
              <a:ext uri="{FF2B5EF4-FFF2-40B4-BE49-F238E27FC236}">
                <a16:creationId xmlns:a16="http://schemas.microsoft.com/office/drawing/2014/main" id="{2029D0A0-1381-DD44-B950-000EAFAB8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22BB1B-DA8A-F143-AA8D-0587DC453EA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Forum Yhteiskuntaoppi 1</a:t>
            </a:r>
          </a:p>
        </p:txBody>
      </p:sp>
    </p:spTree>
    <p:extLst>
      <p:ext uri="{BB962C8B-B14F-4D97-AF65-F5344CB8AC3E}">
        <p14:creationId xmlns:p14="http://schemas.microsoft.com/office/powerpoint/2010/main" val="103846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891EA2-DA1D-9940-A663-E9359740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Keskitetty sopimus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9E6A33-4807-9245-B68A-574D479D5C4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400" dirty="0"/>
              <a:t>Työmarkkinoiden keskusjärjestöjen tekemä sopimus palkoista ja muista työehdoista. 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400" dirty="0"/>
              <a:t>Sopimuksen pohjalta jäsenliitot neuvottelevat omat työehto- ja virkaehtosopimuksensa.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400" dirty="0"/>
              <a:t>Keskitetyssä sopimuksessa otetaan huomioon monen alan palkkakehitys ja kasvunäkymät.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400" dirty="0"/>
              <a:t>Elinkeinoelämän Keskusjärjestö (EK) on kieltänyt sääntömuutoksella itseltään osallistumisen työehtosopimusneuvotteluihin, joten keskitetty sopimus ei ole enää mahdollinen.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7974CA7-C761-2443-8964-3A359738E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5B6702F-9332-2342-B92F-C4C1E11D1FD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452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DB89D8-1834-B64F-BED6-33BD590B3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Liittokohtainen sopimus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9B1A79-70B9-8842-8B85-DD4861E91AB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Työntekijä- ja työnantajajärjestön neuvottelema ja solmima sopimus.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Liittokohtainen sopimus vaihtelee aloittain.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Eri järjestöt sopivat siis erilaiset ehdot.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Sopimus mahdollistaa paikalliset palkankorotukset.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9005E5-AD37-4741-8DD1-6FDFF0617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D8647D5-6FAA-7242-86F9-5580A100D80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193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2788A3-F4FE-6140-A20E-20AFF3526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Tupo eli tulopoliittinen kokonaisratkaisu 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8862C4-795D-D54D-A30A-BAAB9B56C00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200" dirty="0"/>
              <a:t>Sopimuksessa ovat mukana sekä työntekijöiden että työnantajien keskusjärjestöt. Hallitus voi auttaa sopimuksen syntymistä esim. alentamalla ALV:tä. 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200" dirty="0"/>
              <a:t>Kutsutaan myös kolmikantasopimukseksi.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200" dirty="0"/>
              <a:t>Positiivista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sz="5700" dirty="0"/>
              <a:t>tasa-arvoinen, maltillinen ratkaisu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sz="5700" dirty="0"/>
              <a:t>Ottaa huomioon kilpailukyvyn ja ostovoiman.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sz="5700" dirty="0"/>
              <a:t>Pitää inflaation usein matalana.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200" dirty="0"/>
              <a:t>Negatiivista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sz="5700" dirty="0"/>
              <a:t>Ei ota huomioon yritysten ja eri alojen toisistaan poikkeavia maksukykyjä.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sz="6200" dirty="0"/>
              <a:t>Tupot ovat keskitettyjä ratkaisuja, jotka ovat jääneet historiaan, kun työnantajat ovat ilmoittaneet lopettavansa keskitettyjen ratkaisujen tekemisen. 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DE54EB3-F95D-324D-9272-2C7EAA2AA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E118D0-776B-E040-BE38-E8436A1BD29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909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A964F-E490-2F4A-B51B-B3EF35370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Metsäteollisuuden uusi malli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75EFF3-3609-674A-991E-1EDAE1839FF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Vuonna 2020 työnantajia edustava Metsäteollisuus ry. ilmoitti yllättäen, ettei se solmi enää työehtosopimuksia alan työntekijäjärjestöjen kanssa. 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Jatkossa palkoista ja muista työehdoista neuvotellaan metsäteollisuudessa paikallisesti, jopa yrityskohtaisesti.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Tämä päätös heikentää ammattiliittojen asemaa.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A429586-6147-6A4D-ACC5-BBD5885AF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FB418DC-695F-0040-A55F-6361959192C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025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43E0BC-B645-B042-9D3E-97657730D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Milloin voi lakkoilla?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4C71C3-9C3B-744C-B23E-5CF13F565FE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Työehtosopimukset solmitaan yleensä yhdeksi tai kahdeksi vuodeksi.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Työehtosopimuksen päätyttyä vallitsee sopimukseton tila, jolloin voi uhata lakolla tai lakkoilla, koska ei ole työrauhavelvollisuutta. Työnantaja voi puolestaan julistaa työntekijät työsulkuun.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Lakko on laiton, jos se toteutetaan, kun työehtosopimus on voimassa. Laittomasta lakosta seuraa hyvityssakkoja.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5A49F2-26AE-CC44-8E95-F489309FE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DC6475-FD57-C84E-A799-0C7576BAF02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532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customXml/itemProps2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317</Words>
  <Application>Microsoft Office PowerPoint</Application>
  <PresentationFormat>Mukautettu</PresentationFormat>
  <Paragraphs>51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Office-teema</vt:lpstr>
      <vt:lpstr>15. Järjestöissä on voimaa</vt:lpstr>
      <vt:lpstr>Tietoisku:  Työmarkkinoiden sopimukset</vt:lpstr>
      <vt:lpstr>Työmarkkinoiden sopimukset</vt:lpstr>
      <vt:lpstr>PowerPoint-esitys</vt:lpstr>
      <vt:lpstr>Keskitetty sopimus</vt:lpstr>
      <vt:lpstr>Liittokohtainen sopimus</vt:lpstr>
      <vt:lpstr>Tupo eli tulopoliittinen kokonaisratkaisu </vt:lpstr>
      <vt:lpstr>Metsäteollisuuden uusi malli</vt:lpstr>
      <vt:lpstr>Milloin voi lakkoilla?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Suomi monikulttuuristuu</dc:title>
  <dc:creator>Tolonen, Hilda M</dc:creator>
  <cp:lastModifiedBy>Janne Leiviskä</cp:lastModifiedBy>
  <cp:revision>25</cp:revision>
  <dcterms:created xsi:type="dcterms:W3CDTF">2020-11-30T15:09:19Z</dcterms:created>
  <dcterms:modified xsi:type="dcterms:W3CDTF">2025-01-15T07:32:16Z</dcterms:modified>
</cp:coreProperties>
</file>