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E2F9D87-3490-8721-1229-E49858F1F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FDD13-96EA-4304-8BBE-9F72F449A7F7}" type="datetimeFigureOut">
              <a:rPr lang="fi-FI"/>
              <a:pPr>
                <a:defRPr/>
              </a:pPr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113A10-16F8-2880-9E2B-10C137850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C6F6FB8-4C83-17BA-F1BF-1ADBD6EAF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203F0-9699-4DA6-8741-EBF6C62F2BF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9720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317AD8-8AE2-394D-B724-1BBC77D9B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8A6B0-C7A0-4C67-9B33-877B6B1B4523}" type="datetimeFigureOut">
              <a:rPr lang="fi-FI"/>
              <a:pPr>
                <a:defRPr/>
              </a:pPr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E49919-1AA8-4341-044B-397664211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F6488A-C4F5-B298-80B9-A54538265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AC992-4730-45B3-AD3B-6B692A9513B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8320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5DC26E-424B-F0E1-46BB-EE8893FA7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DEDD7-4C1F-4D1B-94E1-E11FCF52A4B3}" type="datetimeFigureOut">
              <a:rPr lang="fi-FI"/>
              <a:pPr>
                <a:defRPr/>
              </a:pPr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8CAA25-30C6-2747-7C66-09EBA1A81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D15E746-4EFD-412E-8D6E-3642E297D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24A39-663A-4AE1-A5D3-D22462BEE57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81839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3860D2-7329-B07B-7F05-BAC914337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B838F-F852-48B3-807A-A3CE9A3BC178}" type="datetimeFigureOut">
              <a:rPr lang="fi-FI"/>
              <a:pPr>
                <a:defRPr/>
              </a:pPr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4691B7-D78C-8E77-49B3-97E5D16B9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0A3249-DA0F-9884-6271-CC9EC3D09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E77AC-4F1D-4844-A874-B3D6F159B28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03294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D30F416-5446-8B1E-C37C-0A356E609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C5865-1E55-45E8-BBC3-365DCF6D0E84}" type="datetimeFigureOut">
              <a:rPr lang="fi-FI"/>
              <a:pPr>
                <a:defRPr/>
              </a:pPr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DD6B320-A071-0EFC-E122-3E7D020FC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79536BA-276E-0BAB-0170-44FB80952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40BED-4478-4DCA-BA3D-00918A83740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1003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6E7C6FF7-09AA-1D42-5873-0D35DE4F1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CE59B-B39D-4419-BB95-AE08A50D2A9F}" type="datetimeFigureOut">
              <a:rPr lang="fi-FI"/>
              <a:pPr>
                <a:defRPr/>
              </a:pPr>
              <a:t>11.12.2024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152E6231-49A3-07AF-0FBC-05F6AD4C9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AF185010-D890-BAD6-8D83-3516E2139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715A9-1FE6-4F6C-A2D8-E1F2E5A2FBF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691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3E8D4660-7358-DF21-1FF2-B62AC212D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9808C-80CE-4774-92C0-48C69CFDBC1A}" type="datetimeFigureOut">
              <a:rPr lang="fi-FI"/>
              <a:pPr>
                <a:defRPr/>
              </a:pPr>
              <a:t>11.12.2024</a:t>
            </a:fld>
            <a:endParaRPr lang="fi-FI"/>
          </a:p>
        </p:txBody>
      </p:sp>
      <p:sp>
        <p:nvSpPr>
          <p:cNvPr id="8" name="Alatunnisteen paikkamerkki 4">
            <a:extLst>
              <a:ext uri="{FF2B5EF4-FFF2-40B4-BE49-F238E27FC236}">
                <a16:creationId xmlns:a16="http://schemas.microsoft.com/office/drawing/2014/main" id="{5888E14E-B5BC-C02A-0403-62B2F0273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3CAF6507-C68A-22D9-5712-D481CD18B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D2F00-8702-4DF8-A825-5B078576867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01392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F33054E4-2187-F4DA-0F06-4C47F2A69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12C51-65C0-439F-83BC-9B5C0A99C940}" type="datetimeFigureOut">
              <a:rPr lang="fi-FI"/>
              <a:pPr>
                <a:defRPr/>
              </a:pPr>
              <a:t>11.12.2024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76496EFD-1B04-6A2D-37BD-ADC87115D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F244D399-81A7-05B9-F658-8D1CED3B0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F7BF0-AD6A-4542-8E93-212A24A483F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10541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83336DF1-5911-B363-230A-97B588672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1E847-F946-4F0B-A015-66D4B1C65BD2}" type="datetimeFigureOut">
              <a:rPr lang="fi-FI"/>
              <a:pPr>
                <a:defRPr/>
              </a:pPr>
              <a:t>11.12.2024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053C2991-48CB-CA17-4297-28C8D863F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AF1B43C3-59E6-08CC-77F1-461FA5D08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68D6A-DA23-45D4-AA7E-E468ECA32CD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69703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E08A6E0F-3838-7BEF-0C1D-DA2E75B3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43BAE-AF85-453F-8173-067AC5566AE2}" type="datetimeFigureOut">
              <a:rPr lang="fi-FI"/>
              <a:pPr>
                <a:defRPr/>
              </a:pPr>
              <a:t>11.12.2024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53F148EA-B800-5730-F08D-A64B7A518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BED70B24-9760-6F1C-7520-90DB68466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FCFEB-640A-49B5-A7C4-6B6EA8326A4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4606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C884A767-0E85-7822-3F33-FF5812B2B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0D3DF-7AE7-4900-A507-2582C49123A6}" type="datetimeFigureOut">
              <a:rPr lang="fi-FI"/>
              <a:pPr>
                <a:defRPr/>
              </a:pPr>
              <a:t>11.12.2024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C550F960-B906-061B-0CB9-D9BAAC68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4279CC8D-D29E-6343-F206-354048833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0399-5C8C-4AF1-8795-315477B93F7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6966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>
            <a:extLst>
              <a:ext uri="{FF2B5EF4-FFF2-40B4-BE49-F238E27FC236}">
                <a16:creationId xmlns:a16="http://schemas.microsoft.com/office/drawing/2014/main" id="{D1282430-B101-4470-19C0-DCCB110AA90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Tekstin paikkamerkki 2">
            <a:extLst>
              <a:ext uri="{FF2B5EF4-FFF2-40B4-BE49-F238E27FC236}">
                <a16:creationId xmlns:a16="http://schemas.microsoft.com/office/drawing/2014/main" id="{9541D95F-8556-724A-4A19-EF48E637C7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9EF29D-4F83-62ED-DED8-B69A0B89EF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F0146F-48BE-49B2-8DC7-2E618BFB6264}" type="datetimeFigureOut">
              <a:rPr lang="fi-FI"/>
              <a:pPr>
                <a:defRPr/>
              </a:pPr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3743BE-8D96-7513-FD65-D1FD7B4B3F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1AE0FF-7693-1FF2-9C9A-1550C1DA71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6BA833B-7E66-40DB-A85B-81B84363CA6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ko 1">
            <a:extLst>
              <a:ext uri="{FF2B5EF4-FFF2-40B4-BE49-F238E27FC236}">
                <a16:creationId xmlns:a16="http://schemas.microsoft.com/office/drawing/2014/main" id="{D7462AC4-0A5F-839E-D4FF-B8B5ABBB3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8. Yritysmuodot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AE4384B-1B57-31B9-F5F4-91A6E6662A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Valitse yrityksellesi sopiva yritysmuoto.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- omistajat, päätösvalta, voitonjako ja velkavastuu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B1AFFC2-79A9-7D8D-2880-CF598E264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1295400" cy="4114800"/>
          </a:xfrm>
          <a:solidFill>
            <a:schemeClr val="folHlink">
              <a:alpha val="38823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fi-FI" altLang="fi-FI" sz="12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i-FI" altLang="fi-FI" sz="12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i-FI" altLang="fi-FI" sz="1200" b="1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</a:rPr>
              <a:t>Kuka omistaa?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fi-FI" altLang="fi-FI" sz="1200" b="1">
              <a:solidFill>
                <a:srgbClr val="000000"/>
              </a:solidFill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fi-FI" altLang="fi-FI" sz="1200" b="1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</a:rPr>
              <a:t>Kuka päättää?</a:t>
            </a:r>
          </a:p>
          <a:p>
            <a:pPr eaLnBrk="1" hangingPunct="1">
              <a:buFontTx/>
              <a:buNone/>
            </a:pPr>
            <a:endParaRPr lang="fi-FI" altLang="fi-FI" sz="1200" b="1"/>
          </a:p>
          <a:p>
            <a:pPr eaLnBrk="1" hangingPunct="1">
              <a:buFontTx/>
              <a:buNone/>
            </a:pPr>
            <a:endParaRPr lang="fi-FI" altLang="fi-FI" sz="1200" b="1"/>
          </a:p>
          <a:p>
            <a:pPr eaLnBrk="1" hangingPunct="1">
              <a:buFontTx/>
              <a:buNone/>
            </a:pPr>
            <a:endParaRPr lang="fi-FI" altLang="fi-FI" sz="1200" b="1"/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fi-FI" altLang="fi-FI" sz="1200" b="1"/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fi-FI" altLang="fi-FI" sz="1200" b="1"/>
          </a:p>
          <a:p>
            <a:pPr eaLnBrk="1" hangingPunct="1">
              <a:buFontTx/>
              <a:buNone/>
            </a:pPr>
            <a:endParaRPr lang="fi-FI" altLang="fi-FI" sz="1200" b="1"/>
          </a:p>
          <a:p>
            <a:pPr eaLnBrk="1" hangingPunct="1">
              <a:buFontTx/>
              <a:buNone/>
            </a:pPr>
            <a:r>
              <a:rPr lang="fi-FI" altLang="fi-FI" sz="1200" b="1"/>
              <a:t>Kuka vastaa </a:t>
            </a:r>
          </a:p>
          <a:p>
            <a:pPr eaLnBrk="1" hangingPunct="1">
              <a:buFontTx/>
              <a:buNone/>
            </a:pPr>
            <a:r>
              <a:rPr lang="fi-FI" altLang="fi-FI" sz="1200" b="1"/>
              <a:t>veloista?</a:t>
            </a:r>
          </a:p>
          <a:p>
            <a:pPr eaLnBrk="1" hangingPunct="1">
              <a:buFontTx/>
              <a:buNone/>
            </a:pPr>
            <a:endParaRPr lang="fi-FI" altLang="fi-FI" sz="1200" b="1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FED7762-8DE2-26AC-C7AB-65F8E2EEC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5588" y="1066800"/>
            <a:ext cx="1376362" cy="1552575"/>
          </a:xfrm>
          <a:prstGeom prst="rect">
            <a:avLst/>
          </a:prstGeom>
          <a:solidFill>
            <a:schemeClr val="folHlink">
              <a:alpha val="38823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  <a:latin typeface="Arial" panose="020B0604020202020204" pitchFamily="34" charset="0"/>
              </a:rPr>
              <a:t>Toiminimi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  <a:latin typeface="Arial" panose="020B0604020202020204" pitchFamily="34" charset="0"/>
              </a:rPr>
              <a:t>eli henkilöyritys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EC33655-9D1B-9C57-ADAF-F47098695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9738" y="1066800"/>
            <a:ext cx="1368425" cy="1004888"/>
          </a:xfrm>
          <a:prstGeom prst="rect">
            <a:avLst/>
          </a:prstGeom>
          <a:solidFill>
            <a:schemeClr val="folHlink">
              <a:alpha val="38823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  <a:latin typeface="Arial" panose="020B0604020202020204" pitchFamily="34" charset="0"/>
              </a:rPr>
              <a:t>Avoin yhtiö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B13066E-F636-2752-BC7E-1F6AE6A30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5950" y="1066800"/>
            <a:ext cx="1589088" cy="822325"/>
          </a:xfrm>
          <a:prstGeom prst="rect">
            <a:avLst/>
          </a:prstGeom>
          <a:solidFill>
            <a:schemeClr val="folHlink">
              <a:alpha val="38823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  <a:latin typeface="Arial" panose="020B0604020202020204" pitchFamily="34" charset="0"/>
              </a:rPr>
              <a:t>Kommandiittiyhtiö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53BA13C-13A7-A742-DDFF-2EE5868C3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2825" y="1066800"/>
            <a:ext cx="1447800" cy="1187450"/>
          </a:xfrm>
          <a:prstGeom prst="rect">
            <a:avLst/>
          </a:prstGeom>
          <a:solidFill>
            <a:schemeClr val="folHlink">
              <a:alpha val="38823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  <a:latin typeface="Arial" panose="020B0604020202020204" pitchFamily="34" charset="0"/>
              </a:rPr>
              <a:t>Osakeyhtiö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2A07823-145D-1DF3-1F6E-D5E2E59C6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1066800"/>
            <a:ext cx="1371600" cy="1370013"/>
          </a:xfrm>
          <a:prstGeom prst="rect">
            <a:avLst/>
          </a:prstGeom>
          <a:solidFill>
            <a:schemeClr val="folHlink">
              <a:alpha val="38823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  <a:latin typeface="Arial" panose="020B0604020202020204" pitchFamily="34" charset="0"/>
              </a:rPr>
              <a:t>Osuuskunta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D07AF960-1232-6DB3-F42C-10EBBFAC6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3400"/>
            <a:ext cx="214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400" b="1">
                <a:latin typeface="Arial" panose="020B0604020202020204" pitchFamily="34" charset="0"/>
              </a:rPr>
              <a:t>Yritysmuodot</a:t>
            </a:r>
          </a:p>
        </p:txBody>
      </p:sp>
      <p:sp>
        <p:nvSpPr>
          <p:cNvPr id="3081" name="Line 9">
            <a:extLst>
              <a:ext uri="{FF2B5EF4-FFF2-40B4-BE49-F238E27FC236}">
                <a16:creationId xmlns:a16="http://schemas.microsoft.com/office/drawing/2014/main" id="{8C9E76E1-CD1C-F67B-70DF-B200A86F822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" y="1524000"/>
            <a:ext cx="8915400" cy="0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082" name="Line 10">
            <a:extLst>
              <a:ext uri="{FF2B5EF4-FFF2-40B4-BE49-F238E27FC236}">
                <a16:creationId xmlns:a16="http://schemas.microsoft.com/office/drawing/2014/main" id="{5DAA94C2-E1E6-3DED-FDDC-B1B8D2AF9D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" y="2286000"/>
            <a:ext cx="8915400" cy="0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3083" name="Line 11">
            <a:extLst>
              <a:ext uri="{FF2B5EF4-FFF2-40B4-BE49-F238E27FC236}">
                <a16:creationId xmlns:a16="http://schemas.microsoft.com/office/drawing/2014/main" id="{096DFD91-55C1-9D7B-D6A0-E43013EBED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" y="3886200"/>
            <a:ext cx="8915400" cy="0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97292" name="Text Box 12">
            <a:extLst>
              <a:ext uri="{FF2B5EF4-FFF2-40B4-BE49-F238E27FC236}">
                <a16:creationId xmlns:a16="http://schemas.microsoft.com/office/drawing/2014/main" id="{2472C65F-DFEF-63EF-F8D1-7C58AFDE4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300663"/>
            <a:ext cx="12239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800">
                <a:latin typeface="Arial" panose="020B0604020202020204" pitchFamily="34" charset="0"/>
              </a:rPr>
              <a:t>Kuka saa voitot?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FDA96122-E0D0-1AC6-026D-77591F8DE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1295400" cy="4114800"/>
          </a:xfrm>
          <a:solidFill>
            <a:schemeClr val="folHlink">
              <a:alpha val="38823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fi-FI" altLang="fi-FI" sz="12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i-FI" altLang="fi-FI" sz="12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i-FI" altLang="fi-FI" sz="1200" b="1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</a:rPr>
              <a:t>Kuka omistaa?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fi-FI" altLang="fi-FI" sz="1200" b="1">
              <a:solidFill>
                <a:srgbClr val="000000"/>
              </a:solidFill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fi-FI" altLang="fi-FI" sz="1200" b="1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</a:rPr>
              <a:t>Kuka päättää?</a:t>
            </a:r>
          </a:p>
          <a:p>
            <a:pPr eaLnBrk="1" hangingPunct="1">
              <a:buFontTx/>
              <a:buNone/>
            </a:pPr>
            <a:endParaRPr lang="fi-FI" altLang="fi-FI" sz="1200" b="1"/>
          </a:p>
          <a:p>
            <a:pPr eaLnBrk="1" hangingPunct="1">
              <a:buFontTx/>
              <a:buNone/>
            </a:pPr>
            <a:endParaRPr lang="fi-FI" altLang="fi-FI" sz="1200" b="1"/>
          </a:p>
          <a:p>
            <a:pPr eaLnBrk="1" hangingPunct="1">
              <a:buFontTx/>
              <a:buNone/>
            </a:pPr>
            <a:endParaRPr lang="fi-FI" altLang="fi-FI" sz="1200" b="1"/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fi-FI" altLang="fi-FI" sz="1200" b="1"/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fi-FI" altLang="fi-FI" sz="1200" b="1"/>
          </a:p>
          <a:p>
            <a:pPr eaLnBrk="1" hangingPunct="1">
              <a:buFontTx/>
              <a:buNone/>
            </a:pPr>
            <a:endParaRPr lang="fi-FI" altLang="fi-FI" sz="1200" b="1"/>
          </a:p>
          <a:p>
            <a:pPr eaLnBrk="1" hangingPunct="1">
              <a:buFontTx/>
              <a:buNone/>
            </a:pPr>
            <a:r>
              <a:rPr lang="fi-FI" altLang="fi-FI" sz="1200" b="1"/>
              <a:t>Kuka vastaa </a:t>
            </a:r>
          </a:p>
          <a:p>
            <a:pPr eaLnBrk="1" hangingPunct="1">
              <a:buFontTx/>
              <a:buNone/>
            </a:pPr>
            <a:r>
              <a:rPr lang="fi-FI" altLang="fi-FI" sz="1200" b="1"/>
              <a:t>veloista?</a:t>
            </a:r>
          </a:p>
          <a:p>
            <a:pPr eaLnBrk="1" hangingPunct="1">
              <a:buFontTx/>
              <a:buNone/>
            </a:pPr>
            <a:endParaRPr lang="fi-FI" altLang="fi-FI" sz="1200" b="1"/>
          </a:p>
        </p:txBody>
      </p:sp>
      <p:sp>
        <p:nvSpPr>
          <p:cNvPr id="93229" name="Rectangle 45">
            <a:extLst>
              <a:ext uri="{FF2B5EF4-FFF2-40B4-BE49-F238E27FC236}">
                <a16:creationId xmlns:a16="http://schemas.microsoft.com/office/drawing/2014/main" id="{D818DBE1-4E87-BF79-5C1C-F3B503A77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5588" y="1066800"/>
            <a:ext cx="1376362" cy="4108450"/>
          </a:xfrm>
          <a:prstGeom prst="rect">
            <a:avLst/>
          </a:prstGeom>
          <a:solidFill>
            <a:schemeClr val="folHlink">
              <a:alpha val="38823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  <a:latin typeface="Arial" panose="020B0604020202020204" pitchFamily="34" charset="0"/>
              </a:rPr>
              <a:t>Toiminimi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  <a:latin typeface="Arial" panose="020B0604020202020204" pitchFamily="34" charset="0"/>
              </a:rPr>
              <a:t>eli henkilöyritys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Yrittäjä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Yrittäjä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Yrittäjä koko omaisuudellaan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</p:txBody>
      </p:sp>
      <p:sp>
        <p:nvSpPr>
          <p:cNvPr id="93230" name="Rectangle 46">
            <a:extLst>
              <a:ext uri="{FF2B5EF4-FFF2-40B4-BE49-F238E27FC236}">
                <a16:creationId xmlns:a16="http://schemas.microsoft.com/office/drawing/2014/main" id="{FE27FC7A-F73D-E1DB-C587-1DD6D1343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9738" y="1066800"/>
            <a:ext cx="1368425" cy="5262563"/>
          </a:xfrm>
          <a:prstGeom prst="rect">
            <a:avLst/>
          </a:prstGeom>
          <a:solidFill>
            <a:schemeClr val="folHlink">
              <a:alpha val="38823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  <a:latin typeface="Arial" panose="020B0604020202020204" pitchFamily="34" charset="0"/>
              </a:rPr>
              <a:t>Avoin yhtiö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Yhtiökumppanit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Vähintään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Yhtiökumppanit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Yhtiökumppanit koko omaisuudellaan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(Velkasitoumuk-sen tasavertaisuus tekohetkellä)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</p:txBody>
      </p:sp>
      <p:sp>
        <p:nvSpPr>
          <p:cNvPr id="93231" name="Rectangle 47">
            <a:extLst>
              <a:ext uri="{FF2B5EF4-FFF2-40B4-BE49-F238E27FC236}">
                <a16:creationId xmlns:a16="http://schemas.microsoft.com/office/drawing/2014/main" id="{A4D2B620-C9CE-70D4-475D-C32A2E8E8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5950" y="1066800"/>
            <a:ext cx="1589088" cy="4108450"/>
          </a:xfrm>
          <a:prstGeom prst="rect">
            <a:avLst/>
          </a:prstGeom>
          <a:solidFill>
            <a:schemeClr val="folHlink">
              <a:alpha val="38823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  <a:latin typeface="Arial" panose="020B0604020202020204" pitchFamily="34" charset="0"/>
              </a:rPr>
              <a:t>Kommandiittiyhtiö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Pääosakas ja äänettömät yhtiömiehet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Pääosakas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latin typeface="Arial" panose="020B0604020202020204" pitchFamily="34" charset="0"/>
              </a:rPr>
              <a:t>Pääosakas koko omaisuudellaan, äänettömät yhtiömiehet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latin typeface="Arial" panose="020B0604020202020204" pitchFamily="34" charset="0"/>
              </a:rPr>
              <a:t>sijoituksellaan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</p:txBody>
      </p:sp>
      <p:sp>
        <p:nvSpPr>
          <p:cNvPr id="93232" name="Rectangle 48">
            <a:extLst>
              <a:ext uri="{FF2B5EF4-FFF2-40B4-BE49-F238E27FC236}">
                <a16:creationId xmlns:a16="http://schemas.microsoft.com/office/drawing/2014/main" id="{3DA78AB8-F735-DADF-3FBD-E0756C3EF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2825" y="1066800"/>
            <a:ext cx="1447800" cy="4108450"/>
          </a:xfrm>
          <a:prstGeom prst="rect">
            <a:avLst/>
          </a:prstGeom>
          <a:solidFill>
            <a:schemeClr val="folHlink">
              <a:alpha val="38823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  <a:latin typeface="Arial" panose="020B0604020202020204" pitchFamily="34" charset="0"/>
              </a:rPr>
              <a:t>Osakeyhtiö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Osakkaat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Osakkaat yhtiökokouksessa, joka valitsee yhtiölle hallituksen. Hallitus palkkaa toimitusjohtajan.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Osakkaat </a:t>
            </a:r>
            <a:b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sijoituksellaan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</p:txBody>
      </p:sp>
      <p:sp>
        <p:nvSpPr>
          <p:cNvPr id="93233" name="Rectangle 49">
            <a:extLst>
              <a:ext uri="{FF2B5EF4-FFF2-40B4-BE49-F238E27FC236}">
                <a16:creationId xmlns:a16="http://schemas.microsoft.com/office/drawing/2014/main" id="{62603905-12CA-9BFF-B804-EC015D57E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1066800"/>
            <a:ext cx="1371600" cy="4154488"/>
          </a:xfrm>
          <a:prstGeom prst="rect">
            <a:avLst/>
          </a:prstGeom>
          <a:solidFill>
            <a:schemeClr val="folHlink">
              <a:alpha val="38823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 b="1">
                <a:solidFill>
                  <a:srgbClr val="000000"/>
                </a:solidFill>
                <a:latin typeface="Arial" panose="020B0604020202020204" pitchFamily="34" charset="0"/>
              </a:rPr>
              <a:t>Osuuskunta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Jäsenet 3kpl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Jäsenet osuuskunnan kokouksessa, joka valitsee osuuskunnalle hallituksen. Hallitus palkkaa toimitusjohtajan.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Jäsenet </a:t>
            </a:r>
            <a:b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fi-FI" altLang="fi-FI" sz="1200">
                <a:solidFill>
                  <a:srgbClr val="000000"/>
                </a:solidFill>
                <a:latin typeface="Arial" panose="020B0604020202020204" pitchFamily="34" charset="0"/>
              </a:rPr>
              <a:t>osuudellaan</a:t>
            </a:r>
            <a:endParaRPr lang="fi-FI" altLang="fi-FI" sz="12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200">
              <a:latin typeface="Arial" panose="020B0604020202020204" pitchFamily="34" charset="0"/>
            </a:endParaRPr>
          </a:p>
        </p:txBody>
      </p:sp>
      <p:sp>
        <p:nvSpPr>
          <p:cNvPr id="4104" name="Rectangle 50">
            <a:extLst>
              <a:ext uri="{FF2B5EF4-FFF2-40B4-BE49-F238E27FC236}">
                <a16:creationId xmlns:a16="http://schemas.microsoft.com/office/drawing/2014/main" id="{6B1042F5-CB11-0AAC-44ED-C13766E48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3400"/>
            <a:ext cx="214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400" b="1">
                <a:latin typeface="Arial" panose="020B0604020202020204" pitchFamily="34" charset="0"/>
              </a:rPr>
              <a:t>Yritysmuodot</a:t>
            </a:r>
          </a:p>
        </p:txBody>
      </p:sp>
      <p:sp>
        <p:nvSpPr>
          <p:cNvPr id="4105" name="Line 51">
            <a:extLst>
              <a:ext uri="{FF2B5EF4-FFF2-40B4-BE49-F238E27FC236}">
                <a16:creationId xmlns:a16="http://schemas.microsoft.com/office/drawing/2014/main" id="{4850B707-7EAF-9413-8997-442449ADCE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" y="1524000"/>
            <a:ext cx="8915400" cy="0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106" name="Line 52">
            <a:extLst>
              <a:ext uri="{FF2B5EF4-FFF2-40B4-BE49-F238E27FC236}">
                <a16:creationId xmlns:a16="http://schemas.microsoft.com/office/drawing/2014/main" id="{C0452958-63F4-8DD0-FFB0-70145193BC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" y="2286000"/>
            <a:ext cx="8915400" cy="0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4107" name="Line 53">
            <a:extLst>
              <a:ext uri="{FF2B5EF4-FFF2-40B4-BE49-F238E27FC236}">
                <a16:creationId xmlns:a16="http://schemas.microsoft.com/office/drawing/2014/main" id="{DC9A71E1-A9C2-ED4C-838F-2D0E34CDF0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" y="3886200"/>
            <a:ext cx="8915400" cy="0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93238" name="Text Box 54">
            <a:extLst>
              <a:ext uri="{FF2B5EF4-FFF2-40B4-BE49-F238E27FC236}">
                <a16:creationId xmlns:a16="http://schemas.microsoft.com/office/drawing/2014/main" id="{C5B3193F-B20F-5AFD-E43A-0AD78CA4A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9263" y="5676900"/>
            <a:ext cx="12969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800">
                <a:latin typeface="Arial" panose="020B0604020202020204" pitchFamily="34" charset="0"/>
              </a:rPr>
              <a:t>Yhtiö-kumppanit</a:t>
            </a:r>
          </a:p>
        </p:txBody>
      </p:sp>
      <p:sp>
        <p:nvSpPr>
          <p:cNvPr id="93239" name="Text Box 55">
            <a:extLst>
              <a:ext uri="{FF2B5EF4-FFF2-40B4-BE49-F238E27FC236}">
                <a16:creationId xmlns:a16="http://schemas.microsoft.com/office/drawing/2014/main" id="{D59675DD-4453-A4B6-1082-48C744917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5300663"/>
            <a:ext cx="12239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800">
                <a:latin typeface="Arial" panose="020B0604020202020204" pitchFamily="34" charset="0"/>
              </a:rPr>
              <a:t>Yrittäjä</a:t>
            </a:r>
          </a:p>
        </p:txBody>
      </p:sp>
      <p:sp>
        <p:nvSpPr>
          <p:cNvPr id="93240" name="Text Box 56">
            <a:extLst>
              <a:ext uri="{FF2B5EF4-FFF2-40B4-BE49-F238E27FC236}">
                <a16:creationId xmlns:a16="http://schemas.microsoft.com/office/drawing/2014/main" id="{C5F9A245-5592-F3B3-B2AF-BE990C791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300663"/>
            <a:ext cx="12239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800">
                <a:latin typeface="Arial" panose="020B0604020202020204" pitchFamily="34" charset="0"/>
              </a:rPr>
              <a:t>Kuka saa voitot?</a:t>
            </a:r>
          </a:p>
        </p:txBody>
      </p:sp>
      <p:sp>
        <p:nvSpPr>
          <p:cNvPr id="93241" name="Text Box 57">
            <a:extLst>
              <a:ext uri="{FF2B5EF4-FFF2-40B4-BE49-F238E27FC236}">
                <a16:creationId xmlns:a16="http://schemas.microsoft.com/office/drawing/2014/main" id="{355DC1C6-0484-A6BE-7218-F316AC0B9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300663"/>
            <a:ext cx="1223963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600">
                <a:latin typeface="Arial" panose="020B0604020202020204" pitchFamily="34" charset="0"/>
              </a:rPr>
              <a:t>Yhtiösopi-muksen mukaan</a:t>
            </a:r>
          </a:p>
        </p:txBody>
      </p:sp>
      <p:sp>
        <p:nvSpPr>
          <p:cNvPr id="93242" name="Text Box 58">
            <a:extLst>
              <a:ext uri="{FF2B5EF4-FFF2-40B4-BE49-F238E27FC236}">
                <a16:creationId xmlns:a16="http://schemas.microsoft.com/office/drawing/2014/main" id="{27ACD289-E0FB-CDB0-3535-86B788D94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625" y="5300663"/>
            <a:ext cx="1223963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800">
                <a:latin typeface="Arial" panose="020B0604020202020204" pitchFamily="34" charset="0"/>
              </a:rPr>
              <a:t>Voitto jaetaan jäsenille</a:t>
            </a:r>
          </a:p>
        </p:txBody>
      </p:sp>
      <p:sp>
        <p:nvSpPr>
          <p:cNvPr id="93243" name="Text Box 59">
            <a:extLst>
              <a:ext uri="{FF2B5EF4-FFF2-40B4-BE49-F238E27FC236}">
                <a16:creationId xmlns:a16="http://schemas.microsoft.com/office/drawing/2014/main" id="{BA6C3BAA-3515-3846-1851-8E063CE41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5300663"/>
            <a:ext cx="12239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1800">
                <a:latin typeface="Arial" panose="020B0604020202020204" pitchFamily="34" charset="0"/>
              </a:rPr>
              <a:t>Osinko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3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3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3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3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3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3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3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3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3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3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3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29" grpId="0" animBg="1"/>
      <p:bldP spid="93230" grpId="0" animBg="1"/>
      <p:bldP spid="93231" grpId="0" animBg="1"/>
      <p:bldP spid="93232" grpId="0" animBg="1"/>
      <p:bldP spid="93233" grpId="0" animBg="1"/>
      <p:bldP spid="93238" grpId="0"/>
      <p:bldP spid="93239" grpId="0"/>
      <p:bldP spid="93240" grpId="0"/>
      <p:bldP spid="93241" grpId="0"/>
      <p:bldP spid="93242" grpId="0"/>
      <p:bldP spid="93243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133</Words>
  <Application>Microsoft Office PowerPoint</Application>
  <PresentationFormat>Näytössä katseltava diaesitys (4:3)</PresentationFormat>
  <Paragraphs>143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Calibri</vt:lpstr>
      <vt:lpstr>Arial</vt:lpstr>
      <vt:lpstr>Office-teema</vt:lpstr>
      <vt:lpstr>8. Yritysmuodot</vt:lpstr>
      <vt:lpstr>PowerPoint-esitys</vt:lpstr>
      <vt:lpstr>PowerPoint-esitys</vt:lpstr>
    </vt:vector>
  </TitlesOfParts>
  <Company>Seinäjoen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Yritysmuodot</dc:title>
  <dc:creator>Leiviskä Janne</dc:creator>
  <cp:lastModifiedBy>Janne Leiviskä</cp:lastModifiedBy>
  <cp:revision>7</cp:revision>
  <dcterms:created xsi:type="dcterms:W3CDTF">2017-10-04T07:06:25Z</dcterms:created>
  <dcterms:modified xsi:type="dcterms:W3CDTF">2024-12-11T10:22:47Z</dcterms:modified>
</cp:coreProperties>
</file>