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17"/>
  </p:notesMasterIdLst>
  <p:sldIdLst>
    <p:sldId id="256" r:id="rId2"/>
    <p:sldId id="260" r:id="rId3"/>
    <p:sldId id="274" r:id="rId4"/>
    <p:sldId id="275" r:id="rId5"/>
    <p:sldId id="276" r:id="rId6"/>
    <p:sldId id="278" r:id="rId7"/>
    <p:sldId id="277" r:id="rId8"/>
    <p:sldId id="263" r:id="rId9"/>
    <p:sldId id="265" r:id="rId10"/>
    <p:sldId id="279" r:id="rId11"/>
    <p:sldId id="280" r:id="rId12"/>
    <p:sldId id="281" r:id="rId13"/>
    <p:sldId id="282" r:id="rId14"/>
    <p:sldId id="283" r:id="rId15"/>
    <p:sldId id="284" r:id="rId16"/>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4660"/>
  </p:normalViewPr>
  <p:slideViewPr>
    <p:cSldViewPr snapToGrid="0">
      <p:cViewPr varScale="1">
        <p:scale>
          <a:sx n="29" d="100"/>
          <a:sy n="29" d="100"/>
        </p:scale>
        <p:origin x="7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4528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30241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9416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41451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82606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99278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3391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21854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61338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35385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15676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94494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7825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0" name="Google Shape;40;p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1" name="Google Shape;41;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24"/>
              <a:buFont typeface="Arial"/>
              <a:buNone/>
            </a:pPr>
            <a:endParaRPr sz="3024" b="0" i="0" u="none" strike="noStrike" cap="none">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fi-FI" dirty="0"/>
              <a:t>Yhteiskuntaopin koe ja siinä menestyminen</a:t>
            </a:r>
            <a:br>
              <a:rPr lang="fi-FI" dirty="0"/>
            </a:br>
            <a:br>
              <a:rPr lang="fi-FI" dirty="0"/>
            </a:br>
            <a:r>
              <a:rPr lang="fi-FI" dirty="0"/>
              <a:t>Tekstitehtävään vastaaminen</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Kertaus</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Yhteiskuntaoppi</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dirty="0"/>
              <a:t>Euroopan komissio pitää koko EU-koneiston käynnissä. Se käyttää unionissa korkeinta toimeenpanovaltaa: se toimeenpanee neuvoston ja parlamentin hyväksymät päätökset. Vain komissio voi tehdä unionissa lakialoitteita. Jos komissio ei tee lakialoitetta, muut toimielimet eivät voi päättää kyseisestä asiasta. Komissio myös huolehtii lakien täytäntöönpanosta. Komissio hallinnoi EU:n budjettia eli ohjaa määrärahoja.</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10</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39900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dirty="0"/>
              <a:t>Euroopan parlamentti edustaa kansalaisia, sillä se on unionin ainoa vaaleilla valittava toimielin. Parlamentti hyväksyy komission puheenjohtajan ja jäsenet. Se voi esittää epäluottamuslauseen koko komissiolle ja erottaa tämän 2/3 enemmistöllä (parlamentarismin periaate). Parlamentti ei voi kuitenkaan erottaa yksittäisiä komissaareja.</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11</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189871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0" lvl="0" indent="0">
              <a:spcBef>
                <a:spcPts val="0"/>
              </a:spcBef>
            </a:pPr>
            <a:r>
              <a:rPr lang="fi-FI" dirty="0"/>
              <a:t>EU:n vallanjaon pohdinta ja tekstikatkelman osuvuus:</a:t>
            </a:r>
          </a:p>
          <a:p>
            <a:pPr marL="0" lvl="0" indent="0">
              <a:spcBef>
                <a:spcPts val="0"/>
              </a:spcBef>
            </a:pPr>
            <a:endParaRPr lang="fi-FI" dirty="0"/>
          </a:p>
          <a:p>
            <a:pPr marL="857250" lvl="0" indent="-857250">
              <a:spcBef>
                <a:spcPts val="0"/>
              </a:spcBef>
              <a:buFont typeface="Arial" panose="020B0604020202020204" pitchFamily="34" charset="0"/>
              <a:buChar char="•"/>
            </a:pPr>
            <a:r>
              <a:rPr lang="fi-FI" dirty="0"/>
              <a:t>Wahlroos on kriittinen EU:n nykyistä vallanjakoa kohtaan. Hänen mukaansa unionin eri valtatahojen erottaminen toisistaan ei ole onnistunut kattavasti.</a:t>
            </a:r>
          </a:p>
          <a:p>
            <a:pPr marL="857250" lvl="0" indent="-857250">
              <a:spcBef>
                <a:spcPts val="0"/>
              </a:spcBef>
              <a:buFont typeface="Arial" panose="020B0604020202020204" pitchFamily="34" charset="0"/>
              <a:buChar char="•"/>
            </a:pPr>
            <a:r>
              <a:rPr lang="fi-FI" dirty="0"/>
              <a:t>Tuomiovalta on erotettu Wahlroosin mukaan parhaiten, mutta sen sijaan lainsäädäntö- ja toimeenpanovalta kietoutuvat yhteen komission, parlamentin ja neuvoston suhteissa. Varsinkin komission ylenpalttista valtaa Wahlroos moittii.</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12</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181167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2" end="2"/>
                                            </p:txEl>
                                          </p:spTgt>
                                        </p:tgtEl>
                                        <p:attrNameLst>
                                          <p:attrName>style.visibility</p:attrName>
                                        </p:attrNameLst>
                                      </p:cBhvr>
                                      <p:to>
                                        <p:strVal val="visible"/>
                                      </p:to>
                                    </p:set>
                                    <p:animEffect transition="in" filter="fade">
                                      <p:cBhvr>
                                        <p:cTn id="12" dur="500"/>
                                        <p:tgtEl>
                                          <p:spTgt spid="1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3" end="3"/>
                                            </p:txEl>
                                          </p:spTgt>
                                        </p:tgtEl>
                                        <p:attrNameLst>
                                          <p:attrName>style.visibility</p:attrName>
                                        </p:attrNameLst>
                                      </p:cBhvr>
                                      <p:to>
                                        <p:strVal val="visible"/>
                                      </p:to>
                                    </p:set>
                                    <p:animEffect transition="in" filter="fade">
                                      <p:cBhvr>
                                        <p:cTn id="17" dur="500"/>
                                        <p:tgtEl>
                                          <p:spTgt spid="1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dirty="0"/>
              <a:t>Wahlroos arvostelee vahvasti myös parlamentilla edelleen olevaa suppeaa roolia unionin vallankäytössä, vaikka se on vaaleilla valittu toimielin. Komissio ja neuvosto hallitsevat lainsäädännön etenemistä, vaikka ne ovat toimeenpanevia ja nimitettyjä toimielimiä eivätkä vaaleilla valittuja.</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13</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30583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dirty="0"/>
              <a:t>Tehtävänannossa pyydetään pohtimaan, joten vastaukseen sopii hyvin se, että Wahlroosin tekstiä käsitellään toisaalta–toisaalta-näkökulmasta.</a:t>
            </a:r>
          </a:p>
          <a:p>
            <a:pPr marL="857250" lvl="0" indent="-857250">
              <a:spcBef>
                <a:spcPts val="0"/>
              </a:spcBef>
              <a:buFont typeface="Arial" panose="020B0604020202020204" pitchFamily="34" charset="0"/>
              <a:buChar char="•"/>
            </a:pPr>
            <a:r>
              <a:rPr lang="fi-FI" dirty="0"/>
              <a:t>Wahlroos tulkitsee, että EU:n päätöksentekoa vaivaa demokratiavaje, koska vain parlamentti valitaan vaaleilla, mutta komissiolla ja sen viranhaltijoilla on paljon valtaa. Toisaalta näkemystä demokratiavajeesta voi arvostella sillä perusteella, että parlamentti on hyväksynyt komissaarit ja voi erottaa komission.</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14</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1225299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857250" lvl="0" indent="-857250">
              <a:spcBef>
                <a:spcPts val="0"/>
              </a:spcBef>
              <a:buFont typeface="Arial" panose="020B0604020202020204" pitchFamily="34" charset="0"/>
              <a:buChar char="•"/>
            </a:pPr>
            <a:r>
              <a:rPr lang="fi-FI" dirty="0"/>
              <a:t>Lisäksi jäsenvaltioiden hallitukset ovat nimittäneet komissaariehdokkaat ja niiden ministerit tekevät päätöksiä Euroopan unionin neuvostossa. Hallitukset ovat puolestaan päässeet valtaan vaalien tuloksena, joten kansa on saanut sanansa kuuluviin sitä kautta.</a:t>
            </a:r>
          </a:p>
          <a:p>
            <a:pPr marL="857250" lvl="0" indent="-857250">
              <a:spcBef>
                <a:spcPts val="0"/>
              </a:spcBef>
              <a:buFont typeface="Arial" panose="020B0604020202020204" pitchFamily="34" charset="0"/>
              <a:buChar char="•"/>
            </a:pPr>
            <a:r>
              <a:rPr lang="fi-FI" dirty="0"/>
              <a:t>Vastaukseen voi sisältää myös lähdekriittistä pohdintaa esimerkiksi siitä, onko Wahlroosin tausta yritysmaailman johtajana mahdollisesti vaikuttanut hänen näkemyksiinsä.</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15</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239839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Tekstitehtävään vastaaminen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1143000" lvl="0" indent="-1143000">
              <a:spcBef>
                <a:spcPts val="0"/>
              </a:spcBef>
              <a:buFont typeface="Arial" panose="020B0604020202020204" pitchFamily="34" charset="0"/>
              <a:buChar char="•"/>
            </a:pPr>
            <a:r>
              <a:rPr lang="fi-FI" dirty="0"/>
              <a:t>Yhteiskuntaopin kokeessa on usein yksi tai useampi tehtävä, joihin sisältyy teksti tai tekstejä. </a:t>
            </a:r>
          </a:p>
          <a:p>
            <a:pPr marL="1143000" lvl="0" indent="-1143000">
              <a:spcBef>
                <a:spcPts val="0"/>
              </a:spcBef>
              <a:buFont typeface="Arial" panose="020B0604020202020204" pitchFamily="34" charset="0"/>
              <a:buChar char="•"/>
            </a:pPr>
            <a:r>
              <a:rPr lang="fi-FI" dirty="0"/>
              <a:t>Useamman tekstin tehtävä voi olla </a:t>
            </a:r>
            <a:r>
              <a:rPr lang="fi-FI" b="1" dirty="0"/>
              <a:t>vertailutehtävä</a:t>
            </a:r>
            <a:r>
              <a:rPr lang="fi-FI" dirty="0"/>
              <a:t>.</a:t>
            </a:r>
          </a:p>
          <a:p>
            <a:pPr marL="1143000" lvl="0" indent="-1143000">
              <a:spcBef>
                <a:spcPts val="0"/>
              </a:spcBef>
              <a:buFont typeface="Arial" panose="020B0604020202020204" pitchFamily="34" charset="0"/>
              <a:buChar char="•"/>
            </a:pPr>
            <a:r>
              <a:rPr lang="fi-FI" dirty="0"/>
              <a:t>Teksti liittyy yleensä johonkin </a:t>
            </a:r>
            <a:r>
              <a:rPr lang="fi-FI" b="1" dirty="0"/>
              <a:t>yhteiskunnalliseen tai taloudelliseen aiheeseen</a:t>
            </a:r>
            <a:r>
              <a:rPr lang="fi-FI" dirty="0"/>
              <a:t>. </a:t>
            </a:r>
          </a:p>
          <a:p>
            <a:pPr marL="1143000" lvl="0" indent="-1143000">
              <a:spcBef>
                <a:spcPts val="0"/>
              </a:spcBef>
              <a:buFont typeface="Arial" panose="020B0604020202020204" pitchFamily="34" charset="0"/>
              <a:buChar char="•"/>
            </a:pPr>
            <a:r>
              <a:rPr lang="fi-FI" dirty="0"/>
              <a:t>Jos tekstejä </a:t>
            </a:r>
            <a:r>
              <a:rPr lang="fi-FI" b="1" dirty="0"/>
              <a:t>on monta</a:t>
            </a:r>
            <a:r>
              <a:rPr lang="fi-FI" dirty="0"/>
              <a:t>, ne tuovat esiin </a:t>
            </a:r>
            <a:r>
              <a:rPr lang="fi-FI" b="1" dirty="0"/>
              <a:t>eri näkökulmia </a:t>
            </a:r>
            <a:r>
              <a:rPr lang="fi-FI" dirty="0"/>
              <a:t>aiheesta.</a:t>
            </a:r>
          </a:p>
          <a:p>
            <a:pPr marL="1143000" lvl="0" indent="-1143000">
              <a:spcBef>
                <a:spcPts val="0"/>
              </a:spcBef>
              <a:buFont typeface="Arial" panose="020B0604020202020204" pitchFamily="34" charset="0"/>
              <a:buChar char="•"/>
            </a:pPr>
            <a:r>
              <a:rPr lang="fi-FI" dirty="0"/>
              <a:t>Kun luet tekstin, mieti, </a:t>
            </a:r>
            <a:r>
              <a:rPr lang="fi-FI" b="1" dirty="0"/>
              <a:t>miten se liittyy tehtävään</a:t>
            </a:r>
            <a:r>
              <a:rPr lang="fi-FI" dirty="0"/>
              <a:t>.</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2</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xEl>
                                              <p:pRg st="4" end="4"/>
                                            </p:txEl>
                                          </p:spTgt>
                                        </p:tgtEl>
                                        <p:attrNameLst>
                                          <p:attrName>style.visibility</p:attrName>
                                        </p:attrNameLst>
                                      </p:cBhvr>
                                      <p:to>
                                        <p:strVal val="visible"/>
                                      </p:to>
                                    </p:set>
                                    <p:animEffect transition="in" filter="fade">
                                      <p:cBhvr>
                                        <p:cTn id="27" dur="500"/>
                                        <p:tgtEl>
                                          <p:spTgt spid="1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Tekstitehtävään vastaaminen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1143000" lvl="0" indent="-1143000">
              <a:spcBef>
                <a:spcPts val="0"/>
              </a:spcBef>
              <a:buFont typeface="Arial" panose="020B0604020202020204" pitchFamily="34" charset="0"/>
              <a:buChar char="•"/>
            </a:pPr>
            <a:r>
              <a:rPr lang="fi-FI" b="1" dirty="0"/>
              <a:t>Viittaa vastauksessasi </a:t>
            </a:r>
            <a:r>
              <a:rPr lang="fi-FI" dirty="0"/>
              <a:t>tekstiin tai teksteihin. </a:t>
            </a:r>
          </a:p>
          <a:p>
            <a:pPr marL="1143000" lvl="0" indent="-1143000">
              <a:spcBef>
                <a:spcPts val="0"/>
              </a:spcBef>
              <a:buFont typeface="Arial" panose="020B0604020202020204" pitchFamily="34" charset="0"/>
              <a:buChar char="•"/>
            </a:pPr>
            <a:r>
              <a:rPr lang="fi-FI" b="1" dirty="0"/>
              <a:t>Päätelmät on sidottava aineistoon</a:t>
            </a:r>
            <a:r>
              <a:rPr lang="fi-FI" dirty="0"/>
              <a:t> niin tekstidokumenttien kuin muidenkin dokumenttien kohdalla. </a:t>
            </a:r>
          </a:p>
          <a:p>
            <a:pPr marL="1143000" lvl="0" indent="-1143000">
              <a:spcBef>
                <a:spcPts val="0"/>
              </a:spcBef>
              <a:buFont typeface="Arial" panose="020B0604020202020204" pitchFamily="34" charset="0"/>
              <a:buChar char="•"/>
            </a:pPr>
            <a:r>
              <a:rPr lang="fi-FI" b="1" dirty="0"/>
              <a:t>Älä käytä kirjoittajasta </a:t>
            </a:r>
            <a:r>
              <a:rPr lang="fi-FI" dirty="0"/>
              <a:t>tai muista henkilöistä pelkkää </a:t>
            </a:r>
            <a:r>
              <a:rPr lang="fi-FI" b="1" dirty="0"/>
              <a:t>etunimeä, </a:t>
            </a:r>
            <a:r>
              <a:rPr lang="fi-FI" dirty="0"/>
              <a:t>vaan joko </a:t>
            </a:r>
            <a:r>
              <a:rPr lang="fi-FI" b="1" dirty="0"/>
              <a:t>koko nimeä tai sukunimeä</a:t>
            </a:r>
            <a:r>
              <a:rPr lang="fi-FI" dirty="0"/>
              <a:t>.</a:t>
            </a:r>
          </a:p>
          <a:p>
            <a:pPr marL="1143000" lvl="0" indent="-1143000">
              <a:spcBef>
                <a:spcPts val="0"/>
              </a:spcBef>
              <a:buFont typeface="Arial" panose="020B0604020202020204" pitchFamily="34" charset="0"/>
              <a:buChar char="•"/>
            </a:pPr>
            <a:r>
              <a:rPr lang="fi-FI" dirty="0"/>
              <a:t>Jos tekstitehtävä on </a:t>
            </a:r>
            <a:r>
              <a:rPr lang="fi-FI" b="1" dirty="0"/>
              <a:t>vertailutehtävä</a:t>
            </a:r>
            <a:r>
              <a:rPr lang="fi-FI" dirty="0"/>
              <a:t>, teksteistä pitää etsiä </a:t>
            </a:r>
            <a:r>
              <a:rPr lang="fi-FI" b="1" dirty="0"/>
              <a:t>erilaisia käsityksiä </a:t>
            </a:r>
            <a:r>
              <a:rPr lang="fi-FI" dirty="0"/>
              <a:t>tai </a:t>
            </a:r>
            <a:r>
              <a:rPr lang="fi-FI" b="1" dirty="0"/>
              <a:t>ristiriitaisia ajatuksia</a:t>
            </a:r>
            <a:r>
              <a:rPr lang="fi-FI" dirty="0"/>
              <a:t>.</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3</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17216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Tekstitehtävään vastaaminen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0" lvl="0" indent="0">
              <a:spcBef>
                <a:spcPts val="0"/>
              </a:spcBef>
            </a:pPr>
            <a:r>
              <a:rPr lang="fi-FI" b="1" dirty="0"/>
              <a:t>Muista lähdekritiikki</a:t>
            </a:r>
            <a:r>
              <a:rPr lang="fi-FI" dirty="0"/>
              <a:t>. Kiinnitä huomiota esimerkiksi seuraaviin asioihin:</a:t>
            </a:r>
          </a:p>
          <a:p>
            <a:pPr marL="1143000" lvl="0" indent="-1143000">
              <a:spcBef>
                <a:spcPts val="0"/>
              </a:spcBef>
              <a:buFont typeface="Arial" panose="020B0604020202020204" pitchFamily="34" charset="0"/>
              <a:buChar char="•"/>
            </a:pPr>
            <a:r>
              <a:rPr lang="fi-FI" b="1" dirty="0"/>
              <a:t>Minkä tyyppinen </a:t>
            </a:r>
            <a:r>
              <a:rPr lang="fi-FI" dirty="0"/>
              <a:t>teksti on kyseessä? </a:t>
            </a:r>
          </a:p>
          <a:p>
            <a:pPr marL="1143000" lvl="0" indent="-1143000">
              <a:spcBef>
                <a:spcPts val="0"/>
              </a:spcBef>
              <a:buFont typeface="Arial" panose="020B0604020202020204" pitchFamily="34" charset="0"/>
              <a:buChar char="•"/>
            </a:pPr>
            <a:r>
              <a:rPr lang="fi-FI" b="1" dirty="0"/>
              <a:t>Mikä on </a:t>
            </a:r>
            <a:r>
              <a:rPr lang="fi-FI" dirty="0"/>
              <a:t>tekstin tarkoitus?</a:t>
            </a:r>
          </a:p>
          <a:p>
            <a:pPr marL="1143000" lvl="0" indent="-1143000">
              <a:spcBef>
                <a:spcPts val="0"/>
              </a:spcBef>
              <a:buFont typeface="Arial" panose="020B0604020202020204" pitchFamily="34" charset="0"/>
              <a:buChar char="•"/>
            </a:pPr>
            <a:r>
              <a:rPr lang="fi-FI" b="1" dirty="0"/>
              <a:t>Kuka on </a:t>
            </a:r>
            <a:r>
              <a:rPr lang="fi-FI" dirty="0"/>
              <a:t>kirjoittanut tekstin? </a:t>
            </a:r>
          </a:p>
          <a:p>
            <a:pPr marL="1143000" lvl="0" indent="-1143000">
              <a:spcBef>
                <a:spcPts val="0"/>
              </a:spcBef>
              <a:buFont typeface="Arial" panose="020B0604020202020204" pitchFamily="34" charset="0"/>
              <a:buChar char="•"/>
            </a:pPr>
            <a:r>
              <a:rPr lang="fi-FI" b="1" dirty="0"/>
              <a:t>Mikä hänen asemansa </a:t>
            </a:r>
            <a:r>
              <a:rPr lang="fi-FI" dirty="0"/>
              <a:t>tai</a:t>
            </a:r>
            <a:r>
              <a:rPr lang="fi-FI" b="1" dirty="0"/>
              <a:t> roolinsa </a:t>
            </a:r>
            <a:r>
              <a:rPr lang="fi-FI" dirty="0"/>
              <a:t>on ollut?</a:t>
            </a:r>
          </a:p>
          <a:p>
            <a:pPr marL="1143000" lvl="0" indent="-1143000">
              <a:spcBef>
                <a:spcPts val="0"/>
              </a:spcBef>
              <a:buFont typeface="Arial" panose="020B0604020202020204" pitchFamily="34" charset="0"/>
              <a:buChar char="•"/>
            </a:pPr>
            <a:r>
              <a:rPr lang="fi-FI" b="1" dirty="0"/>
              <a:t>Mitä voi päät</a:t>
            </a:r>
            <a:r>
              <a:rPr lang="fi-FI" dirty="0"/>
              <a:t>ellä kirjoittajan </a:t>
            </a:r>
            <a:r>
              <a:rPr lang="fi-FI" b="1" dirty="0"/>
              <a:t>poliittisesta</a:t>
            </a:r>
            <a:r>
              <a:rPr lang="fi-FI" dirty="0"/>
              <a:t> tai </a:t>
            </a:r>
            <a:r>
              <a:rPr lang="fi-FI" b="1" dirty="0"/>
              <a:t>yhteiskunnallisesta taustasta </a:t>
            </a:r>
            <a:r>
              <a:rPr lang="fi-FI" dirty="0"/>
              <a:t>tai hänen </a:t>
            </a:r>
            <a:r>
              <a:rPr lang="fi-FI" b="1" dirty="0"/>
              <a:t>taloudellisista kytköksistään?</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4</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94260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xEl>
                                              <p:pRg st="4" end="4"/>
                                            </p:txEl>
                                          </p:spTgt>
                                        </p:tgtEl>
                                        <p:attrNameLst>
                                          <p:attrName>style.visibility</p:attrName>
                                        </p:attrNameLst>
                                      </p:cBhvr>
                                      <p:to>
                                        <p:strVal val="visible"/>
                                      </p:to>
                                    </p:set>
                                    <p:animEffect transition="in" filter="fade">
                                      <p:cBhvr>
                                        <p:cTn id="27" dur="500"/>
                                        <p:tgtEl>
                                          <p:spTgt spid="1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0">
                                            <p:txEl>
                                              <p:pRg st="5" end="5"/>
                                            </p:txEl>
                                          </p:spTgt>
                                        </p:tgtEl>
                                        <p:attrNameLst>
                                          <p:attrName>style.visibility</p:attrName>
                                        </p:attrNameLst>
                                      </p:cBhvr>
                                      <p:to>
                                        <p:strVal val="visible"/>
                                      </p:to>
                                    </p:set>
                                    <p:animEffect transition="in" filter="fade">
                                      <p:cBhvr>
                                        <p:cTn id="32" dur="500"/>
                                        <p:tgtEl>
                                          <p:spTgt spid="1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Tekstitehtävään vastaaminen</a:t>
            </a:r>
          </a:p>
        </p:txBody>
      </p:sp>
      <p:sp>
        <p:nvSpPr>
          <p:cNvPr id="120" name="Google Shape;120;p14"/>
          <p:cNvSpPr txBox="1">
            <a:spLocks noGrp="1"/>
          </p:cNvSpPr>
          <p:nvPr>
            <p:ph type="body" idx="1"/>
          </p:nvPr>
        </p:nvSpPr>
        <p:spPr>
          <a:xfrm>
            <a:off x="1676400" y="3381377"/>
            <a:ext cx="21031199" cy="8495083"/>
          </a:xfrm>
          <a:prstGeom prst="rect">
            <a:avLst/>
          </a:prstGeom>
          <a:solidFill>
            <a:schemeClr val="lt1"/>
          </a:solidFill>
          <a:ln>
            <a:noFill/>
          </a:ln>
        </p:spPr>
        <p:txBody>
          <a:bodyPr spcFirstLastPara="1" wrap="square" lIns="91425" tIns="45700" rIns="91425" bIns="45700" anchor="t" anchorCtr="0">
            <a:noAutofit/>
          </a:bodyPr>
          <a:lstStyle/>
          <a:p>
            <a:pPr marL="0" lvl="0" indent="0">
              <a:spcBef>
                <a:spcPts val="0"/>
              </a:spcBef>
            </a:pPr>
            <a:r>
              <a:rPr lang="fi-FI" b="1" dirty="0"/>
              <a:t>Muista lähdekritiikki</a:t>
            </a:r>
            <a:r>
              <a:rPr lang="fi-FI" dirty="0"/>
              <a:t>. Kiinnitä huomiota esimerkiksi seuraaviin asioihin:</a:t>
            </a:r>
          </a:p>
          <a:p>
            <a:pPr marL="1143000" lvl="0" indent="-1143000">
              <a:spcBef>
                <a:spcPts val="0"/>
              </a:spcBef>
              <a:buFont typeface="Arial" panose="020B0604020202020204" pitchFamily="34" charset="0"/>
              <a:buChar char="•"/>
            </a:pPr>
            <a:r>
              <a:rPr lang="fi-FI" b="1" dirty="0"/>
              <a:t>Mikä taho </a:t>
            </a:r>
            <a:r>
              <a:rPr lang="fi-FI" dirty="0"/>
              <a:t>on julkaissut tekstin? Onko se esimerkiksi sanomalehdestä vai somekeskustelusta?</a:t>
            </a:r>
          </a:p>
          <a:p>
            <a:pPr marL="1143000" lvl="0" indent="-1143000">
              <a:spcBef>
                <a:spcPts val="0"/>
              </a:spcBef>
              <a:buFont typeface="Arial" panose="020B0604020202020204" pitchFamily="34" charset="0"/>
              <a:buChar char="•"/>
            </a:pPr>
            <a:r>
              <a:rPr lang="fi-FI" b="1" dirty="0"/>
              <a:t>Mikä on tekstin ajallinen konteksti? </a:t>
            </a:r>
          </a:p>
          <a:p>
            <a:pPr marL="1143000" lvl="0" indent="-1143000">
              <a:spcBef>
                <a:spcPts val="0"/>
              </a:spcBef>
              <a:buFont typeface="Arial" panose="020B0604020202020204" pitchFamily="34" charset="0"/>
              <a:buChar char="•"/>
            </a:pPr>
            <a:r>
              <a:rPr lang="fi-FI" dirty="0"/>
              <a:t>Mihin asioihin tai ilmiöihin se </a:t>
            </a:r>
            <a:r>
              <a:rPr lang="fi-FI" b="1" dirty="0"/>
              <a:t>voi liittyä</a:t>
            </a:r>
            <a:r>
              <a:rPr lang="fi-FI" dirty="0"/>
              <a:t>?</a:t>
            </a:r>
          </a:p>
          <a:p>
            <a:pPr marL="1143000" lvl="0" indent="-1143000">
              <a:spcBef>
                <a:spcPts val="0"/>
              </a:spcBef>
              <a:buFont typeface="Arial" panose="020B0604020202020204" pitchFamily="34" charset="0"/>
              <a:buChar char="•"/>
            </a:pPr>
            <a:r>
              <a:rPr lang="fi-FI" b="1" dirty="0"/>
              <a:t>Mihin tekstillä pyritään vaikuttamaan? </a:t>
            </a:r>
          </a:p>
          <a:p>
            <a:pPr marL="1143000" lvl="0" indent="-1143000">
              <a:spcBef>
                <a:spcPts val="0"/>
              </a:spcBef>
              <a:buFont typeface="Arial" panose="020B0604020202020204" pitchFamily="34" charset="0"/>
              <a:buChar char="•"/>
            </a:pPr>
            <a:r>
              <a:rPr lang="fi-FI" dirty="0"/>
              <a:t>Vai </a:t>
            </a:r>
            <a:r>
              <a:rPr lang="fi-FI" b="1" dirty="0"/>
              <a:t>otetaanko siinä kantaa </a:t>
            </a:r>
            <a:r>
              <a:rPr lang="fi-FI" dirty="0"/>
              <a:t>jonkin asian </a:t>
            </a:r>
            <a:r>
              <a:rPr lang="fi-FI" b="1" dirty="0"/>
              <a:t>puolesta</a:t>
            </a:r>
            <a:r>
              <a:rPr lang="fi-FI" dirty="0"/>
              <a:t> tai </a:t>
            </a:r>
            <a:r>
              <a:rPr lang="fi-FI" b="1" dirty="0"/>
              <a:t>sitä vastaan?</a:t>
            </a:r>
          </a:p>
          <a:p>
            <a:pPr marL="1143000" lvl="0" indent="-1143000">
              <a:spcBef>
                <a:spcPts val="0"/>
              </a:spcBef>
              <a:buFont typeface="Arial" panose="020B0604020202020204" pitchFamily="34" charset="0"/>
              <a:buChar char="•"/>
            </a:pPr>
            <a:r>
              <a:rPr lang="fi-FI" b="1" dirty="0"/>
              <a:t>Kuinka oikean kuvan </a:t>
            </a:r>
            <a:r>
              <a:rPr lang="fi-FI" dirty="0"/>
              <a:t>teksti antaa käsittelemästään asiasta?</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5</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7541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5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500"/>
                                        <p:tgtEl>
                                          <p:spTgt spid="1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xEl>
                                              <p:pRg st="4" end="4"/>
                                            </p:txEl>
                                          </p:spTgt>
                                        </p:tgtEl>
                                        <p:attrNameLst>
                                          <p:attrName>style.visibility</p:attrName>
                                        </p:attrNameLst>
                                      </p:cBhvr>
                                      <p:to>
                                        <p:strVal val="visible"/>
                                      </p:to>
                                    </p:set>
                                    <p:animEffect transition="in" filter="fade">
                                      <p:cBhvr>
                                        <p:cTn id="27" dur="500"/>
                                        <p:tgtEl>
                                          <p:spTgt spid="1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0">
                                            <p:txEl>
                                              <p:pRg st="5" end="5"/>
                                            </p:txEl>
                                          </p:spTgt>
                                        </p:tgtEl>
                                        <p:attrNameLst>
                                          <p:attrName>style.visibility</p:attrName>
                                        </p:attrNameLst>
                                      </p:cBhvr>
                                      <p:to>
                                        <p:strVal val="visible"/>
                                      </p:to>
                                    </p:set>
                                    <p:animEffect transition="in" filter="fade">
                                      <p:cBhvr>
                                        <p:cTn id="32" dur="500"/>
                                        <p:tgtEl>
                                          <p:spTgt spid="1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0">
                                            <p:txEl>
                                              <p:pRg st="6" end="6"/>
                                            </p:txEl>
                                          </p:spTgt>
                                        </p:tgtEl>
                                        <p:attrNameLst>
                                          <p:attrName>style.visibility</p:attrName>
                                        </p:attrNameLst>
                                      </p:cBhvr>
                                      <p:to>
                                        <p:strVal val="visible"/>
                                      </p:to>
                                    </p:set>
                                    <p:animEffect transition="in" filter="fade">
                                      <p:cBhvr>
                                        <p:cTn id="37" dur="500"/>
                                        <p:tgtEl>
                                          <p:spTgt spid="1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Esimerkkitehtävä (yo-tehtävä s2018)</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0" lvl="0" indent="0">
              <a:spcBef>
                <a:spcPts val="0"/>
              </a:spcBef>
            </a:pPr>
            <a:r>
              <a:rPr lang="fi-FI" dirty="0"/>
              <a:t>Miten Euroopan unionissa on järjestetty vallanjako parlamentin, komission ja unionin neuvoston (ministerineuvoston) kesken? Pohdi EU:n vallanjakoa ja arvioi vastauksessasi tekstikatkelman osuvuutta.</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6</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12295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spcBef>
                <a:spcPts val="0"/>
              </a:spcBef>
            </a:pPr>
            <a:r>
              <a:rPr lang="fi-FI" sz="8800" dirty="0"/>
              <a:t>Tekstikatkelma:</a:t>
            </a:r>
            <a:br>
              <a:rPr lang="fi-FI" sz="8800" dirty="0"/>
            </a:br>
            <a:r>
              <a:rPr lang="fi-FI" sz="8800" dirty="0"/>
              <a:t>Björn Wahlroos, </a:t>
            </a:r>
            <a:r>
              <a:rPr lang="fi-FI" sz="8800" i="1" dirty="0"/>
              <a:t>Markkinat ja demokratia</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0" lvl="0" indent="0">
              <a:spcBef>
                <a:spcPts val="0"/>
              </a:spcBef>
            </a:pPr>
            <a:r>
              <a:rPr lang="fi-FI" sz="4800" dirty="0"/>
              <a:t>Demokraattisen oikeusvaltion peruspiirteitä on lainsäädäntö-, toimeenpano- ja tuomiovallan erottaminen toisistaan. Edes tämä periaate ei nykyisten sopimusten mukaan toteudu kattavasti Euroopan unionissa. Tuomiovalta on valtaosin erotettu Euroopan tuomioistuimille, mutta enin eurooppalainen ”lainsäädäntö” tulee edelleen ”direktiiveinä”, jotka neuvosto tai komissio laativat neuvoteltuaan parlamentin kanssa. Komissio voi myös antaa ”määräyksiä”, jotka sitovat kaikkia jäsenmaita automaattisesti. Poliittisesti ja kansallisesti hajanaisella EU-parlamentilla on käytännössä suppea rooli. – – Huolestuttavinta on kuitenkin se, että EU:n lakien säätäminen loukkaa usein vallanjaon periaatetta, koska unionia dominoivat neuvosto ja komissio, jotka molemmat ovat toimeenpanevia ja nimitettyjä eivätkä vaaleilla valittuja elimiä.</a:t>
            </a:r>
          </a:p>
          <a:p>
            <a:pPr marL="0" lvl="0" indent="0">
              <a:spcBef>
                <a:spcPts val="0"/>
              </a:spcBef>
            </a:pPr>
            <a:endParaRPr lang="fi-FI" sz="4400" dirty="0"/>
          </a:p>
          <a:p>
            <a:pPr marL="0" lvl="0" indent="0" algn="r">
              <a:spcBef>
                <a:spcPts val="0"/>
              </a:spcBef>
            </a:pPr>
            <a:r>
              <a:rPr lang="fi-FI" sz="3200" dirty="0"/>
              <a:t>Lähde: Björn Wahlroos, </a:t>
            </a:r>
            <a:r>
              <a:rPr lang="fi-FI" sz="3200" i="1" dirty="0"/>
              <a:t>Markkinat ja demokratia </a:t>
            </a:r>
            <a:r>
              <a:rPr lang="fi-FI" sz="3200" dirty="0"/>
              <a:t>(2012)</a:t>
            </a:r>
            <a:endParaRPr lang="fi-FI" sz="4400" dirty="0"/>
          </a:p>
          <a:p>
            <a:pPr marL="0" lvl="0" indent="0">
              <a:spcBef>
                <a:spcPts val="0"/>
              </a:spcBef>
            </a:pPr>
            <a:endParaRPr lang="fi-FI" sz="4400" dirty="0"/>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7</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460924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2" end="2"/>
                                            </p:txEl>
                                          </p:spTgt>
                                        </p:tgtEl>
                                        <p:attrNameLst>
                                          <p:attrName>style.visibility</p:attrName>
                                        </p:attrNameLst>
                                      </p:cBhvr>
                                      <p:to>
                                        <p:strVal val="visible"/>
                                      </p:to>
                                    </p:set>
                                    <p:animEffect transition="in" filter="fade">
                                      <p:cBhvr>
                                        <p:cTn id="12" dur="500"/>
                                        <p:tgtEl>
                                          <p:spTgt spid="1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ct val="100000"/>
              <a:buFont typeface="Calibri"/>
              <a:buNone/>
            </a:pPr>
            <a:r>
              <a:rPr lang="fi-FI" dirty="0"/>
              <a:t>Opettajalle</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Kertaus</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Yhteiskuntaoppi</a:t>
            </a:r>
            <a:endParaRPr/>
          </a:p>
        </p:txBody>
      </p:sp>
    </p:spTree>
    <p:extLst>
      <p:ext uri="{BB962C8B-B14F-4D97-AF65-F5344CB8AC3E}">
        <p14:creationId xmlns:p14="http://schemas.microsoft.com/office/powerpoint/2010/main" val="136884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Näkökulmia tehtävään</a:t>
            </a:r>
          </a:p>
        </p:txBody>
      </p:sp>
      <p:sp>
        <p:nvSpPr>
          <p:cNvPr id="120" name="Google Shape;120;p14"/>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Autofit/>
          </a:bodyPr>
          <a:lstStyle/>
          <a:p>
            <a:pPr marL="0" lvl="0" indent="0">
              <a:spcBef>
                <a:spcPts val="0"/>
              </a:spcBef>
            </a:pPr>
            <a:r>
              <a:rPr lang="fi-FI" dirty="0"/>
              <a:t>Vallanjako parlamentin, komission ja unionin neuvoston kesken:</a:t>
            </a:r>
          </a:p>
          <a:p>
            <a:pPr marL="0" lvl="0" indent="0">
              <a:spcBef>
                <a:spcPts val="0"/>
              </a:spcBef>
            </a:pPr>
            <a:endParaRPr lang="fi-FI" dirty="0"/>
          </a:p>
          <a:p>
            <a:pPr marL="857250" lvl="0" indent="-857250">
              <a:spcBef>
                <a:spcPts val="0"/>
              </a:spcBef>
              <a:buFont typeface="Arial" panose="020B0604020202020204" pitchFamily="34" charset="0"/>
              <a:buChar char="•"/>
            </a:pPr>
            <a:r>
              <a:rPr lang="fi-FI" dirty="0"/>
              <a:t>Euroopan unionin neuvosto säätää EU-lait ja päättää unionin budjetista Euroopan parlamentin kanssa. Ne myös valvovat yhdessä lainsäädäntöä ja unionin talousarvion toteutusta. Euroopan unionin neuvosto tekee kansainvälisiä sopimuksia EU:n ja muiden maiden tai kansainvälisten järjestöjen välillä. Neuvosto huolehtii, että jäsenvaltioiden talouspolitiikka on unionin periaatteiden mukaista.</a:t>
            </a:r>
          </a:p>
        </p:txBody>
      </p:sp>
      <p:sp>
        <p:nvSpPr>
          <p:cNvPr id="121" name="Google Shape;121;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9</a:t>
            </a:fld>
            <a:endParaRPr/>
          </a:p>
        </p:txBody>
      </p:sp>
      <p:sp>
        <p:nvSpPr>
          <p:cNvPr id="122" name="Google Shape;122;p14"/>
          <p:cNvSpPr txBox="1">
            <a:spLocks noGrp="1"/>
          </p:cNvSpPr>
          <p:nvPr>
            <p:ph type="ftr" idx="11"/>
          </p:nvPr>
        </p:nvSpPr>
        <p:spPr>
          <a:xfrm>
            <a:off x="832756" y="12293264"/>
            <a:ext cx="8229600" cy="73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Kertaus, Yhteiskuntaopin koe ja siinä menestyminen</a:t>
            </a:r>
            <a:endParaRPr dirty="0"/>
          </a:p>
        </p:txBody>
      </p:sp>
    </p:spTree>
    <p:extLst>
      <p:ext uri="{BB962C8B-B14F-4D97-AF65-F5344CB8AC3E}">
        <p14:creationId xmlns:p14="http://schemas.microsoft.com/office/powerpoint/2010/main" val="369037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2" end="2"/>
                                            </p:txEl>
                                          </p:spTgt>
                                        </p:tgtEl>
                                        <p:attrNameLst>
                                          <p:attrName>style.visibility</p:attrName>
                                        </p:attrNameLst>
                                      </p:cBhvr>
                                      <p:to>
                                        <p:strVal val="visible"/>
                                      </p:to>
                                    </p:set>
                                    <p:animEffect transition="in" filter="fade">
                                      <p:cBhvr>
                                        <p:cTn id="12" dur="500"/>
                                        <p:tgtEl>
                                          <p:spTgt spid="1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910</Words>
  <Application>Microsoft Office PowerPoint</Application>
  <PresentationFormat>Mukautettu</PresentationFormat>
  <Paragraphs>85</Paragraphs>
  <Slides>15</Slides>
  <Notes>15</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15</vt:i4>
      </vt:variant>
    </vt:vector>
  </HeadingPairs>
  <TitlesOfParts>
    <vt:vector size="18" baseType="lpstr">
      <vt:lpstr>Arial</vt:lpstr>
      <vt:lpstr>Calibri</vt:lpstr>
      <vt:lpstr>Office-teema</vt:lpstr>
      <vt:lpstr>Yhteiskuntaopin koe ja siinä menestyminen  Tekstitehtävään vastaaminen</vt:lpstr>
      <vt:lpstr>Tekstitehtävään vastaaminen</vt:lpstr>
      <vt:lpstr>Tekstitehtävään vastaaminen</vt:lpstr>
      <vt:lpstr>Tekstitehtävään vastaaminen</vt:lpstr>
      <vt:lpstr>Tekstitehtävään vastaaminen</vt:lpstr>
      <vt:lpstr>Esimerkkitehtävä (yo-tehtävä s2018)</vt:lpstr>
      <vt:lpstr>Tekstikatkelma: Björn Wahlroos, Markkinat ja demokratia</vt:lpstr>
      <vt:lpstr>Opettajalle</vt:lpstr>
      <vt:lpstr>Näkökulmia tehtävään</vt:lpstr>
      <vt:lpstr>Näkökulmia tehtävään</vt:lpstr>
      <vt:lpstr>Näkökulmia tehtävään</vt:lpstr>
      <vt:lpstr>Näkökulmia tehtävään</vt:lpstr>
      <vt:lpstr>Näkökulmia tehtävään</vt:lpstr>
      <vt:lpstr>Näkökulmia tehtävään</vt:lpstr>
      <vt:lpstr>Näkökulmia tehtävään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Tekstitehtävään vastaaminen</dc:title>
  <dc:creator>Mika Kortelainen</dc:creator>
  <cp:lastModifiedBy>Janne Leiviskä</cp:lastModifiedBy>
  <cp:revision>24</cp:revision>
  <dcterms:modified xsi:type="dcterms:W3CDTF">2024-01-13T12:26:58Z</dcterms:modified>
</cp:coreProperties>
</file>