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8"/>
  </p:notesMasterIdLst>
  <p:sldIdLst>
    <p:sldId id="256" r:id="rId2"/>
    <p:sldId id="262" r:id="rId3"/>
    <p:sldId id="263" r:id="rId4"/>
    <p:sldId id="264" r:id="rId5"/>
    <p:sldId id="265" r:id="rId6"/>
    <p:sldId id="266" r:id="rId7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51"/>
    <p:restoredTop sz="94694"/>
  </p:normalViewPr>
  <p:slideViewPr>
    <p:cSldViewPr snapToGrid="0" snapToObjects="1">
      <p:cViewPr varScale="1">
        <p:scale>
          <a:sx n="31" d="100"/>
          <a:sy n="31" d="100"/>
        </p:scale>
        <p:origin x="1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60589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48593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16165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45776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84312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24"/>
              <a:buFont typeface="Arial"/>
              <a:buNone/>
            </a:pPr>
            <a:endParaRPr sz="3024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-FI" dirty="0"/>
              <a:t>16. Vuokralle asumaan?</a:t>
            </a:r>
            <a:br>
              <a:rPr lang="fi-FI" dirty="0"/>
            </a:br>
            <a:br>
              <a:rPr lang="fi-FI" dirty="0"/>
            </a:br>
            <a:r>
              <a:rPr lang="fi-FI" dirty="0"/>
              <a:t>Tietoisku: Asunnon vuokraaminen</a:t>
            </a:r>
            <a:endParaRPr dirty="0"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 dirty="0"/>
              <a:t>4</a:t>
            </a:r>
            <a:endParaRPr dirty="0"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 dirty="0"/>
              <a:t>Forum Yhteiskuntaoppi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Asuntoa vuokratessa</a:t>
            </a:r>
            <a:endParaRPr dirty="0"/>
          </a:p>
        </p:txBody>
      </p:sp>
      <p:sp>
        <p:nvSpPr>
          <p:cNvPr id="133" name="Google Shape;133;p1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Vuokrasopimus tehdään yleensä </a:t>
            </a:r>
            <a:r>
              <a:rPr lang="fi-FI" b="1" dirty="0"/>
              <a:t>toistaiseksi</a:t>
            </a:r>
            <a:r>
              <a:rPr lang="fi-FI" dirty="0"/>
              <a:t>, jolloin se päättyy vasta, kun toinen osapuoli sanoo sen irti.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Toisinaan tehdään </a:t>
            </a:r>
            <a:r>
              <a:rPr lang="fi-FI" b="1" dirty="0"/>
              <a:t>määräaikainen</a:t>
            </a:r>
            <a:r>
              <a:rPr lang="fi-FI" dirty="0"/>
              <a:t> vuokrasopimus tietyksi ajaksi (esim. 1.10.2022–30.4.2023), jolloin se päättyy ilman irtisanomista.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Vuokranantaja voi vaatia </a:t>
            </a:r>
            <a:r>
              <a:rPr lang="fi-FI" b="1" dirty="0"/>
              <a:t>ennakkovuokran</a:t>
            </a:r>
            <a:r>
              <a:rPr lang="fi-FI" dirty="0"/>
              <a:t> ja </a:t>
            </a:r>
            <a:r>
              <a:rPr lang="fi-FI" b="1" dirty="0"/>
              <a:t>vakuuden</a:t>
            </a:r>
            <a:r>
              <a:rPr lang="fi-FI" dirty="0"/>
              <a:t> (enintään 3 kk), jotka on hyvä kirjata vuokrasopimukseen.</a:t>
            </a:r>
          </a:p>
        </p:txBody>
      </p:sp>
      <p:sp>
        <p:nvSpPr>
          <p:cNvPr id="134" name="Google Shape;134;p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4, Luku 16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1674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Asuntoa vuokratessa</a:t>
            </a:r>
            <a:endParaRPr dirty="0"/>
          </a:p>
        </p:txBody>
      </p:sp>
      <p:sp>
        <p:nvSpPr>
          <p:cNvPr id="133" name="Google Shape;133;p1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Vuokranantajan tärkein velvollisuus on </a:t>
            </a:r>
            <a:r>
              <a:rPr lang="fi-FI" b="1" dirty="0"/>
              <a:t>luovuttaa asunto tai huone</a:t>
            </a:r>
            <a:r>
              <a:rPr lang="fi-FI" dirty="0"/>
              <a:t> vuokralaisen käyttöön ja pitää se asuttavassa kunnossa.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Vuokranantaja voi käydä asunnossa esim. tarkistamassa sen kuntoa tai valmistelemassa sitä myyntiin, mutta vain sopimalla käynnistä.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Vuokralaisen tärkein velvollisuus on </a:t>
            </a:r>
            <a:r>
              <a:rPr lang="fi-FI" b="1" dirty="0"/>
              <a:t>maksaa vuokra</a:t>
            </a:r>
            <a:r>
              <a:rPr lang="fi-FI" dirty="0"/>
              <a:t> sovitusti.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Vuokralaisen tulee myös </a:t>
            </a:r>
            <a:r>
              <a:rPr lang="fi-FI" b="1" dirty="0"/>
              <a:t>pitää asunto kunnossa</a:t>
            </a:r>
            <a:r>
              <a:rPr lang="fi-FI" dirty="0"/>
              <a:t> ja ilmoittaa vuokranantajalle havaitsemansa viat ja puutteet.</a:t>
            </a:r>
          </a:p>
        </p:txBody>
      </p:sp>
      <p:sp>
        <p:nvSpPr>
          <p:cNvPr id="134" name="Google Shape;134;p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4, Luku 16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2903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Asuntoa vuokratessa</a:t>
            </a:r>
            <a:endParaRPr dirty="0"/>
          </a:p>
        </p:txBody>
      </p:sp>
      <p:sp>
        <p:nvSpPr>
          <p:cNvPr id="133" name="Google Shape;133;p1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Vuokranantaja voi </a:t>
            </a:r>
            <a:r>
              <a:rPr lang="fi-FI" b="1" dirty="0"/>
              <a:t>irtisanoa</a:t>
            </a:r>
            <a:r>
              <a:rPr lang="fi-FI" dirty="0"/>
              <a:t> toistaiseksi voimassa olevan vuokrasopimuksen millä tahansa hyvän tavan mukaisella perusteella, kuten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vuokranmaksujen toistuva myöhästyminen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asunnon myyminen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vuokranantajan tai lähisukulaisen muuttaminen asuntoon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vuokran kohtuullinen nostaminen, johon vuokralainen ei suostu.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Irtisanomisaika on alle vuoden kestäneissä vuokrasopimuksissa </a:t>
            </a:r>
            <a:r>
              <a:rPr lang="fi-FI" b="1" dirty="0"/>
              <a:t>kolme</a:t>
            </a:r>
            <a:r>
              <a:rPr lang="fi-FI" dirty="0"/>
              <a:t> kuukautta, pidemmissä sopimuksissa </a:t>
            </a:r>
            <a:r>
              <a:rPr lang="fi-FI" b="1" dirty="0"/>
              <a:t>kuusi </a:t>
            </a:r>
            <a:r>
              <a:rPr lang="fi-FI" dirty="0"/>
              <a:t>kuukautta.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Vuokranantaja saa </a:t>
            </a:r>
            <a:r>
              <a:rPr lang="fi-FI" b="1" dirty="0"/>
              <a:t>purkaa</a:t>
            </a:r>
            <a:r>
              <a:rPr lang="fi-FI" dirty="0"/>
              <a:t> vuokrasopimuksen, kun vuokralainen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jättää vuokran toistuvasti maksamatta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viettää häiritsevää elämää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hoitaa huoneistoa huonosti.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endParaRPr lang="fi-FI" dirty="0"/>
          </a:p>
        </p:txBody>
      </p:sp>
      <p:sp>
        <p:nvSpPr>
          <p:cNvPr id="134" name="Google Shape;134;p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4, Luku 16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5769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Asuntoa vuokratessa</a:t>
            </a:r>
            <a:endParaRPr dirty="0"/>
          </a:p>
        </p:txBody>
      </p:sp>
      <p:sp>
        <p:nvSpPr>
          <p:cNvPr id="133" name="Google Shape;133;p1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Vuokralainen voi </a:t>
            </a:r>
            <a:r>
              <a:rPr lang="fi-FI" b="1" dirty="0"/>
              <a:t>irtisanoa</a:t>
            </a:r>
            <a:r>
              <a:rPr lang="fi-FI" dirty="0"/>
              <a:t> toistaiseksi voimassa olevan vuokrasopimuksen ilman mitään syytä ja irtisanomisaika on yksi kuukausi.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Vuokralainen saa </a:t>
            </a:r>
            <a:r>
              <a:rPr lang="fi-FI" b="1" dirty="0"/>
              <a:t>purkaa </a:t>
            </a:r>
            <a:r>
              <a:rPr lang="fi-FI" dirty="0"/>
              <a:t>vuokrasopimuksen, jos 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hän ei saa huoneistoa hallintaansa sovittuna ajankohtana esimerkiksi rakennustöiden vuoksi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huoneisto ei ole vuokrasuhteen alkaessa siinä kunnossa kuin on sovittu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huoneiston käytöstä aiheutuu vaaraa terveydelle esimerkiksi homeen vuoksi.</a:t>
            </a:r>
          </a:p>
        </p:txBody>
      </p:sp>
      <p:sp>
        <p:nvSpPr>
          <p:cNvPr id="134" name="Google Shape;134;p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4, Luku 16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0995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Asuntoa vuokratessa</a:t>
            </a:r>
            <a:endParaRPr dirty="0"/>
          </a:p>
        </p:txBody>
      </p:sp>
      <p:sp>
        <p:nvSpPr>
          <p:cNvPr id="133" name="Google Shape;133;p1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Määräaikaisen vuokrasopimuksen irtisanominen </a:t>
            </a:r>
            <a:r>
              <a:rPr lang="fi-FI" b="1" dirty="0"/>
              <a:t>on erittäin vaikeaa, </a:t>
            </a:r>
            <a:r>
              <a:rPr lang="fi-FI" dirty="0"/>
              <a:t>mutta mahdollista, jos sen jatkuminen aiheuttaisi toiselle osapuolelle kohtuutonta haittaa.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Irtisanomis- ja purkamisilmoitusten </a:t>
            </a:r>
            <a:r>
              <a:rPr lang="fi-FI" b="1" dirty="0"/>
              <a:t>pitää olla kirjallisia </a:t>
            </a:r>
            <a:r>
              <a:rPr lang="fi-FI" dirty="0"/>
              <a:t>ja ne pitää toimittaa vastaanottajalle todisteellisesti.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b="1" dirty="0"/>
              <a:t>Vuokralainen voi riitauttaa irtisanomisen</a:t>
            </a:r>
            <a:r>
              <a:rPr lang="fi-FI" dirty="0"/>
              <a:t>, jota hän ei hyväksy, ja hän voi saada vahingonkorvauksia, jos irtisanomisen perusteet ovat laittomia.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Irtisanottu vuokralainen voi hakea muuttopäivän </a:t>
            </a:r>
            <a:r>
              <a:rPr lang="fi-FI" b="1" dirty="0"/>
              <a:t>lykkäystä</a:t>
            </a:r>
            <a:r>
              <a:rPr lang="fi-FI" dirty="0"/>
              <a:t>.</a:t>
            </a:r>
          </a:p>
        </p:txBody>
      </p:sp>
      <p:sp>
        <p:nvSpPr>
          <p:cNvPr id="134" name="Google Shape;134;p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6</a:t>
            </a:fld>
            <a:endParaRPr dirty="0"/>
          </a:p>
        </p:txBody>
      </p:sp>
      <p:sp>
        <p:nvSpPr>
          <p:cNvPr id="135" name="Google Shape;135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4, Luku 16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341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345</Words>
  <Application>Microsoft Office PowerPoint</Application>
  <PresentationFormat>Mukautettu</PresentationFormat>
  <Paragraphs>44</Paragraphs>
  <Slides>6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Office-teema</vt:lpstr>
      <vt:lpstr>16. Vuokralle asumaan?  Tietoisku: Asunnon vuokraaminen</vt:lpstr>
      <vt:lpstr>Asuntoa vuokratessa</vt:lpstr>
      <vt:lpstr>Asuntoa vuokratessa</vt:lpstr>
      <vt:lpstr>Asuntoa vuokratessa</vt:lpstr>
      <vt:lpstr>Asuntoa vuokratessa</vt:lpstr>
      <vt:lpstr>Asuntoa vuokratessa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&lt;Luvun nimi&gt;  &lt;DIASARJAN OTSIKK0&gt;</dc:title>
  <cp:lastModifiedBy>Janne Leiviskä</cp:lastModifiedBy>
  <cp:revision>5</cp:revision>
  <dcterms:modified xsi:type="dcterms:W3CDTF">2024-01-25T09:00:22Z</dcterms:modified>
</cp:coreProperties>
</file>