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0"/>
  </p:notes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6"/>
    <p:restoredTop sz="94719"/>
  </p:normalViewPr>
  <p:slideViewPr>
    <p:cSldViewPr snapToGrid="0" snapToObjects="1">
      <p:cViewPr varScale="1">
        <p:scale>
          <a:sx n="31" d="100"/>
          <a:sy n="31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6058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95482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63419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72762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27583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009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20. Rikoksen tutkinnasta oikeudenkäyntiin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Jos joudut rikoksen uhriksi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 dirty="0"/>
              <a:t>4</a:t>
            </a:r>
            <a:endParaRPr dirty="0"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Kun rikos on tapahtunut</a:t>
            </a: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2618509"/>
            <a:ext cx="21031199" cy="925795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Tee poliisille </a:t>
            </a:r>
            <a:r>
              <a:rPr lang="fi-FI" b="1" dirty="0"/>
              <a:t>rikosilmoitus</a:t>
            </a:r>
            <a:r>
              <a:rPr lang="fi-FI" dirty="0"/>
              <a:t> eli tutkintapyyntö. Sen voi tehdä poliisipartiolle, jos se tuli rikospaikalle. Rikosilmoituksen voi tehdä myös poliisiasemalla, puhelimella tai netissä. Puhelu hätäkeskukseen ei ole rikosilmoitus.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Joku muu voi tehdä rikosilmoituksen puolestasi, esimerkiksi huoltajasi, jos olet alaikäinen.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Voit ottaa yhteyttä </a:t>
            </a:r>
            <a:r>
              <a:rPr lang="fi-FI" b="1" dirty="0"/>
              <a:t>Rikosuhripäivystykseen. </a:t>
            </a:r>
            <a:r>
              <a:rPr lang="fi-FI" dirty="0"/>
              <a:t>Sieltä saat tietoa ja neuvoja sekä mahdollisuuden puhua sellaiselle ihmiselle, joka ymmärtää, mistä on kysymys.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Voit myös pyytää jonkun tuntemasi henkilön tueksesi rikosasian käsittelyn eri vaiheisiin. Voit saada </a:t>
            </a:r>
            <a:r>
              <a:rPr lang="fi-FI" b="1" dirty="0"/>
              <a:t>tukihenkilö</a:t>
            </a:r>
            <a:r>
              <a:rPr lang="fi-FI" dirty="0"/>
              <a:t>n myös Rikosuhripäivystyksestä. </a:t>
            </a:r>
            <a:r>
              <a:rPr lang="fi-FI" b="1" dirty="0"/>
              <a:t>Hän ei ole asianajajasi, vaan henkinen tuki sinulle ja läheisillesi.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20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674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Lääkäriin?</a:t>
            </a: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Jos rikoksesta on </a:t>
            </a:r>
            <a:r>
              <a:rPr lang="fi-FI" b="1" dirty="0"/>
              <a:t>aiheutunut vammoja</a:t>
            </a:r>
            <a:r>
              <a:rPr lang="fi-FI" dirty="0"/>
              <a:t>, käy lääkärissä mahdollisimman pian.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Lääkärintodistusta</a:t>
            </a:r>
            <a:r>
              <a:rPr lang="fi-FI" dirty="0"/>
              <a:t> voidaan tarvita </a:t>
            </a:r>
            <a:r>
              <a:rPr lang="fi-FI" b="1" dirty="0"/>
              <a:t>sovittelussa</a:t>
            </a:r>
            <a:r>
              <a:rPr lang="fi-FI" dirty="0"/>
              <a:t> tai oikeudenkäynnissä.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Siitä on hyötyä myös silloin, kun haet korvauksia vakuutusyhtiöltä tai </a:t>
            </a:r>
            <a:r>
              <a:rPr lang="fi-FI" b="1" dirty="0"/>
              <a:t>Valtiokonttorista</a:t>
            </a:r>
            <a:r>
              <a:rPr lang="fi-FI" dirty="0"/>
              <a:t>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20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Esitutkinta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Poliisi aloittaa </a:t>
            </a:r>
            <a:r>
              <a:rPr lang="fi-FI" b="1" dirty="0"/>
              <a:t>esitutkinnan</a:t>
            </a:r>
            <a:r>
              <a:rPr lang="fi-FI" dirty="0"/>
              <a:t>, jos on </a:t>
            </a:r>
            <a:r>
              <a:rPr lang="fi-FI" b="1" dirty="0"/>
              <a:t>syytä epäillä</a:t>
            </a:r>
            <a:r>
              <a:rPr lang="fi-FI" dirty="0"/>
              <a:t>, että rikos on tapahtunut.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Poliisi</a:t>
            </a:r>
            <a:r>
              <a:rPr lang="fi-FI" b="1" dirty="0"/>
              <a:t> kuulustelee </a:t>
            </a:r>
            <a:r>
              <a:rPr lang="fi-FI" dirty="0"/>
              <a:t>sinua </a:t>
            </a:r>
            <a:r>
              <a:rPr lang="fi-FI" b="1" dirty="0"/>
              <a:t>poliisilaitoksella tai puhelimitse</a:t>
            </a:r>
            <a:r>
              <a:rPr lang="fi-FI" dirty="0"/>
              <a:t>. Sinulta kysytään, mitä on tapahtunut sekä </a:t>
            </a:r>
            <a:r>
              <a:rPr lang="fi-FI" b="1" dirty="0"/>
              <a:t>vaaditko </a:t>
            </a:r>
            <a:r>
              <a:rPr lang="fi-FI" dirty="0"/>
              <a:t>rikoksentekijälle </a:t>
            </a:r>
            <a:r>
              <a:rPr lang="fi-FI" b="1" dirty="0"/>
              <a:t>rangaistusta ja vahingonkorvausta</a:t>
            </a:r>
            <a:r>
              <a:rPr lang="fi-FI" dirty="0"/>
              <a:t>. Vahingonkorvausta voi vaatia esimerkiksi sairaanhoitokuluista, kivusta ja särystä, pysyvästä haitasta, henkisestä kärsimyksestä sekä esinevahingosta.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Poliisi </a:t>
            </a:r>
            <a:r>
              <a:rPr lang="fi-FI" b="1" dirty="0"/>
              <a:t>kuulustelee</a:t>
            </a:r>
            <a:r>
              <a:rPr lang="fi-FI" dirty="0"/>
              <a:t> myös </a:t>
            </a:r>
            <a:r>
              <a:rPr lang="fi-FI" b="1" dirty="0"/>
              <a:t>epäiltyä tekijää</a:t>
            </a:r>
            <a:r>
              <a:rPr lang="fi-FI" dirty="0"/>
              <a:t>. Sekä sinä että tekijä saatte kopion e</a:t>
            </a:r>
            <a:r>
              <a:rPr lang="fi-FI" b="1" dirty="0"/>
              <a:t>situtkintapöytäkirjasta</a:t>
            </a:r>
            <a:r>
              <a:rPr lang="fi-FI" dirty="0"/>
              <a:t>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Jos et halua yhteystietojesi joutuvan epäillyn tietoon, voit kieltää niiden merkitsemisen esitutkintapöytäkirjaan.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20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067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Oletko valmis sovitteluun?</a:t>
            </a: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Poliisi tulee esitutkinnassa kysymään halukkuuttasi</a:t>
            </a:r>
            <a:r>
              <a:rPr lang="fi-FI" b="1" dirty="0"/>
              <a:t> sovitella </a:t>
            </a:r>
            <a:r>
              <a:rPr lang="fi-FI" dirty="0"/>
              <a:t>rikosta.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Tyypillisiä sovitteluun ohjattavia rikoksia ovat pahoinpitelyt, vahingonteot ja omaisuusrikokset.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Sovittelijat ovat puolueettomia </a:t>
            </a:r>
            <a:r>
              <a:rPr lang="fi-FI" dirty="0"/>
              <a:t>ja kaikki keskustelu sovittelussa on luottamuksellista.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Sovittelussa voidaan sopia esimerkiksi </a:t>
            </a:r>
            <a:r>
              <a:rPr lang="fi-FI" b="1" dirty="0"/>
              <a:t>vahingon korvaamisesta rahalla tai työllä, omaisuuden palauttamisesta </a:t>
            </a:r>
            <a:r>
              <a:rPr lang="fi-FI" dirty="0"/>
              <a:t>tai </a:t>
            </a:r>
            <a:r>
              <a:rPr lang="fi-FI" b="1" dirty="0"/>
              <a:t>anteeksi pyytämisestä ja antamisesta.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Sovinnosta tehdään </a:t>
            </a:r>
            <a:r>
              <a:rPr lang="fi-FI" b="1" dirty="0"/>
              <a:t>kirjallinen sopimus</a:t>
            </a:r>
            <a:r>
              <a:rPr lang="fi-FI" dirty="0"/>
              <a:t>, joka lähetetään poliisille ja syyttäjälle.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Sovittelu ei maksa mitään uhrille eikä tekijälle.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20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200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Asianomistajarikos vai ei?</a:t>
            </a: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Asianomistajarikoksesta</a:t>
            </a:r>
            <a:r>
              <a:rPr lang="fi-FI" dirty="0"/>
              <a:t> ei nosteta syytettä, jos uhri ei halua. Syytettä ei nosteta myöskään, jos asianomistajarikoksessa syntyy sovinto. Tällaisia rikoksia ovat muun muassa </a:t>
            </a:r>
            <a:r>
              <a:rPr lang="fi-FI" b="1" dirty="0"/>
              <a:t>kunnianloukkaus</a:t>
            </a:r>
            <a:r>
              <a:rPr lang="fi-FI" dirty="0"/>
              <a:t>, </a:t>
            </a:r>
            <a:r>
              <a:rPr lang="fi-FI" b="1" dirty="0"/>
              <a:t>vahingonteko</a:t>
            </a:r>
            <a:r>
              <a:rPr lang="fi-FI" dirty="0"/>
              <a:t>, </a:t>
            </a:r>
            <a:r>
              <a:rPr lang="fi-FI" b="1" dirty="0"/>
              <a:t>yksityiselämää loukkaavan tiedon levittäminen</a:t>
            </a:r>
            <a:r>
              <a:rPr lang="fi-FI" dirty="0"/>
              <a:t>, </a:t>
            </a:r>
            <a:r>
              <a:rPr lang="fi-FI" b="1" dirty="0"/>
              <a:t>kotirauhan rikkominen </a:t>
            </a:r>
            <a:r>
              <a:rPr lang="fi-FI" dirty="0"/>
              <a:t>sekä </a:t>
            </a:r>
            <a:r>
              <a:rPr lang="fi-FI" b="1" dirty="0"/>
              <a:t>tekijänoikeusrikos</a:t>
            </a:r>
            <a:r>
              <a:rPr lang="fi-FI" dirty="0"/>
              <a:t>.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Virallisen syytteen </a:t>
            </a:r>
            <a:r>
              <a:rPr lang="fi-FI" dirty="0"/>
              <a:t>alaisissa rikoksissa saavutettu </a:t>
            </a:r>
            <a:r>
              <a:rPr lang="fi-FI" b="1" dirty="0"/>
              <a:t>sovinto ei automaattisesti päätä jutun käsittelyä</a:t>
            </a:r>
            <a:r>
              <a:rPr lang="fi-FI" dirty="0"/>
              <a:t>. Se voi kuitenkin vaikuttaa </a:t>
            </a:r>
            <a:r>
              <a:rPr lang="fi-FI" b="1" dirty="0"/>
              <a:t>syyteharkintaan</a:t>
            </a:r>
            <a:r>
              <a:rPr lang="fi-FI" dirty="0"/>
              <a:t> tai </a:t>
            </a:r>
            <a:r>
              <a:rPr lang="fi-FI" b="1" dirty="0"/>
              <a:t>rangaistukseen</a:t>
            </a:r>
            <a:r>
              <a:rPr lang="fi-FI" dirty="0"/>
              <a:t>. 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20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23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Syyteharkinta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Syyttäjä päättää, nostetaanko syyte </a:t>
            </a:r>
            <a:r>
              <a:rPr lang="fi-FI" dirty="0"/>
              <a:t>eli viedäänkö asian käsittely tuomioistuimeen, yleensä käräjäoikeuteen.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Jos rikos on vähäinen tai siitä ei ole kunnollista näyttöä, syytettä ei ehkä nosteta. Tällöin voit nostaa syytteen myös itse, jos olet esitutkinnassa ilmoittanut vaativasi rangaistusta.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Syyttäjäkin </a:t>
            </a:r>
            <a:r>
              <a:rPr lang="fi-FI" dirty="0"/>
              <a:t>voi ehdottaa epäillylle </a:t>
            </a:r>
            <a:r>
              <a:rPr lang="fi-FI" b="1" dirty="0"/>
              <a:t>tekijälle ja uhrille sovittelua</a:t>
            </a:r>
            <a:r>
              <a:rPr lang="fi-FI" dirty="0"/>
              <a:t>.</a:t>
            </a:r>
          </a:p>
          <a:p>
            <a:pPr marL="0" lvl="0" indent="0">
              <a:spcBef>
                <a:spcPts val="0"/>
              </a:spcBef>
            </a:pPr>
            <a:endParaRPr lang="fi-FI" dirty="0"/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20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237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Oikeusapu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Jos asiasi käsittely etenee tuomioistuimeen, on </a:t>
            </a:r>
            <a:r>
              <a:rPr lang="fi-FI" b="1" dirty="0"/>
              <a:t>hyvä ottaa yhteyttä asianajajaan.</a:t>
            </a:r>
            <a:r>
              <a:rPr lang="fi-FI" dirty="0"/>
              <a:t> Toki voit tehdä sen jo heti rikoksen tapahduttua.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Kannattaa selvittää, oletko oikeutettu maksuttomaan tai hyvin edulliseen </a:t>
            </a:r>
            <a:r>
              <a:rPr lang="fi-FI" b="1" dirty="0"/>
              <a:t>julkiseen oikeusapuun</a:t>
            </a:r>
            <a:r>
              <a:rPr lang="fi-FI" dirty="0"/>
              <a:t>. Asian ratkaisee oikeusaputoimisto, jonne jätät hakemuksesi oikeusavun saamisesta.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Oikeusavun myöntämiseen vaikuttavat muun muassa </a:t>
            </a:r>
            <a:r>
              <a:rPr lang="fi-FI" b="1" dirty="0"/>
              <a:t>hakijan tulot</a:t>
            </a:r>
            <a:r>
              <a:rPr lang="fi-FI" dirty="0"/>
              <a:t> sekä se, onko </a:t>
            </a:r>
            <a:r>
              <a:rPr lang="fi-FI" b="1" dirty="0"/>
              <a:t>hakijalla oikeusturvavakuutus</a:t>
            </a:r>
            <a:r>
              <a:rPr lang="fi-FI" dirty="0"/>
              <a:t>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20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254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527</Words>
  <Application>Microsoft Office PowerPoint</Application>
  <PresentationFormat>Mukautettu</PresentationFormat>
  <Paragraphs>49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20. Rikoksen tutkinnasta oikeudenkäyntiin  Tietoisku: Jos joudut rikoksen uhriksi</vt:lpstr>
      <vt:lpstr>Kun rikos on tapahtunut</vt:lpstr>
      <vt:lpstr>Lääkäriin?</vt:lpstr>
      <vt:lpstr>Esitutkinta</vt:lpstr>
      <vt:lpstr>Oletko valmis sovitteluun?</vt:lpstr>
      <vt:lpstr>Asianomistajarikos vai ei?</vt:lpstr>
      <vt:lpstr>Syyteharkinta</vt:lpstr>
      <vt:lpstr>Oikeusapu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&lt;Luvun nimi&gt;  &lt;DIASARJAN OTSIKK0&gt;</dc:title>
  <dc:creator>Janne Leiviskä</dc:creator>
  <cp:lastModifiedBy>Janne Leiviskä</cp:lastModifiedBy>
  <cp:revision>6</cp:revision>
  <dcterms:modified xsi:type="dcterms:W3CDTF">2023-05-23T09:28:24Z</dcterms:modified>
</cp:coreProperties>
</file>