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669088" cy="97536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8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42F5B222-7758-F052-90BD-DC6EF17992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EF10BC5-0650-58D9-F908-BD21479BD4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44EAEE-9B91-4573-B1BC-9A66E72B582E}" type="datetimeFigureOut">
              <a:rPr lang="fi-FI"/>
              <a:pPr>
                <a:defRPr/>
              </a:pPr>
              <a:t>19.5.2026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CC6BBA4-4AEA-691D-812E-7CBAA9F31FB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264650"/>
            <a:ext cx="288925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CD9EA47-AC72-BAA0-C8FB-2AE3C0532D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8250" y="9264650"/>
            <a:ext cx="2889250" cy="4873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4517E67-14AE-4A4B-BD8C-7AC17CC558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91185667-3DE4-ACF9-84EF-B125B3DFD8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D38F498-AFAF-4244-B810-61A69F8D45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F9EC0B7-C257-47F1-A765-D4108B0CF22F}" type="datetimeFigureOut">
              <a:rPr lang="fi-FI"/>
              <a:pPr>
                <a:defRPr/>
              </a:pPr>
              <a:t>19.5.2026</a:t>
            </a:fld>
            <a:endParaRPr lang="fi-FI"/>
          </a:p>
        </p:txBody>
      </p:sp>
      <p:sp>
        <p:nvSpPr>
          <p:cNvPr id="4" name="Dian kuvan paikkamerkki 3">
            <a:extLst>
              <a:ext uri="{FF2B5EF4-FFF2-40B4-BE49-F238E27FC236}">
                <a16:creationId xmlns:a16="http://schemas.microsoft.com/office/drawing/2014/main" id="{BAB6B7C9-96C8-FA4E-3403-DD9DFF4A0CF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1838"/>
            <a:ext cx="4875212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>
            <a:extLst>
              <a:ext uri="{FF2B5EF4-FFF2-40B4-BE49-F238E27FC236}">
                <a16:creationId xmlns:a16="http://schemas.microsoft.com/office/drawing/2014/main" id="{F2192647-E9D7-29D5-D96E-D621AA3471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6750" y="4632325"/>
            <a:ext cx="5335588" cy="43894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F106B60-9E81-DEFD-2C7E-41CDB1D1FE3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2889250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C4CED4C-D571-253B-3721-D819340713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778250" y="9264650"/>
            <a:ext cx="2889250" cy="4873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7EDF4C7-9866-4FEF-928C-E0E03F2FD47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ian kuvan paikkamerkki 1">
            <a:extLst>
              <a:ext uri="{FF2B5EF4-FFF2-40B4-BE49-F238E27FC236}">
                <a16:creationId xmlns:a16="http://schemas.microsoft.com/office/drawing/2014/main" id="{E534302D-1EF3-391A-B572-F53B7C23439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Huomautusten paikkamerkki 2">
            <a:extLst>
              <a:ext uri="{FF2B5EF4-FFF2-40B4-BE49-F238E27FC236}">
                <a16:creationId xmlns:a16="http://schemas.microsoft.com/office/drawing/2014/main" id="{E5F1B63F-B04A-F6F6-0447-8DE18EAA61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  <p:sp>
        <p:nvSpPr>
          <p:cNvPr id="5124" name="Dian numeron paikkamerkki 3">
            <a:extLst>
              <a:ext uri="{FF2B5EF4-FFF2-40B4-BE49-F238E27FC236}">
                <a16:creationId xmlns:a16="http://schemas.microsoft.com/office/drawing/2014/main" id="{4F91EC2E-9416-2470-2DEB-B86743B8DA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31DE405-8F92-4B4A-8CE6-05F399373F15}" type="slidenum">
              <a:rPr lang="fi-FI" altLang="fi-FI" sz="1200" smtClean="0"/>
              <a:pPr/>
              <a:t>1</a:t>
            </a:fld>
            <a:endParaRPr lang="fi-FI" altLang="fi-FI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ian kuvan paikkamerkki 1">
            <a:extLst>
              <a:ext uri="{FF2B5EF4-FFF2-40B4-BE49-F238E27FC236}">
                <a16:creationId xmlns:a16="http://schemas.microsoft.com/office/drawing/2014/main" id="{D5E65DAE-F078-800E-0149-A2611BDC9E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Huomautusten paikkamerkki 2">
            <a:extLst>
              <a:ext uri="{FF2B5EF4-FFF2-40B4-BE49-F238E27FC236}">
                <a16:creationId xmlns:a16="http://schemas.microsoft.com/office/drawing/2014/main" id="{EC6AD741-9AE2-FC81-2934-28649882A3B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  <p:sp>
        <p:nvSpPr>
          <p:cNvPr id="7172" name="Dian numeron paikkamerkki 3">
            <a:extLst>
              <a:ext uri="{FF2B5EF4-FFF2-40B4-BE49-F238E27FC236}">
                <a16:creationId xmlns:a16="http://schemas.microsoft.com/office/drawing/2014/main" id="{341BAA8C-11DE-A665-B42B-2DF3695B18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DA5D912-524F-4E0D-8698-6D9A15292D21}" type="slidenum">
              <a:rPr lang="fi-FI" altLang="fi-FI" sz="1200" smtClean="0"/>
              <a:pPr/>
              <a:t>2</a:t>
            </a:fld>
            <a:endParaRPr lang="fi-FI" altLang="fi-FI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FBEF00-A952-920B-4C97-EF929FCDEC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329A50-716D-11D9-A6F4-A20EE5163F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2DA16B-1EE1-4E7F-E8EC-241B03A215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B695C-004C-4326-B8E9-C57CDF48211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21409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25127F-F3C4-D52F-B5FF-092929DCAB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066D1D-A282-430B-053C-6749055090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F595A1-DD36-E7A3-264C-0C8F71F1B6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7C662E-5DB3-4E25-849A-06582BDCAB9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72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21606B-DF19-9100-085B-6E0E05B327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28A2D2C-C617-9405-5228-474B7F52E2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FCB6E1F-82C6-4099-67F7-94EA0E12E7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F072F-5D9D-4285-BD63-C1F0EF9EFC9E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69153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5C25EAE-B9B3-8131-4927-0CABB41E58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3BDFDC-17DA-9BA8-1C99-899D79D077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0AE44B-7A37-CDA7-2E29-759D09A5D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7E7803-DA35-4DE6-8393-0BE825A2E6F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69536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1D874DE-CD5C-2862-64BE-1368756C8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40D875-C5FB-8031-ABB5-7BC6098531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88E610B-A077-0C0D-88A9-F64B3A58A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22748-DCE0-4B7C-9664-9838BB6E2AF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87964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08B654-2056-ADFE-65D8-7550B41619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0B3C7F-3AF8-AAB8-837F-3E6169A290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AE6071D-CD68-0C86-3D43-F486B82CE2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71A93E-CDF7-448A-9A93-43ABE2063FD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09850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56E3CFD-19F0-FCEB-BEB2-2D94BABBA0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A52CC76-D47B-825F-9DF8-6448710898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C6E61A6-2BE7-6472-09CD-1E644E60EC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53773-1515-4273-99F3-5BDF830CC8D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28104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C122AAE-454F-6969-0AAF-F4A367B300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A1AFE01-4131-0AF5-5948-70E7A8C025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8DB4FA3-BB92-1F79-E231-E4D2773966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EE503-BD82-4D90-888F-CF8E0DD8D05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03886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E5CC506-862E-F9FD-3A16-D8FEA21941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CC35984-499C-3578-3D70-9EAF4607F1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53112B7-9D19-51CA-A2B5-88F7A2C25E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C1B95-6BB7-4B0C-B698-3E877554183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96499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6AF0E6-8098-89BA-5FC8-DB3988E67B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E988BD-7FF5-4395-564A-88C3B24C10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B4337D6-D9F6-680F-BACB-0599167EEE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3FC07-5722-4470-8B78-5DD99C393EF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7885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3AF6ED-EDBB-6626-46DE-EDB92FE270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DAF44F-CB27-376B-D465-8A02AD04DA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0CA0F8-AC03-79AE-A8BD-004EE9B25D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43E17-9DD5-4826-B2BE-D311AFFABBD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4762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1CF62EA-029B-6EAA-B9CA-CDFA67E283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BF09C9A-98AA-AE9F-7950-34D057701B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F608695-4260-8B9A-2B0D-14DA07F1EA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CA21660-A800-8BAE-4774-1DAB10FFF45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B1C9B6F-91A1-576A-A534-8F77E66EA6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B6E0719-98E6-4C36-8918-08888FE47E1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>
            <a:extLst>
              <a:ext uri="{FF2B5EF4-FFF2-40B4-BE49-F238E27FC236}">
                <a16:creationId xmlns:a16="http://schemas.microsoft.com/office/drawing/2014/main" id="{A8E63177-7862-A251-6F21-2404D6197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549275"/>
            <a:ext cx="7772400" cy="5546725"/>
          </a:xfrm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KERTAUSTEHTÄVÄT: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1. Miten ilmenee, että olet Euroopan unionin kansalainen?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2. Miksi Suomi liittyi vuoden 1995 alusta Euroopan unionin jäseneksi?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3. Selitä lyhyesti seuraavat käsitteet: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a) Maastrichtin sopimus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b) ministerineuvosto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c) komissaari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d) Eurooppa-neuvosto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e) Tavallinen lainsäätämisjärjestys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>
                <a:latin typeface="MetaNormal-Roman" charset="0"/>
              </a:rPr>
              <a:t>f) Direktiivi ja asetus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sz="2800" b="1">
              <a:latin typeface="MetaBold-Roman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3BF67D54-5E83-A5B5-65C5-FE7785A402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76250"/>
            <a:ext cx="7772400" cy="6121400"/>
          </a:xfrm>
          <a:solidFill>
            <a:schemeClr val="bg1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lang="fi-FI" altLang="fi-FI" sz="2800">
                <a:latin typeface="MetaNormal-Roman" charset="0"/>
              </a:rPr>
              <a:t>4. Millä tavalla demokratia toteutuu Euroopan unionin päätöksenteossa?</a:t>
            </a:r>
          </a:p>
          <a:p>
            <a:pPr eaLnBrk="1" hangingPunct="1">
              <a:buFontTx/>
              <a:buNone/>
            </a:pPr>
            <a:r>
              <a:rPr lang="fi-FI" altLang="fi-FI" sz="2800">
                <a:latin typeface="MetaNormal-Roman" charset="0"/>
              </a:rPr>
              <a:t>5. Suomalaiset ovat keskustelleet unionin yhteisestä maatalous- ja turvallisuuspolitiikasta.</a:t>
            </a:r>
          </a:p>
          <a:p>
            <a:pPr eaLnBrk="1" hangingPunct="1">
              <a:buFontTx/>
              <a:buNone/>
            </a:pPr>
            <a:r>
              <a:rPr lang="fi-FI" altLang="fi-FI" sz="2800">
                <a:latin typeface="MetaNormal-Roman" charset="0"/>
              </a:rPr>
              <a:t>-  Millä perusteella voi väittää, että nämä kaksi politiikan lohkoa ovat Euroopan unionissa aivan eri asemassa?</a:t>
            </a:r>
          </a:p>
          <a:p>
            <a:pPr eaLnBrk="1" hangingPunct="1">
              <a:buFontTx/>
              <a:buNone/>
            </a:pPr>
            <a:r>
              <a:rPr lang="fi-FI" altLang="fi-FI" sz="2800">
                <a:latin typeface="MetaNormal-Roman" charset="0"/>
              </a:rPr>
              <a:t>6. Mitä tapahtui, kun Iso-Britannia erosi Euroopan unionista? Arvioi ratkaisun vaikutuksia Britannian, Suomen ja unionin kannalta.</a:t>
            </a:r>
          </a:p>
          <a:p>
            <a:pPr eaLnBrk="1" hangingPunct="1">
              <a:buFontTx/>
              <a:buNone/>
            </a:pPr>
            <a:r>
              <a:rPr lang="fi-FI" altLang="fi-FI" sz="2800">
                <a:latin typeface="MetaNormal-Roman" charset="0"/>
              </a:rPr>
              <a:t>7. Etsi yo-tehtävät ja ratkaise ainakin yksi.</a:t>
            </a:r>
          </a:p>
          <a:p>
            <a:pPr eaLnBrk="1" hangingPunct="1">
              <a:buFontTx/>
              <a:buNone/>
            </a:pPr>
            <a:r>
              <a:rPr lang="fi-FI" altLang="fi-FI" sz="2800">
                <a:latin typeface="MetaNormal-Roman" charset="0"/>
              </a:rPr>
              <a:t>8. Muistele, missä järjestyksessä maat ovat liittyneet Euroopan unioniin.</a:t>
            </a:r>
            <a:endParaRPr lang="fi-FI" altLang="fi-FI" sz="2800">
              <a:latin typeface="MetaBold-Roman" charset="0"/>
            </a:endParaRPr>
          </a:p>
          <a:p>
            <a:pPr eaLnBrk="1" hangingPunct="1"/>
            <a:endParaRPr lang="fi-FI" altLang="fi-FI" sz="2800"/>
          </a:p>
          <a:p>
            <a:pPr eaLnBrk="1" hangingPunct="1"/>
            <a:endParaRPr lang="fi-FI" altLang="fi-FI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>
            <a:extLst>
              <a:ext uri="{FF2B5EF4-FFF2-40B4-BE49-F238E27FC236}">
                <a16:creationId xmlns:a16="http://schemas.microsoft.com/office/drawing/2014/main" id="{E2BA18C2-A324-57A6-E904-A732B39573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Tee seuraavaa:</a:t>
            </a:r>
          </a:p>
        </p:txBody>
      </p:sp>
      <p:sp>
        <p:nvSpPr>
          <p:cNvPr id="8195" name="Sisällön paikkamerkki 2">
            <a:extLst>
              <a:ext uri="{FF2B5EF4-FFF2-40B4-BE49-F238E27FC236}">
                <a16:creationId xmlns:a16="http://schemas.microsoft.com/office/drawing/2014/main" id="{2A3661A2-1614-BF8A-DC3A-B1B9AF51CD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lang="fi-FI" altLang="fi-FI" dirty="0"/>
              <a:t>Tutki taitoaukeamat </a:t>
            </a:r>
          </a:p>
          <a:p>
            <a:r>
              <a:rPr lang="fi-FI" altLang="fi-FI" dirty="0"/>
              <a:t>Katso niihin liittyvä tehtävä</a:t>
            </a:r>
          </a:p>
          <a:p>
            <a:r>
              <a:rPr lang="fi-FI" altLang="fi-FI" dirty="0"/>
              <a:t>Tarkista </a:t>
            </a:r>
            <a:r>
              <a:rPr lang="fi-FI" altLang="fi-FI" dirty="0" err="1"/>
              <a:t>pedanetista</a:t>
            </a:r>
            <a:r>
              <a:rPr lang="fi-FI" altLang="fi-FI" dirty="0"/>
              <a:t> oikeat vastaukset.</a:t>
            </a:r>
          </a:p>
          <a:p>
            <a:r>
              <a:rPr lang="fi-FI" altLang="fi-FI" dirty="0"/>
              <a:t>(erityisen erinomaisia tehtäviä </a:t>
            </a:r>
            <a:r>
              <a:rPr lang="fi-FI" altLang="fi-FI"/>
              <a:t>on vuonna </a:t>
            </a:r>
            <a:r>
              <a:rPr lang="fi-FI" altLang="fi-FI" dirty="0"/>
              <a:t>2023, </a:t>
            </a:r>
            <a:r>
              <a:rPr lang="fi-FI" altLang="fi-FI"/>
              <a:t>2024, 2025</a:t>
            </a:r>
            <a:r>
              <a:rPr lang="fi-FI" altLang="fi-FI" dirty="0"/>
              <a:t>, 2026)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165</Words>
  <Application>Microsoft Office PowerPoint</Application>
  <PresentationFormat>Näytössä katseltava diaesitys (4:3)</PresentationFormat>
  <Paragraphs>23</Paragraphs>
  <Slides>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Calibri</vt:lpstr>
      <vt:lpstr>MetaBold-Roman</vt:lpstr>
      <vt:lpstr>MetaNormal-Roman</vt:lpstr>
      <vt:lpstr>Times New Roman</vt:lpstr>
      <vt:lpstr>Oletusrakenne</vt:lpstr>
      <vt:lpstr>PowerPoint-esitys</vt:lpstr>
      <vt:lpstr>PowerPoint-esitys</vt:lpstr>
      <vt:lpstr>Tee seuraavaa: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pxb8qy3r33mphbqhkhjy7r7y8</dc:creator>
  <cp:lastModifiedBy>Janne Leiviskä</cp:lastModifiedBy>
  <cp:revision>18</cp:revision>
  <cp:lastPrinted>2014-11-24T09:35:48Z</cp:lastPrinted>
  <dcterms:created xsi:type="dcterms:W3CDTF">2008-01-29T17:55:03Z</dcterms:created>
  <dcterms:modified xsi:type="dcterms:W3CDTF">2026-05-19T06:24:00Z</dcterms:modified>
</cp:coreProperties>
</file>