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12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5" r:id="rId10"/>
    <p:sldId id="274" r:id="rId11"/>
  </p:sldIdLst>
  <p:sldSz cx="24384000" cy="13716000"/>
  <p:notesSz cx="6794500" cy="99314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735" autoAdjust="0"/>
    <p:restoredTop sz="94660"/>
  </p:normalViewPr>
  <p:slideViewPr>
    <p:cSldViewPr snapToGrid="0">
      <p:cViewPr varScale="1">
        <p:scale>
          <a:sx n="30" d="100"/>
          <a:sy n="30" d="100"/>
        </p:scale>
        <p:origin x="38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13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Google Shape;3;n">
            <a:extLst>
              <a:ext uri="{FF2B5EF4-FFF2-40B4-BE49-F238E27FC236}">
                <a16:creationId xmlns:a16="http://schemas.microsoft.com/office/drawing/2014/main" id="{329A17C1-FC37-7848-8D72-45B111106079}"/>
              </a:ext>
            </a:extLst>
          </p:cNvPr>
          <p:cNvSpPr txBox="1">
            <a:spLocks noGrp="1" noChangeArrowheads="1"/>
          </p:cNvSpPr>
          <p:nvPr>
            <p:ph type="hdr" idx="2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147" name="Google Shape;4;n">
            <a:extLst>
              <a:ext uri="{FF2B5EF4-FFF2-40B4-BE49-F238E27FC236}">
                <a16:creationId xmlns:a16="http://schemas.microsoft.com/office/drawing/2014/main" id="{360CD32B-5B7B-12B7-E589-C205F37ABBA5}"/>
              </a:ext>
            </a:extLst>
          </p:cNvPr>
          <p:cNvSpPr txBox="1">
            <a:spLocks noGrp="1" noChangeArrowheads="1"/>
          </p:cNvSpPr>
          <p:nvPr>
            <p:ph type="dt" idx="10"/>
          </p:nvPr>
        </p:nvSpPr>
        <p:spPr bwMode="auto">
          <a:xfrm>
            <a:off x="3848100" y="0"/>
            <a:ext cx="2944813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148" name="Google Shape;5;n">
            <a:extLst>
              <a:ext uri="{FF2B5EF4-FFF2-40B4-BE49-F238E27FC236}">
                <a16:creationId xmlns:a16="http://schemas.microsoft.com/office/drawing/2014/main" id="{BC6DBC0D-3E19-AB9B-6BA8-6FEC2BFEA039}"/>
              </a:ext>
            </a:extLst>
          </p:cNvPr>
          <p:cNvSpPr>
            <a:spLocks noGrp="1" noRot="1" noChangeAspect="1"/>
          </p:cNvSpPr>
          <p:nvPr>
            <p:ph type="sldImg" idx="3"/>
          </p:nvPr>
        </p:nvSpPr>
        <p:spPr bwMode="auto">
          <a:xfrm>
            <a:off x="419100" y="1241425"/>
            <a:ext cx="5956300" cy="3351213"/>
          </a:xfrm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Google Shape;6;n">
            <a:extLst>
              <a:ext uri="{FF2B5EF4-FFF2-40B4-BE49-F238E27FC236}">
                <a16:creationId xmlns:a16="http://schemas.microsoft.com/office/drawing/2014/main" id="{A0F1A674-BFAF-1DB6-AD2B-67089DB8D8E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50" y="4779963"/>
            <a:ext cx="5435600" cy="391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 lvl="0"/>
            <a:endParaRPr lang="fi-FI" altLang="fi-FI">
              <a:sym typeface="Arial" panose="020B0604020202020204" pitchFamily="34" charset="0"/>
            </a:endParaRPr>
          </a:p>
        </p:txBody>
      </p:sp>
      <p:sp>
        <p:nvSpPr>
          <p:cNvPr id="6150" name="Google Shape;7;n">
            <a:extLst>
              <a:ext uri="{FF2B5EF4-FFF2-40B4-BE49-F238E27FC236}">
                <a16:creationId xmlns:a16="http://schemas.microsoft.com/office/drawing/2014/main" id="{809568AE-CE31-1383-610D-AA8F40802058}"/>
              </a:ext>
            </a:extLst>
          </p:cNvPr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0" y="9432925"/>
            <a:ext cx="2944813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numCol="1" anchor="b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151" name="Google Shape;8;n">
            <a:extLst>
              <a:ext uri="{FF2B5EF4-FFF2-40B4-BE49-F238E27FC236}">
                <a16:creationId xmlns:a16="http://schemas.microsoft.com/office/drawing/2014/main" id="{E7F83A9E-C7E0-0453-72A6-03D64909BE72}"/>
              </a:ext>
            </a:extLst>
          </p:cNvPr>
          <p:cNvSpPr txBox="1">
            <a:spLocks noGrp="1" noChangeArrowheads="1"/>
          </p:cNvSpPr>
          <p:nvPr>
            <p:ph type="sldNum" idx="12"/>
          </p:nvPr>
        </p:nvSpPr>
        <p:spPr bwMode="auto">
          <a:xfrm>
            <a:off x="3848100" y="9432925"/>
            <a:ext cx="2944813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ts val="1200"/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fld id="{88147363-1482-4A09-9051-6651E4BE088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Google Shape;82;p1:notes">
            <a:extLst>
              <a:ext uri="{FF2B5EF4-FFF2-40B4-BE49-F238E27FC236}">
                <a16:creationId xmlns:a16="http://schemas.microsoft.com/office/drawing/2014/main" id="{F6ADB786-38B1-C7B8-AE57-269A4B28B5E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400"/>
            </a:pPr>
            <a:endParaRPr lang="fi-FI" altLang="fi-FI" sz="12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8195" name="Google Shape;83;p1:notes">
            <a:extLst>
              <a:ext uri="{FF2B5EF4-FFF2-40B4-BE49-F238E27FC236}">
                <a16:creationId xmlns:a16="http://schemas.microsoft.com/office/drawing/2014/main" id="{CAFD3C05-1970-1622-02A9-DFEACB43D250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Google Shape;104;p3:notes">
            <a:extLst>
              <a:ext uri="{FF2B5EF4-FFF2-40B4-BE49-F238E27FC236}">
                <a16:creationId xmlns:a16="http://schemas.microsoft.com/office/drawing/2014/main" id="{9BA4652F-8628-5C01-6CB9-0A709852B3A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400"/>
            </a:pPr>
            <a:endParaRPr lang="fi-FI" altLang="fi-FI" sz="12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0243" name="Google Shape;105;p3:notes">
            <a:extLst>
              <a:ext uri="{FF2B5EF4-FFF2-40B4-BE49-F238E27FC236}">
                <a16:creationId xmlns:a16="http://schemas.microsoft.com/office/drawing/2014/main" id="{D17619F6-6B0A-2268-78D4-50ACA7D5D0C6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Google Shape;104;p3:notes">
            <a:extLst>
              <a:ext uri="{FF2B5EF4-FFF2-40B4-BE49-F238E27FC236}">
                <a16:creationId xmlns:a16="http://schemas.microsoft.com/office/drawing/2014/main" id="{DA5E773E-A79F-8633-3202-320BC1FCA5A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400"/>
            </a:pPr>
            <a:endParaRPr lang="fi-FI" altLang="fi-FI" sz="12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2291" name="Google Shape;105;p3:notes">
            <a:extLst>
              <a:ext uri="{FF2B5EF4-FFF2-40B4-BE49-F238E27FC236}">
                <a16:creationId xmlns:a16="http://schemas.microsoft.com/office/drawing/2014/main" id="{9E836595-F413-3772-5F3B-76F6A2CE97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104;p3:notes">
            <a:extLst>
              <a:ext uri="{FF2B5EF4-FFF2-40B4-BE49-F238E27FC236}">
                <a16:creationId xmlns:a16="http://schemas.microsoft.com/office/drawing/2014/main" id="{23BB7F51-F923-219D-5FFC-9001DC053E3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400"/>
            </a:pPr>
            <a:endParaRPr lang="fi-FI" altLang="fi-FI" sz="12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4339" name="Google Shape;105;p3:notes">
            <a:extLst>
              <a:ext uri="{FF2B5EF4-FFF2-40B4-BE49-F238E27FC236}">
                <a16:creationId xmlns:a16="http://schemas.microsoft.com/office/drawing/2014/main" id="{FCF7A331-84B9-3691-BE9D-DCE17B91A6E8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04;p3:notes">
            <a:extLst>
              <a:ext uri="{FF2B5EF4-FFF2-40B4-BE49-F238E27FC236}">
                <a16:creationId xmlns:a16="http://schemas.microsoft.com/office/drawing/2014/main" id="{59F1A89F-F056-7DDE-D046-A10C4A07665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400"/>
            </a:pPr>
            <a:endParaRPr lang="fi-FI" altLang="fi-FI" sz="12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6387" name="Google Shape;105;p3:notes">
            <a:extLst>
              <a:ext uri="{FF2B5EF4-FFF2-40B4-BE49-F238E27FC236}">
                <a16:creationId xmlns:a16="http://schemas.microsoft.com/office/drawing/2014/main" id="{B0071F08-8FF0-2691-CB57-1ACD53FADAA2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04;p3:notes">
            <a:extLst>
              <a:ext uri="{FF2B5EF4-FFF2-40B4-BE49-F238E27FC236}">
                <a16:creationId xmlns:a16="http://schemas.microsoft.com/office/drawing/2014/main" id="{C17100D6-32CE-A4A5-AFC9-BFD2BF636CB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400"/>
            </a:pPr>
            <a:endParaRPr lang="fi-FI" altLang="fi-FI" sz="12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8435" name="Google Shape;105;p3:notes">
            <a:extLst>
              <a:ext uri="{FF2B5EF4-FFF2-40B4-BE49-F238E27FC236}">
                <a16:creationId xmlns:a16="http://schemas.microsoft.com/office/drawing/2014/main" id="{BEB0D0F5-CA2A-A24B-2D07-12FBD6145FC3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Google Shape;104;p3:notes">
            <a:extLst>
              <a:ext uri="{FF2B5EF4-FFF2-40B4-BE49-F238E27FC236}">
                <a16:creationId xmlns:a16="http://schemas.microsoft.com/office/drawing/2014/main" id="{5BAEC099-650C-54CE-F1E8-1A14CF8AA4F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400"/>
            </a:pPr>
            <a:endParaRPr lang="fi-FI" altLang="fi-FI" sz="12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0483" name="Google Shape;105;p3:notes">
            <a:extLst>
              <a:ext uri="{FF2B5EF4-FFF2-40B4-BE49-F238E27FC236}">
                <a16:creationId xmlns:a16="http://schemas.microsoft.com/office/drawing/2014/main" id="{2F408750-8293-EA06-C52B-94AAEB5E74A6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Google Shape;104;p3:notes">
            <a:extLst>
              <a:ext uri="{FF2B5EF4-FFF2-40B4-BE49-F238E27FC236}">
                <a16:creationId xmlns:a16="http://schemas.microsoft.com/office/drawing/2014/main" id="{F58D3C2C-88C9-E8D3-16CD-2E0B018DD77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400"/>
            </a:pPr>
            <a:endParaRPr lang="fi-FI" altLang="fi-FI" sz="12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2531" name="Google Shape;105;p3:notes">
            <a:extLst>
              <a:ext uri="{FF2B5EF4-FFF2-40B4-BE49-F238E27FC236}">
                <a16:creationId xmlns:a16="http://schemas.microsoft.com/office/drawing/2014/main" id="{04967F5A-AB9F-179F-9381-2290FC06A0CC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8;p2">
            <a:extLst>
              <a:ext uri="{FF2B5EF4-FFF2-40B4-BE49-F238E27FC236}">
                <a16:creationId xmlns:a16="http://schemas.microsoft.com/office/drawing/2014/main" id="{91DD218F-8109-5AD0-810E-B88E22B9762F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913" y="11771313"/>
            <a:ext cx="18034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anchor="ctr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anchor="ctr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51850315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40;p5">
            <a:extLst>
              <a:ext uri="{FF2B5EF4-FFF2-40B4-BE49-F238E27FC236}">
                <a16:creationId xmlns:a16="http://schemas.microsoft.com/office/drawing/2014/main" id="{8E14207B-4CD1-6EA3-1A7D-6E44F522036C}"/>
              </a:ext>
            </a:extLst>
          </p:cNvPr>
          <p:cNvSpPr txBox="1">
            <a:spLocks noGrp="1" noChangeArrowheads="1"/>
          </p:cNvSpPr>
          <p:nvPr>
            <p:ph type="sldNum" idx="10"/>
          </p:nvPr>
        </p:nvSpPr>
        <p:spPr>
          <a:xfrm>
            <a:off x="17221200" y="12331700"/>
            <a:ext cx="5486400" cy="730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3198CE-B293-4A76-AD6F-A6C9F2670C9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3" name="Google Shape;41;p5">
            <a:extLst>
              <a:ext uri="{FF2B5EF4-FFF2-40B4-BE49-F238E27FC236}">
                <a16:creationId xmlns:a16="http://schemas.microsoft.com/office/drawing/2014/main" id="{B767B15D-A6A3-8095-D4E2-D2C2DB54517D}"/>
              </a:ext>
            </a:extLst>
          </p:cNvPr>
          <p:cNvSpPr txBox="1"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altLang="fi-FI"/>
              <a:t>Forum Yhteiskuntaoppi 3, Luku 1</a:t>
            </a:r>
          </a:p>
        </p:txBody>
      </p:sp>
    </p:spTree>
    <p:extLst>
      <p:ext uri="{BB962C8B-B14F-4D97-AF65-F5344CB8AC3E}">
        <p14:creationId xmlns:p14="http://schemas.microsoft.com/office/powerpoint/2010/main" val="1876868555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3;p7">
            <a:extLst>
              <a:ext uri="{FF2B5EF4-FFF2-40B4-BE49-F238E27FC236}">
                <a16:creationId xmlns:a16="http://schemas.microsoft.com/office/drawing/2014/main" id="{CBD30113-D780-886B-B006-8040C775A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10825" y="88900"/>
            <a:ext cx="1103313" cy="4048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ts val="2400"/>
              <a:defRPr/>
            </a:pPr>
            <a:endParaRPr lang="fi-FI" altLang="fi-FI" sz="2400" b="1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" name="Google Shape;55;p7">
            <a:extLst>
              <a:ext uri="{FF2B5EF4-FFF2-40B4-BE49-F238E27FC236}">
                <a16:creationId xmlns:a16="http://schemas.microsoft.com/office/drawing/2014/main" id="{31A8A5EA-4398-4D78-0A5D-F35982AA7052}"/>
              </a:ext>
            </a:extLst>
          </p:cNvPr>
          <p:cNvSpPr txBox="1">
            <a:spLocks noGrp="1" noChangeArrowheads="1"/>
          </p:cNvSpPr>
          <p:nvPr>
            <p:ph type="sldNum" idx="10"/>
          </p:nvPr>
        </p:nvSpPr>
        <p:spPr>
          <a:xfrm>
            <a:off x="17624425" y="12322175"/>
            <a:ext cx="5486400" cy="730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9E6B1-8726-4DB2-AEE0-F807F9914D4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4" name="Google Shape;56;p7">
            <a:extLst>
              <a:ext uri="{FF2B5EF4-FFF2-40B4-BE49-F238E27FC236}">
                <a16:creationId xmlns:a16="http://schemas.microsoft.com/office/drawing/2014/main" id="{7B0C9FA4-5E3A-5ADB-59BD-2F9E766EADBC}"/>
              </a:ext>
            </a:extLst>
          </p:cNvPr>
          <p:cNvSpPr txBox="1"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altLang="fi-FI"/>
              <a:t>Forum Yhteiskuntaoppi 3, Luku 1</a:t>
            </a:r>
          </a:p>
        </p:txBody>
      </p:sp>
    </p:spTree>
    <p:extLst>
      <p:ext uri="{BB962C8B-B14F-4D97-AF65-F5344CB8AC3E}">
        <p14:creationId xmlns:p14="http://schemas.microsoft.com/office/powerpoint/2010/main" val="2108943203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9;p8">
            <a:extLst>
              <a:ext uri="{FF2B5EF4-FFF2-40B4-BE49-F238E27FC236}">
                <a16:creationId xmlns:a16="http://schemas.microsoft.com/office/drawing/2014/main" id="{585FCB0E-08E2-B39D-CAB7-F0F41B1D2C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10825" y="88900"/>
            <a:ext cx="1103313" cy="4048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ts val="2400"/>
              <a:defRPr/>
            </a:pPr>
            <a:endParaRPr lang="fi-FI" altLang="fi-FI" sz="2400" b="1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3" name="Google Shape;68;p8">
            <a:extLst>
              <a:ext uri="{FF2B5EF4-FFF2-40B4-BE49-F238E27FC236}">
                <a16:creationId xmlns:a16="http://schemas.microsoft.com/office/drawing/2014/main" id="{DC1183DF-567B-FA2D-C33C-B3230FAC22CB}"/>
              </a:ext>
            </a:extLst>
          </p:cNvPr>
          <p:cNvSpPr txBox="1">
            <a:spLocks noGrp="1" noChangeArrowheads="1"/>
          </p:cNvSpPr>
          <p:nvPr>
            <p:ph type="sldNum" idx="10"/>
          </p:nvPr>
        </p:nvSpPr>
        <p:spPr>
          <a:xfrm>
            <a:off x="18076863" y="12331700"/>
            <a:ext cx="5486400" cy="730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2492B-8A86-486A-B78A-002981ACE6D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4" name="Google Shape;69;p8">
            <a:extLst>
              <a:ext uri="{FF2B5EF4-FFF2-40B4-BE49-F238E27FC236}">
                <a16:creationId xmlns:a16="http://schemas.microsoft.com/office/drawing/2014/main" id="{589DD391-3D27-BE4B-A879-DBF6F5DA553D}"/>
              </a:ext>
            </a:extLst>
          </p:cNvPr>
          <p:cNvSpPr txBox="1">
            <a:spLocks noGrp="1" noChangeArrowheads="1"/>
          </p:cNvSpPr>
          <p:nvPr>
            <p:ph type="ftr" idx="11"/>
          </p:nvPr>
        </p:nvSpPr>
        <p:spPr>
          <a:xfrm>
            <a:off x="820738" y="12255500"/>
            <a:ext cx="8229600" cy="730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altLang="fi-FI"/>
              <a:t>Forum Yhteiskuntaoppi 3, Luku 1</a:t>
            </a:r>
          </a:p>
        </p:txBody>
      </p:sp>
    </p:spTree>
    <p:extLst>
      <p:ext uri="{BB962C8B-B14F-4D97-AF65-F5344CB8AC3E}">
        <p14:creationId xmlns:p14="http://schemas.microsoft.com/office/powerpoint/2010/main" val="3858569448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0FAFF"/>
            </a:gs>
            <a:gs pos="74001">
              <a:srgbClr val="7CD6FF"/>
            </a:gs>
            <a:gs pos="83000">
              <a:srgbClr val="7CD6FF"/>
            </a:gs>
            <a:gs pos="100000">
              <a:srgbClr val="A8E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10;p1">
            <a:extLst>
              <a:ext uri="{FF2B5EF4-FFF2-40B4-BE49-F238E27FC236}">
                <a16:creationId xmlns:a16="http://schemas.microsoft.com/office/drawing/2014/main" id="{968C9213-A355-F2FD-73AF-C8E72F32BD45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676400" y="730250"/>
            <a:ext cx="210312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i-FI" altLang="fi-FI">
              <a:sym typeface="Arial" panose="020B0604020202020204" pitchFamily="34" charset="0"/>
            </a:endParaRPr>
          </a:p>
        </p:txBody>
      </p:sp>
      <p:sp>
        <p:nvSpPr>
          <p:cNvPr id="1027" name="Google Shape;11;p1">
            <a:extLst>
              <a:ext uri="{FF2B5EF4-FFF2-40B4-BE49-F238E27FC236}">
                <a16:creationId xmlns:a16="http://schemas.microsoft.com/office/drawing/2014/main" id="{8EBDE3F7-7760-F0A6-DD36-6CCCB4B0664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676400" y="3651250"/>
            <a:ext cx="21031200" cy="814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 lvl="0"/>
            <a:endParaRPr lang="fi-FI" altLang="fi-FI">
              <a:sym typeface="Arial" panose="020B0604020202020204" pitchFamily="34" charset="0"/>
            </a:endParaRPr>
          </a:p>
        </p:txBody>
      </p:sp>
      <p:sp>
        <p:nvSpPr>
          <p:cNvPr id="1028" name="Google Shape;12;p1">
            <a:extLst>
              <a:ext uri="{FF2B5EF4-FFF2-40B4-BE49-F238E27FC236}">
                <a16:creationId xmlns:a16="http://schemas.microsoft.com/office/drawing/2014/main" id="{0549EF21-4CEA-909B-CD8E-64EB3AC8E0C0}"/>
              </a:ext>
            </a:extLst>
          </p:cNvPr>
          <p:cNvSpPr txBox="1">
            <a:spLocks noGrp="1" noChangeArrowheads="1"/>
          </p:cNvSpPr>
          <p:nvPr>
            <p:ph type="sldNum" idx="12"/>
          </p:nvPr>
        </p:nvSpPr>
        <p:spPr bwMode="auto">
          <a:xfrm>
            <a:off x="17275175" y="12255500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ts val="2400"/>
              <a:buFont typeface="Arial" panose="020B0604020202020204" pitchFamily="34" charset="0"/>
              <a:buNone/>
              <a:defRPr sz="24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fld id="{CB9579EC-6F89-47A0-A8AC-006AE562349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1029" name="Google Shape;13;p1">
            <a:extLst>
              <a:ext uri="{FF2B5EF4-FFF2-40B4-BE49-F238E27FC236}">
                <a16:creationId xmlns:a16="http://schemas.microsoft.com/office/drawing/2014/main" id="{15A2A332-4579-A115-FA34-406E9BFE79B1}"/>
              </a:ext>
            </a:extLst>
          </p:cNvPr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1622425" y="12255500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numCol="1" anchor="b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20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fi-FI" altLang="fi-FI"/>
              <a:t>Forum Yhteiskuntaoppi 3, Luku 1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</p:sldLayoutIdLst>
  <p:transition spd="med">
    <p:fade/>
  </p:transition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TmWCbcYwb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>
            <a:extLst>
              <a:ext uri="{FF2B5EF4-FFF2-40B4-BE49-F238E27FC236}">
                <a16:creationId xmlns:a16="http://schemas.microsoft.com/office/drawing/2014/main" id="{0892FBF1-C63B-AA4B-F44C-1D22084AC3D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76400" y="5767388"/>
            <a:ext cx="21031200" cy="2651125"/>
          </a:xfrm>
        </p:spPr>
        <p:txBody>
          <a:bodyPr>
            <a:normAutofit fontScale="90000"/>
          </a:bodyPr>
          <a:lstStyle/>
          <a:p>
            <a:pPr eaLnBrk="1" fontAlgn="auto" hangingPunct="1">
              <a:buSzPct val="100000"/>
              <a:defRPr/>
            </a:pP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16. Suomen turvallisuuspolitiikka</a:t>
            </a:r>
            <a:br>
              <a:rPr lang="fi-FI" dirty="0">
                <a:latin typeface="Calibri"/>
                <a:ea typeface="Calibri"/>
                <a:cs typeface="Calibri"/>
                <a:sym typeface="Calibri"/>
              </a:rPr>
            </a:br>
            <a:br>
              <a:rPr lang="fi-FI" dirty="0">
                <a:latin typeface="Calibri"/>
                <a:ea typeface="Calibri"/>
                <a:cs typeface="Calibri"/>
                <a:sym typeface="Calibri"/>
              </a:rPr>
            </a:b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Tietoisku: Suomen turvallisuuspolitiikan toimijat</a:t>
            </a:r>
          </a:p>
        </p:txBody>
      </p:sp>
      <p:sp>
        <p:nvSpPr>
          <p:cNvPr id="7171" name="Google Shape;86;p10">
            <a:extLst>
              <a:ext uri="{FF2B5EF4-FFF2-40B4-BE49-F238E27FC236}">
                <a16:creationId xmlns:a16="http://schemas.microsoft.com/office/drawing/2014/main" id="{54E6CEC4-85CC-EDB8-E0F6-E4F70405AB1C}"/>
              </a:ext>
            </a:extLst>
          </p:cNvPr>
          <p:cNvSpPr txBox="1">
            <a:spLocks noGrp="1" noChangeArrowheads="1"/>
          </p:cNvSpPr>
          <p:nvPr>
            <p:ph type="body" idx="2"/>
          </p:nvPr>
        </p:nvSpPr>
        <p:spPr>
          <a:xfrm>
            <a:off x="1676400" y="2855913"/>
            <a:ext cx="21031200" cy="108585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3</a:t>
            </a:r>
          </a:p>
        </p:txBody>
      </p:sp>
      <p:sp>
        <p:nvSpPr>
          <p:cNvPr id="7172" name="Google Shape;87;p10">
            <a:extLst>
              <a:ext uri="{FF2B5EF4-FFF2-40B4-BE49-F238E27FC236}">
                <a16:creationId xmlns:a16="http://schemas.microsoft.com/office/drawing/2014/main" id="{F3CB556A-A8AB-5089-3D0A-161F26E44FD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676400" y="1771650"/>
            <a:ext cx="21031200" cy="1084263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Forum Yhteiskuntaoppi</a:t>
            </a: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tsikko 1">
            <a:extLst>
              <a:ext uri="{FF2B5EF4-FFF2-40B4-BE49-F238E27FC236}">
                <a16:creationId xmlns:a16="http://schemas.microsoft.com/office/drawing/2014/main" id="{E4C20A8F-6A4D-2117-7AAC-429F84B00625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676400" y="730250"/>
            <a:ext cx="21031200" cy="26511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Tehtävä: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8CF882E-C94A-9428-1137-B4E7E331E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3730625"/>
            <a:ext cx="21031200" cy="8145463"/>
          </a:xfrm>
          <a:solidFill>
            <a:schemeClr val="lt1"/>
          </a:solidFill>
        </p:spPr>
        <p:txBody>
          <a:bodyPr/>
          <a:lstStyle/>
          <a:p>
            <a:pPr marL="1371600" indent="-1143000" eaLnBrk="1" fontAlgn="auto" hangingPunct="1">
              <a:buFont typeface="Calibri"/>
              <a:buAutoNum type="arabicPeriod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Mitä tehokeinoja on käytetty?</a:t>
            </a:r>
          </a:p>
          <a:p>
            <a:pPr marL="1371600" indent="-1143000" eaLnBrk="1" fontAlgn="auto" hangingPunct="1">
              <a:buFont typeface="Calibri"/>
              <a:buAutoNum type="arabicPeriod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Mikä on niiden tarkoitus?</a:t>
            </a:r>
          </a:p>
          <a:p>
            <a:pPr marL="1371600" indent="-1143000" eaLnBrk="1" fontAlgn="auto" hangingPunct="1">
              <a:buFont typeface="Calibri"/>
              <a:buAutoNum type="arabicPeriod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Mikä on esittelyvideon tarkoitus?</a:t>
            </a:r>
          </a:p>
          <a:p>
            <a:pPr marL="228600" indent="0" eaLnBrk="1" fontAlgn="auto" hangingPunct="1"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2"/>
              </a:rPr>
              <a:t>Taistelukenttä 2020</a:t>
            </a:r>
            <a:endParaRPr lang="fi-FI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indent="0" eaLnBrk="1" fontAlgn="auto" hangingPunct="1"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Tehtävä: vertaa vanhempaan Taistelukenttä-materiaaliin.</a:t>
            </a:r>
          </a:p>
          <a:p>
            <a:pPr marL="228600" indent="0" eaLnBrk="1" fontAlgn="auto" hangingPunct="1"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Mitä eroja havaitset? (5 kpl) +</a:t>
            </a:r>
          </a:p>
        </p:txBody>
      </p:sp>
      <p:sp>
        <p:nvSpPr>
          <p:cNvPr id="24580" name="Dian numeron paikkamerkki 3">
            <a:extLst>
              <a:ext uri="{FF2B5EF4-FFF2-40B4-BE49-F238E27FC236}">
                <a16:creationId xmlns:a16="http://schemas.microsoft.com/office/drawing/2014/main" id="{BF895664-6273-C90A-3947-AB4FF01492A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fld id="{E29B5FDB-43C1-4FFE-81E1-70C8DD0F17FB}" type="slidenum">
              <a:rPr lang="fi-FI" altLang="fi-FI" sz="2400" smtClean="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pPr/>
              <a:t>10</a:t>
            </a:fld>
            <a:endParaRPr lang="fi-FI" altLang="fi-FI" sz="2400">
              <a:solidFill>
                <a:srgbClr val="575757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4581" name="Alatunnisteen paikkamerkki 4">
            <a:extLst>
              <a:ext uri="{FF2B5EF4-FFF2-40B4-BE49-F238E27FC236}">
                <a16:creationId xmlns:a16="http://schemas.microsoft.com/office/drawing/2014/main" id="{1E51C9B5-0516-86FA-7B72-FF8AAB83E1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fi-FI" altLang="fi-FI" sz="20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Forum Yhteiskuntaoppi 3, Luku 1</a:t>
            </a: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Google Shape;110;p12">
            <a:extLst>
              <a:ext uri="{FF2B5EF4-FFF2-40B4-BE49-F238E27FC236}">
                <a16:creationId xmlns:a16="http://schemas.microsoft.com/office/drawing/2014/main" id="{0592207F-6B99-D297-A6FB-15AB5089B10B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676400" y="730250"/>
            <a:ext cx="21031200" cy="26511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SzTx/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Presidentti</a:t>
            </a:r>
            <a:endParaRPr lang="fi-FI" altLang="fi-FI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35FC7CD2-963E-EC60-A932-78FECE89A83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676400" y="3730625"/>
            <a:ext cx="21031200" cy="8145463"/>
          </a:xfrm>
          <a:solidFill>
            <a:schemeClr val="bg1"/>
          </a:solidFill>
        </p:spPr>
        <p:txBody>
          <a:bodyPr/>
          <a:lstStyle/>
          <a:p>
            <a:pPr indent="0" eaLnBrk="1" hangingPunct="1">
              <a:spcAft>
                <a:spcPct val="0"/>
              </a:spcAft>
              <a:buClr>
                <a:srgbClr val="202020"/>
              </a:buClr>
            </a:pPr>
            <a:r>
              <a:rPr lang="fi-FI" altLang="fi-FI" dirty="0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Presidentti </a:t>
            </a:r>
          </a:p>
          <a:p>
            <a:pPr marL="1771650" lvl="1" indent="-857250" eaLnBrk="1" hangingPunct="1">
              <a:spcAft>
                <a:spcPct val="0"/>
              </a:spcAft>
              <a:buClr>
                <a:srgbClr val="202020"/>
              </a:buClr>
            </a:pPr>
            <a:r>
              <a:rPr lang="fi-FI" altLang="fi-FI" dirty="0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päättää </a:t>
            </a:r>
            <a:r>
              <a:rPr lang="fi-FI" altLang="fi-FI" b="1" dirty="0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sodasta </a:t>
            </a:r>
            <a:r>
              <a:rPr lang="fi-FI" altLang="fi-FI" dirty="0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ja</a:t>
            </a:r>
            <a:r>
              <a:rPr lang="fi-FI" altLang="fi-FI" b="1" dirty="0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 rauhasta </a:t>
            </a:r>
            <a:r>
              <a:rPr lang="fi-FI" altLang="fi-FI" dirty="0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eduskunnan suostumuksella</a:t>
            </a:r>
          </a:p>
          <a:p>
            <a:pPr marL="1771650" lvl="1" indent="-857250" eaLnBrk="1" hangingPunct="1">
              <a:spcAft>
                <a:spcPct val="0"/>
              </a:spcAft>
              <a:buClr>
                <a:srgbClr val="202020"/>
              </a:buClr>
            </a:pPr>
            <a:r>
              <a:rPr lang="fi-FI" altLang="fi-FI" dirty="0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voi antaa </a:t>
            </a:r>
            <a:r>
              <a:rPr lang="fi-FI" altLang="fi-FI" b="1" dirty="0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asetuksia</a:t>
            </a:r>
            <a:r>
              <a:rPr lang="fi-FI" altLang="fi-FI" dirty="0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 kansainvälisten velvoitteiden voimaanastumisesta</a:t>
            </a:r>
          </a:p>
          <a:p>
            <a:pPr marL="1771650" lvl="1" indent="-857250" eaLnBrk="1" hangingPunct="1">
              <a:spcAft>
                <a:spcPct val="0"/>
              </a:spcAft>
              <a:buClr>
                <a:srgbClr val="202020"/>
              </a:buClr>
            </a:pPr>
            <a:r>
              <a:rPr lang="fi-FI" altLang="fi-FI" b="1" dirty="0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huolehtii </a:t>
            </a:r>
            <a:r>
              <a:rPr lang="fi-FI" altLang="fi-FI" dirty="0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Suomen </a:t>
            </a:r>
            <a:r>
              <a:rPr lang="fi-FI" altLang="fi-FI" b="1" dirty="0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kahdenvälisistä suhteista </a:t>
            </a:r>
            <a:r>
              <a:rPr lang="fi-FI" altLang="fi-FI" dirty="0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muihin valtioihin (esim. USA ja Venäjä).</a:t>
            </a:r>
          </a:p>
          <a:p>
            <a:pPr marL="1771650" lvl="1" indent="-857250" eaLnBrk="1" hangingPunct="1">
              <a:spcAft>
                <a:spcPct val="0"/>
              </a:spcAft>
              <a:buClr>
                <a:srgbClr val="202020"/>
              </a:buClr>
            </a:pPr>
            <a:r>
              <a:rPr lang="fi-FI" altLang="fi-FI" dirty="0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Toimii puolustusvoimien ylipäällikkönä.</a:t>
            </a:r>
          </a:p>
          <a:p>
            <a:pPr marL="1314450" indent="-857250" eaLnBrk="1" hangingPunct="1">
              <a:spcAft>
                <a:spcPct val="0"/>
              </a:spcAft>
              <a:buClr>
                <a:srgbClr val="202020"/>
              </a:buClr>
              <a:buFont typeface="Arial" panose="020B0604020202020204" pitchFamily="34" charset="0"/>
              <a:buChar char="•"/>
            </a:pPr>
            <a:endParaRPr lang="fi-FI" altLang="fi-FI" dirty="0">
              <a:solidFill>
                <a:srgbClr val="20202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9220" name="Google Shape;108;p12">
            <a:extLst>
              <a:ext uri="{FF2B5EF4-FFF2-40B4-BE49-F238E27FC236}">
                <a16:creationId xmlns:a16="http://schemas.microsoft.com/office/drawing/2014/main" id="{7B59772F-A07B-550C-7402-84039FD7705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fld id="{4FCB0DD3-A8FA-4CD9-8562-0C9376180F3D}" type="slidenum">
              <a:rPr lang="fi-FI" altLang="fi-FI" sz="2400" smtClean="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pPr/>
              <a:t>2</a:t>
            </a:fld>
            <a:endParaRPr lang="fi-FI" altLang="fi-FI" sz="2400">
              <a:solidFill>
                <a:srgbClr val="575757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9221" name="Google Shape;109;p12">
            <a:extLst>
              <a:ext uri="{FF2B5EF4-FFF2-40B4-BE49-F238E27FC236}">
                <a16:creationId xmlns:a16="http://schemas.microsoft.com/office/drawing/2014/main" id="{E8E3A725-60D2-521B-7B15-ACD1ED3A85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fi-FI" altLang="fi-FI" sz="20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Forum Yhteiskuntaoppi 3, Luku 16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Google Shape;110;p12">
            <a:extLst>
              <a:ext uri="{FF2B5EF4-FFF2-40B4-BE49-F238E27FC236}">
                <a16:creationId xmlns:a16="http://schemas.microsoft.com/office/drawing/2014/main" id="{1157A1BD-C5D0-EFF4-00B2-6735CE0BBDC8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676400" y="730250"/>
            <a:ext cx="21031200" cy="26511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SzTx/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Presidentti</a:t>
            </a:r>
            <a:endParaRPr lang="fi-FI" altLang="fi-FI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834FE33B-127B-FB7F-4157-0571340937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3730625"/>
            <a:ext cx="21031200" cy="8145463"/>
          </a:xfrm>
          <a:solidFill>
            <a:schemeClr val="lt1"/>
          </a:solidFill>
        </p:spPr>
        <p:txBody>
          <a:bodyPr>
            <a:normAutofit fontScale="92500" lnSpcReduction="10000"/>
          </a:bodyPr>
          <a:lstStyle/>
          <a:p>
            <a:pPr marL="1314450" indent="-857250" eaLnBrk="1" fontAlgn="auto" hangingPunct="1">
              <a:buFont typeface="Arial" panose="020B0604020202020204" pitchFamily="34" charset="0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Presidentti päättää Suomen ulkopolitiikasta</a:t>
            </a: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yhteistoiminnassa </a:t>
            </a:r>
            <a:r>
              <a:rPr lang="fi-FI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TP-UTVA:n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kanssa. </a:t>
            </a:r>
          </a:p>
          <a:p>
            <a:pPr marL="1314450" indent="-857250" eaLnBrk="1" fontAlgn="auto" hangingPunct="1">
              <a:buFont typeface="Arial" panose="020B0604020202020204" pitchFamily="34" charset="0"/>
              <a:buChar char="•"/>
              <a:defRPr/>
            </a:pP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Päätettäviä asioita 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ovat esimerkiksi:</a:t>
            </a:r>
          </a:p>
          <a:p>
            <a:pPr marL="1771650" lvl="1" indent="-857250" eaLnBrk="1" fontAlgn="auto" hangingPunct="1"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valtioiden tunnustaminen</a:t>
            </a:r>
          </a:p>
          <a:p>
            <a:pPr marL="1771650" lvl="1" indent="-857250" eaLnBrk="1" fontAlgn="auto" hangingPunct="1"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diplomaattisuhteiden solmiminen tai katkaiseminen</a:t>
            </a:r>
          </a:p>
          <a:p>
            <a:pPr marL="1771650" lvl="1" indent="-857250" eaLnBrk="1" fontAlgn="auto" hangingPunct="1"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Suomen edustustojen toiminta ulkomailla</a:t>
            </a:r>
          </a:p>
          <a:p>
            <a:pPr marL="1771650" lvl="1" indent="-857250" eaLnBrk="1" fontAlgn="auto" hangingPunct="1"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kansainvälisiin järjestöihin liittyminen tai niistä eroaminen</a:t>
            </a:r>
          </a:p>
          <a:p>
            <a:pPr marL="1771650" lvl="1" indent="-857250" eaLnBrk="1" fontAlgn="auto" hangingPunct="1"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valtuuskunnat kansainvälisiin neuvotteluihin.</a:t>
            </a:r>
          </a:p>
          <a:p>
            <a:pPr marL="1314450" indent="-857250" eaLnBrk="1" fontAlgn="auto" hangingPunct="1">
              <a:buFont typeface="Arial" panose="020B0604020202020204" pitchFamily="34" charset="0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Lisäksi presidentti </a:t>
            </a: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nimittää suurlähettiläät 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 ottaa vastaan </a:t>
            </a: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ulkomaisten diplomaattien 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valtuuskirjeet Suomessa.</a:t>
            </a:r>
          </a:p>
        </p:txBody>
      </p:sp>
      <p:sp>
        <p:nvSpPr>
          <p:cNvPr id="11268" name="Google Shape;108;p12">
            <a:extLst>
              <a:ext uri="{FF2B5EF4-FFF2-40B4-BE49-F238E27FC236}">
                <a16:creationId xmlns:a16="http://schemas.microsoft.com/office/drawing/2014/main" id="{1F8EC39C-81F2-296F-C6BA-095CED3AF5D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fld id="{7C93C90D-3A2A-410E-82BA-3429C4483F82}" type="slidenum">
              <a:rPr lang="fi-FI" altLang="fi-FI" sz="2400" smtClean="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pPr/>
              <a:t>3</a:t>
            </a:fld>
            <a:endParaRPr lang="fi-FI" altLang="fi-FI" sz="2400">
              <a:solidFill>
                <a:srgbClr val="575757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1269" name="Google Shape;109;p12">
            <a:extLst>
              <a:ext uri="{FF2B5EF4-FFF2-40B4-BE49-F238E27FC236}">
                <a16:creationId xmlns:a16="http://schemas.microsoft.com/office/drawing/2014/main" id="{6C8B6C46-FB35-C223-6A86-0E645915DA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fi-FI" altLang="fi-FI" sz="20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Forum Yhteiskuntaoppi 3, Luku 16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Google Shape;110;p12">
            <a:extLst>
              <a:ext uri="{FF2B5EF4-FFF2-40B4-BE49-F238E27FC236}">
                <a16:creationId xmlns:a16="http://schemas.microsoft.com/office/drawing/2014/main" id="{3FBC87B6-0191-B842-2DBD-5810ECC7FFCA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676400" y="730250"/>
            <a:ext cx="21031200" cy="26511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SzTx/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Hallituksen ulko- ja turvallisuuspoliittinen valiokunta (TP-UTVA)</a:t>
            </a:r>
            <a:endParaRPr lang="fi-FI" altLang="fi-FI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F5E4D213-9F6C-5B18-FD92-EC8F5843525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676400" y="3730625"/>
            <a:ext cx="21031200" cy="8145463"/>
          </a:xfrm>
          <a:solidFill>
            <a:schemeClr val="bg1"/>
          </a:solidFill>
        </p:spPr>
        <p:txBody>
          <a:bodyPr/>
          <a:lstStyle/>
          <a:p>
            <a:pPr marL="1314450" indent="-857250" eaLnBrk="1" hangingPunct="1">
              <a:spcAft>
                <a:spcPct val="0"/>
              </a:spcAft>
              <a:buClr>
                <a:srgbClr val="202020"/>
              </a:buClr>
              <a:buFont typeface="Arial" panose="020B0604020202020204" pitchFamily="34" charset="0"/>
              <a:buChar char="•"/>
            </a:pP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Puheenjohtajana toimii </a:t>
            </a:r>
            <a:r>
              <a:rPr lang="fi-FI" altLang="fi-FI" b="1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pääministeri</a:t>
            </a: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.</a:t>
            </a:r>
          </a:p>
          <a:p>
            <a:pPr marL="1314450" indent="-857250" eaLnBrk="1" hangingPunct="1">
              <a:spcAft>
                <a:spcPct val="0"/>
              </a:spcAft>
              <a:buClr>
                <a:srgbClr val="202020"/>
              </a:buClr>
              <a:buFont typeface="Arial" panose="020B0604020202020204" pitchFamily="34" charset="0"/>
              <a:buChar char="•"/>
            </a:pP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Muita jäseniä ovat </a:t>
            </a:r>
            <a:r>
              <a:rPr lang="fi-FI" altLang="fi-FI" b="1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ulkoministeri</a:t>
            </a: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, </a:t>
            </a:r>
            <a:r>
              <a:rPr lang="fi-FI" altLang="fi-FI" b="1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puolustusministeri</a:t>
            </a: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 ja enintään </a:t>
            </a:r>
            <a:r>
              <a:rPr lang="fi-FI" altLang="fi-FI" b="1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neljä muuta ministeriä</a:t>
            </a: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.</a:t>
            </a:r>
          </a:p>
          <a:p>
            <a:pPr marL="1314450" indent="-857250" eaLnBrk="1" hangingPunct="1">
              <a:spcAft>
                <a:spcPct val="0"/>
              </a:spcAft>
              <a:buClr>
                <a:srgbClr val="202020"/>
              </a:buClr>
              <a:buFont typeface="Arial" panose="020B0604020202020204" pitchFamily="34" charset="0"/>
              <a:buChar char="•"/>
            </a:pPr>
            <a:r>
              <a:rPr lang="fi-FI" altLang="fi-FI" b="1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Presidentti </a:t>
            </a: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osallistuu kokouksiin ja johtaa puhetta asioissa, joissa </a:t>
            </a:r>
            <a:r>
              <a:rPr lang="fi-FI" altLang="fi-FI" b="1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linjataan Suomen ulkopolitiikan toimintaohjeita</a:t>
            </a: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.</a:t>
            </a:r>
          </a:p>
          <a:p>
            <a:pPr marL="1314450" indent="-857250" eaLnBrk="1" hangingPunct="1">
              <a:spcAft>
                <a:spcPct val="0"/>
              </a:spcAft>
              <a:buClr>
                <a:srgbClr val="202020"/>
              </a:buClr>
              <a:buFont typeface="Arial" panose="020B0604020202020204" pitchFamily="34" charset="0"/>
              <a:buChar char="•"/>
            </a:pP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Se </a:t>
            </a:r>
            <a:r>
              <a:rPr lang="fi-FI" altLang="fi-FI" b="1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valmistelee</a:t>
            </a: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 presidentin päätettäväksi asiat, joista </a:t>
            </a:r>
            <a:r>
              <a:rPr lang="fi-FI" altLang="fi-FI" b="1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presidentti tekee päätöksen yhteistoiminnassa </a:t>
            </a: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TP-UTVA:n kanssa.</a:t>
            </a:r>
          </a:p>
          <a:p>
            <a:pPr marL="1314450" indent="-857250" eaLnBrk="1" hangingPunct="1">
              <a:spcAft>
                <a:spcPct val="0"/>
              </a:spcAft>
              <a:buClr>
                <a:srgbClr val="202020"/>
              </a:buClr>
              <a:buFont typeface="Arial" panose="020B0604020202020204" pitchFamily="34" charset="0"/>
              <a:buChar char="•"/>
            </a:pPr>
            <a:endParaRPr lang="fi-FI" altLang="fi-FI">
              <a:solidFill>
                <a:srgbClr val="20202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marL="1314450" indent="-857250" eaLnBrk="1" hangingPunct="1">
              <a:spcAft>
                <a:spcPct val="0"/>
              </a:spcAft>
              <a:buClr>
                <a:srgbClr val="202020"/>
              </a:buClr>
              <a:buFont typeface="Arial" panose="020B0604020202020204" pitchFamily="34" charset="0"/>
              <a:buChar char="•"/>
            </a:pPr>
            <a:endParaRPr lang="fi-FI" altLang="fi-FI">
              <a:solidFill>
                <a:srgbClr val="20202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3316" name="Google Shape;108;p12">
            <a:extLst>
              <a:ext uri="{FF2B5EF4-FFF2-40B4-BE49-F238E27FC236}">
                <a16:creationId xmlns:a16="http://schemas.microsoft.com/office/drawing/2014/main" id="{7ABEA502-C1FD-C896-9DD5-268799E96EC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fld id="{F56B8AE4-CA84-455C-98A7-CD66746A5267}" type="slidenum">
              <a:rPr lang="fi-FI" altLang="fi-FI" sz="2400" smtClean="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pPr/>
              <a:t>4</a:t>
            </a:fld>
            <a:endParaRPr lang="fi-FI" altLang="fi-FI" sz="2400">
              <a:solidFill>
                <a:srgbClr val="575757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3317" name="Google Shape;109;p12">
            <a:extLst>
              <a:ext uri="{FF2B5EF4-FFF2-40B4-BE49-F238E27FC236}">
                <a16:creationId xmlns:a16="http://schemas.microsoft.com/office/drawing/2014/main" id="{8A800F2A-16F7-D6CD-0929-B10F875930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fi-FI" altLang="fi-FI" sz="20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Forum Yhteiskuntaoppi 3, Luku 16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10;p12">
            <a:extLst>
              <a:ext uri="{FF2B5EF4-FFF2-40B4-BE49-F238E27FC236}">
                <a16:creationId xmlns:a16="http://schemas.microsoft.com/office/drawing/2014/main" id="{51D0EC72-AE1F-FCDE-CFE5-D06CA3238F3B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676400" y="730250"/>
            <a:ext cx="21031200" cy="26511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SzTx/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Valtioneuvosto</a:t>
            </a:r>
            <a:endParaRPr lang="fi-FI" altLang="fi-FI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37D23B6B-6267-E341-73E6-03CC6234FD1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676400" y="3730625"/>
            <a:ext cx="21031200" cy="8145463"/>
          </a:xfrm>
          <a:solidFill>
            <a:schemeClr val="bg1"/>
          </a:solidFill>
        </p:spPr>
        <p:txBody>
          <a:bodyPr/>
          <a:lstStyle/>
          <a:p>
            <a:pPr marL="1314450" indent="-857250" eaLnBrk="1" hangingPunct="1">
              <a:spcAft>
                <a:spcPct val="0"/>
              </a:spcAft>
              <a:buClr>
                <a:srgbClr val="202020"/>
              </a:buClr>
              <a:buFont typeface="Arial" panose="020B0604020202020204" pitchFamily="34" charset="0"/>
              <a:buChar char="•"/>
            </a:pPr>
            <a:r>
              <a:rPr lang="fi-FI" altLang="fi-FI" b="1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Valtioneuvosto </a:t>
            </a: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vastaa EU:ssa tehtävien päätösten valmistelusta ja päättää Suomen toimenpiteistä.</a:t>
            </a:r>
          </a:p>
          <a:p>
            <a:pPr marL="1314450" indent="-857250" eaLnBrk="1" hangingPunct="1">
              <a:spcAft>
                <a:spcPct val="0"/>
              </a:spcAft>
              <a:buClr>
                <a:srgbClr val="202020"/>
              </a:buClr>
              <a:buFont typeface="Arial" panose="020B0604020202020204" pitchFamily="34" charset="0"/>
              <a:buChar char="•"/>
            </a:pPr>
            <a:r>
              <a:rPr lang="fi-FI" altLang="fi-FI" b="1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Pääministeri </a:t>
            </a: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edustaa Suomea EU:n huippukokouksissa.</a:t>
            </a:r>
          </a:p>
          <a:p>
            <a:pPr marL="1314450" indent="-857250" eaLnBrk="1" hangingPunct="1">
              <a:spcAft>
                <a:spcPct val="0"/>
              </a:spcAft>
              <a:buClr>
                <a:srgbClr val="202020"/>
              </a:buClr>
              <a:buFont typeface="Arial" panose="020B0604020202020204" pitchFamily="34" charset="0"/>
              <a:buChar char="•"/>
            </a:pP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Valtioneuvoston </a:t>
            </a:r>
            <a:r>
              <a:rPr lang="fi-FI" altLang="fi-FI" b="1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ulko- ja turvallisuuspoliittinen selonteko </a:t>
            </a: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on tärkein Suomen ulko- ja turvallisuuspolitiikkaa ohjaava asiakirja.</a:t>
            </a:r>
          </a:p>
          <a:p>
            <a:pPr marL="1314450" indent="-857250" eaLnBrk="1" hangingPunct="1">
              <a:spcAft>
                <a:spcPct val="0"/>
              </a:spcAft>
              <a:buClr>
                <a:srgbClr val="202020"/>
              </a:buClr>
              <a:buFont typeface="Arial" panose="020B0604020202020204" pitchFamily="34" charset="0"/>
              <a:buChar char="•"/>
            </a:pP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Ennen Natojäsenyyttä keskeisenä kohtana oli optio hakea jäsenyyttä.</a:t>
            </a:r>
          </a:p>
          <a:p>
            <a:pPr marL="1314450" indent="-857250" eaLnBrk="1" hangingPunct="1">
              <a:spcAft>
                <a:spcPct val="0"/>
              </a:spcAft>
              <a:buClr>
                <a:srgbClr val="202020"/>
              </a:buClr>
              <a:buFont typeface="Arial" panose="020B0604020202020204" pitchFamily="34" charset="0"/>
              <a:buChar char="•"/>
            </a:pPr>
            <a:endParaRPr lang="fi-FI" altLang="fi-FI">
              <a:solidFill>
                <a:srgbClr val="20202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5364" name="Google Shape;108;p12">
            <a:extLst>
              <a:ext uri="{FF2B5EF4-FFF2-40B4-BE49-F238E27FC236}">
                <a16:creationId xmlns:a16="http://schemas.microsoft.com/office/drawing/2014/main" id="{EEA85B2F-B1A9-D9B2-59FE-40BFAFF52AA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fld id="{BE84BA96-811C-4691-9077-DA05EBCB2385}" type="slidenum">
              <a:rPr lang="fi-FI" altLang="fi-FI" sz="2400" smtClean="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pPr/>
              <a:t>5</a:t>
            </a:fld>
            <a:endParaRPr lang="fi-FI" altLang="fi-FI" sz="2400">
              <a:solidFill>
                <a:srgbClr val="575757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5365" name="Google Shape;109;p12">
            <a:extLst>
              <a:ext uri="{FF2B5EF4-FFF2-40B4-BE49-F238E27FC236}">
                <a16:creationId xmlns:a16="http://schemas.microsoft.com/office/drawing/2014/main" id="{A5673BDA-BB06-B68A-5A7E-2244524934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fi-FI" altLang="fi-FI" sz="20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Forum Yhteiskuntaoppi 3, Luku 16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10;p12">
            <a:extLst>
              <a:ext uri="{FF2B5EF4-FFF2-40B4-BE49-F238E27FC236}">
                <a16:creationId xmlns:a16="http://schemas.microsoft.com/office/drawing/2014/main" id="{CC5557EF-79DC-D716-FC87-479D428453CA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676400" y="730250"/>
            <a:ext cx="21031200" cy="26511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SzTx/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Eduskunta</a:t>
            </a:r>
            <a:endParaRPr lang="fi-FI" altLang="fi-FI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A42B1DA1-7E7D-19C4-5A6C-C92F648C6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3730625"/>
            <a:ext cx="21031200" cy="8145463"/>
          </a:xfrm>
          <a:solidFill>
            <a:schemeClr val="lt1"/>
          </a:solidFill>
        </p:spPr>
        <p:txBody>
          <a:bodyPr>
            <a:normAutofit lnSpcReduction="10000"/>
          </a:bodyPr>
          <a:lstStyle/>
          <a:p>
            <a:pPr marL="1314450" indent="-857250" eaLnBrk="1" fontAlgn="auto" hangingPunct="1">
              <a:buFont typeface="Arial" panose="020B0604020202020204" pitchFamily="34" charset="0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Eduskunnan ulkoasiainvaliokunta valmistelee merkittävät </a:t>
            </a: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valtiosopimukset</a:t>
            </a:r>
          </a:p>
          <a:p>
            <a:pPr marL="1314450" indent="-857250" eaLnBrk="1" fontAlgn="auto" hangingPunct="1">
              <a:buFont typeface="Arial" panose="020B0604020202020204" pitchFamily="34" charset="0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Esim. suomalaisiin </a:t>
            </a: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rauhanturvajoukkoihin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liittyvät asiat.</a:t>
            </a:r>
          </a:p>
          <a:p>
            <a:pPr marL="1314450" indent="-857250" eaLnBrk="1" fontAlgn="auto" hangingPunct="1">
              <a:buFont typeface="Arial" panose="020B0604020202020204" pitchFamily="34" charset="0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Eduskunta hyväksyy kansainväliset velvoitteet ja päättää niiden voimaansaattamisesta, jos ovat </a:t>
            </a: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merkitykseltään huomattavia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tai </a:t>
            </a: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vaativat perustuslain 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mukaan eduskunnan hyväksymisen.</a:t>
            </a:r>
          </a:p>
          <a:p>
            <a:pPr marL="1314450" indent="-857250" eaLnBrk="1" fontAlgn="auto" hangingPunct="1">
              <a:buFont typeface="Arial" panose="020B0604020202020204" pitchFamily="34" charset="0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Eduskunta myös antaa presidentille suostumuksensa </a:t>
            </a: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sotaa ja rauhaa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koskeville päätöksille.</a:t>
            </a:r>
          </a:p>
        </p:txBody>
      </p:sp>
      <p:sp>
        <p:nvSpPr>
          <p:cNvPr id="17412" name="Google Shape;108;p12">
            <a:extLst>
              <a:ext uri="{FF2B5EF4-FFF2-40B4-BE49-F238E27FC236}">
                <a16:creationId xmlns:a16="http://schemas.microsoft.com/office/drawing/2014/main" id="{8227EDF1-4EF2-B788-08A7-5232EDE305B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fld id="{B6B8B88B-2BE4-4844-89EC-3C13C8C428FD}" type="slidenum">
              <a:rPr lang="fi-FI" altLang="fi-FI" sz="2400" smtClean="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pPr/>
              <a:t>6</a:t>
            </a:fld>
            <a:endParaRPr lang="fi-FI" altLang="fi-FI" sz="2400">
              <a:solidFill>
                <a:srgbClr val="575757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7413" name="Google Shape;109;p12">
            <a:extLst>
              <a:ext uri="{FF2B5EF4-FFF2-40B4-BE49-F238E27FC236}">
                <a16:creationId xmlns:a16="http://schemas.microsoft.com/office/drawing/2014/main" id="{9F47B22A-19DC-8C6E-223F-2B921BF67E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fi-FI" altLang="fi-FI" sz="20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Forum Yhteiskuntaoppi 3, Luku 16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10;p12">
            <a:extLst>
              <a:ext uri="{FF2B5EF4-FFF2-40B4-BE49-F238E27FC236}">
                <a16:creationId xmlns:a16="http://schemas.microsoft.com/office/drawing/2014/main" id="{CB5DFB68-6E76-16E4-39EB-E58C1D82E6BB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676400" y="730250"/>
            <a:ext cx="21031200" cy="26511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SzTx/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Ulkoministeriö</a:t>
            </a:r>
            <a:endParaRPr lang="fi-FI" altLang="fi-FI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DCCBA444-4BA1-A88A-7EA9-CD67A4C9D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3730625"/>
            <a:ext cx="21031200" cy="8145463"/>
          </a:xfrm>
          <a:solidFill>
            <a:schemeClr val="lt1"/>
          </a:solidFill>
        </p:spPr>
        <p:txBody>
          <a:bodyPr>
            <a:normAutofit fontScale="92500" lnSpcReduction="20000"/>
          </a:bodyPr>
          <a:lstStyle/>
          <a:p>
            <a:pPr marL="1314450" indent="-857250" eaLnBrk="1" fontAlgn="auto" hangingPunct="1">
              <a:buFont typeface="Arial" panose="020B0604020202020204" pitchFamily="34" charset="0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Ulkoministeriötä johtaa ulkoministeri.</a:t>
            </a:r>
          </a:p>
          <a:p>
            <a:pPr marL="1314450" indent="-857250" eaLnBrk="1" fontAlgn="auto" hangingPunct="1">
              <a:buFont typeface="Arial" panose="020B0604020202020204" pitchFamily="34" charset="0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 vastuulla on johtaa </a:t>
            </a: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käytännön ulkopolitiikkaa ja toteuttaa hallituksen määrittämää 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ulkopoliittista linjaa.</a:t>
            </a:r>
          </a:p>
          <a:p>
            <a:pPr marL="1314450" indent="-857250" eaLnBrk="1" fontAlgn="auto" hangingPunct="1">
              <a:buFont typeface="Arial" panose="020B0604020202020204" pitchFamily="34" charset="0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Ulkoministeriö kuuluu, johon kuuluvat </a:t>
            </a: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virkamiesten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lisäksi Suomen </a:t>
            </a: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edustustot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ulkomailla.</a:t>
            </a:r>
          </a:p>
          <a:p>
            <a:pPr marL="1314450" indent="-857250" eaLnBrk="1" fontAlgn="auto" hangingPunct="1">
              <a:buFont typeface="Arial" panose="020B0604020202020204" pitchFamily="34" charset="0"/>
              <a:buChar char="•"/>
              <a:defRPr/>
            </a:pP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Ulkomailla toimivat</a:t>
            </a:r>
          </a:p>
          <a:p>
            <a:pPr marL="1771650" lvl="1" indent="-857250" eaLnBrk="1" fontAlgn="auto" hangingPunct="1"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suurlähetystöjä johtavat </a:t>
            </a: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suurlähettiläät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jotka hoitavat </a:t>
            </a: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diplomaattisia suhteita j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edistävät kaupankäyntiä</a:t>
            </a:r>
          </a:p>
          <a:p>
            <a:pPr marL="1771650" lvl="1" indent="-857250" eaLnBrk="1" fontAlgn="auto" hangingPunct="1"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Konsulaatit, jotka huolehtivat käytännön asioista, kuten </a:t>
            </a: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viisumianomuksista</a:t>
            </a:r>
          </a:p>
          <a:p>
            <a:pPr marL="1771650" lvl="1" indent="-857250" eaLnBrk="1" fontAlgn="auto" hangingPunct="1"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kansainvälisten järjestöjen pysyvät edustustot, kuten YK-edustusto.</a:t>
            </a:r>
          </a:p>
          <a:p>
            <a:pPr marL="1314450" indent="-857250" eaLnBrk="1" fontAlgn="auto" hangingPunct="1">
              <a:buFont typeface="Arial" panose="020B0604020202020204" pitchFamily="34" charset="0"/>
              <a:buChar char="•"/>
              <a:defRPr/>
            </a:pPr>
            <a:endParaRPr lang="fi-FI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60" name="Google Shape;108;p12">
            <a:extLst>
              <a:ext uri="{FF2B5EF4-FFF2-40B4-BE49-F238E27FC236}">
                <a16:creationId xmlns:a16="http://schemas.microsoft.com/office/drawing/2014/main" id="{49DDF41D-3A17-E043-8F2D-E02B8077700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fld id="{13BC23A0-7DCC-4471-B2F9-338F52B4B0A6}" type="slidenum">
              <a:rPr lang="fi-FI" altLang="fi-FI" sz="2400" smtClean="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pPr/>
              <a:t>7</a:t>
            </a:fld>
            <a:endParaRPr lang="fi-FI" altLang="fi-FI" sz="2400">
              <a:solidFill>
                <a:srgbClr val="575757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9461" name="Google Shape;109;p12">
            <a:extLst>
              <a:ext uri="{FF2B5EF4-FFF2-40B4-BE49-F238E27FC236}">
                <a16:creationId xmlns:a16="http://schemas.microsoft.com/office/drawing/2014/main" id="{70ADB77A-6BC9-1C05-0B94-107733492E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fi-FI" altLang="fi-FI" sz="20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Forum Yhteiskuntaoppi 3, Luku 16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10;p12">
            <a:extLst>
              <a:ext uri="{FF2B5EF4-FFF2-40B4-BE49-F238E27FC236}">
                <a16:creationId xmlns:a16="http://schemas.microsoft.com/office/drawing/2014/main" id="{3E8D356B-FBFA-50C4-7872-3A3D3B9CA5F3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676400" y="730250"/>
            <a:ext cx="21031200" cy="26511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SzTx/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Puolustusministeriö ja sisäministeriö</a:t>
            </a:r>
            <a:endParaRPr lang="fi-FI" altLang="fi-FI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5BD625F6-DCE2-168C-59C9-E996EADC6B1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676400" y="3730625"/>
            <a:ext cx="21031200" cy="8145463"/>
          </a:xfrm>
          <a:solidFill>
            <a:schemeClr val="bg1"/>
          </a:solidFill>
        </p:spPr>
        <p:txBody>
          <a:bodyPr/>
          <a:lstStyle/>
          <a:p>
            <a:pPr marL="1314450" indent="-857250" eaLnBrk="1" hangingPunct="1">
              <a:spcAft>
                <a:spcPct val="0"/>
              </a:spcAft>
              <a:buClr>
                <a:srgbClr val="202020"/>
              </a:buClr>
              <a:buFont typeface="Arial" panose="020B0604020202020204" pitchFamily="34" charset="0"/>
              <a:buChar char="•"/>
            </a:pP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Sitä johtaa puolustusministeri. </a:t>
            </a:r>
          </a:p>
          <a:p>
            <a:pPr marL="1314450" indent="-857250" eaLnBrk="1" hangingPunct="1">
              <a:spcAft>
                <a:spcPct val="0"/>
              </a:spcAft>
              <a:buClr>
                <a:srgbClr val="202020"/>
              </a:buClr>
              <a:buFont typeface="Arial" panose="020B0604020202020204" pitchFamily="34" charset="0"/>
              <a:buChar char="•"/>
            </a:pP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Se vastaa </a:t>
            </a:r>
            <a:r>
              <a:rPr lang="fi-FI" altLang="fi-FI" b="1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maanpuolustuksen toteuttamisesta </a:t>
            </a: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yhteistyössä </a:t>
            </a:r>
            <a:r>
              <a:rPr lang="fi-FI" altLang="fi-FI" b="1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puolustusvoimien</a:t>
            </a: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 kanssa.</a:t>
            </a:r>
          </a:p>
          <a:p>
            <a:pPr marL="1314450" indent="-857250" eaLnBrk="1" hangingPunct="1">
              <a:spcAft>
                <a:spcPct val="0"/>
              </a:spcAft>
              <a:buClr>
                <a:srgbClr val="202020"/>
              </a:buClr>
              <a:buFont typeface="Arial" panose="020B0604020202020204" pitchFamily="34" charset="0"/>
              <a:buChar char="•"/>
            </a:pPr>
            <a:r>
              <a:rPr lang="fi-FI" altLang="fi-FI" b="1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Sisäministeriö</a:t>
            </a: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 vastaa esimerkiksi </a:t>
            </a:r>
            <a:r>
              <a:rPr lang="fi-FI" altLang="fi-FI" b="1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poliisin toiminnasta.</a:t>
            </a: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 </a:t>
            </a:r>
          </a:p>
          <a:p>
            <a:pPr marL="1314450" indent="-857250" eaLnBrk="1" hangingPunct="1">
              <a:spcAft>
                <a:spcPct val="0"/>
              </a:spcAft>
              <a:buClr>
                <a:srgbClr val="202020"/>
              </a:buClr>
              <a:buFont typeface="Arial" panose="020B0604020202020204" pitchFamily="34" charset="0"/>
              <a:buChar char="•"/>
            </a:pP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Vastuuta ovat lisänneet esim. </a:t>
            </a:r>
            <a:r>
              <a:rPr lang="fi-FI" altLang="fi-FI" b="1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kansainvälinen rikollisuus </a:t>
            </a: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ja </a:t>
            </a:r>
            <a:r>
              <a:rPr lang="fi-FI" altLang="fi-FI" b="1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pandemian</a:t>
            </a: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 aikaiset </a:t>
            </a:r>
            <a:r>
              <a:rPr lang="fi-FI" altLang="fi-FI" b="1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liikkumis- ja maahantulorajoitukset</a:t>
            </a: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.</a:t>
            </a:r>
          </a:p>
        </p:txBody>
      </p:sp>
      <p:sp>
        <p:nvSpPr>
          <p:cNvPr id="21508" name="Google Shape;108;p12">
            <a:extLst>
              <a:ext uri="{FF2B5EF4-FFF2-40B4-BE49-F238E27FC236}">
                <a16:creationId xmlns:a16="http://schemas.microsoft.com/office/drawing/2014/main" id="{BE1EE306-9647-E599-EA08-1642E288681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fld id="{3F9B3A4F-64ED-4363-B151-83B1A44085E8}" type="slidenum">
              <a:rPr lang="fi-FI" altLang="fi-FI" sz="2400" smtClean="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pPr/>
              <a:t>8</a:t>
            </a:fld>
            <a:endParaRPr lang="fi-FI" altLang="fi-FI" sz="2400">
              <a:solidFill>
                <a:srgbClr val="575757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1509" name="Google Shape;109;p12">
            <a:extLst>
              <a:ext uri="{FF2B5EF4-FFF2-40B4-BE49-F238E27FC236}">
                <a16:creationId xmlns:a16="http://schemas.microsoft.com/office/drawing/2014/main" id="{0C7ED7AA-7DDA-4706-4488-100040B990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fi-FI" altLang="fi-FI" sz="20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Forum Yhteiskuntaoppi 3, Luku 16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Otsikko 1">
            <a:extLst>
              <a:ext uri="{FF2B5EF4-FFF2-40B4-BE49-F238E27FC236}">
                <a16:creationId xmlns:a16="http://schemas.microsoft.com/office/drawing/2014/main" id="{E72EE1EC-9065-EDD9-F715-10B48E63F043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676400" y="730250"/>
            <a:ext cx="21031200" cy="26511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Liikekannallepano</a:t>
            </a:r>
          </a:p>
        </p:txBody>
      </p:sp>
      <p:sp>
        <p:nvSpPr>
          <p:cNvPr id="23555" name="Tekstin paikkamerkki 2">
            <a:extLst>
              <a:ext uri="{FF2B5EF4-FFF2-40B4-BE49-F238E27FC236}">
                <a16:creationId xmlns:a16="http://schemas.microsoft.com/office/drawing/2014/main" id="{249FCD27-6BD7-AB1B-F635-B30A7F13E3A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676400" y="3730625"/>
            <a:ext cx="21031200" cy="8145463"/>
          </a:xfrm>
          <a:solidFill>
            <a:schemeClr val="bg1"/>
          </a:solidFill>
        </p:spPr>
        <p:txBody>
          <a:bodyPr/>
          <a:lstStyle/>
          <a:p>
            <a:pPr eaLnBrk="1" hangingPunct="1">
              <a:spcAft>
                <a:spcPct val="0"/>
              </a:spcAft>
              <a:buClr>
                <a:srgbClr val="202020"/>
              </a:buClr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Tarkoittaa reserviläisten kutsumista palvelukseen.</a:t>
            </a:r>
          </a:p>
          <a:p>
            <a:pPr eaLnBrk="1" hangingPunct="1">
              <a:spcAft>
                <a:spcPct val="0"/>
              </a:spcAft>
              <a:buClr>
                <a:srgbClr val="202020"/>
              </a:buClr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Tutki perustuslakia, kuka vastaa tästä.</a:t>
            </a:r>
          </a:p>
          <a:p>
            <a:pPr eaLnBrk="1" hangingPunct="1">
              <a:spcAft>
                <a:spcPct val="0"/>
              </a:spcAft>
              <a:buClr>
                <a:srgbClr val="202020"/>
              </a:buClr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20202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Miten arvelet sen tapahtuvan käytännössä?</a:t>
            </a:r>
          </a:p>
        </p:txBody>
      </p:sp>
      <p:sp>
        <p:nvSpPr>
          <p:cNvPr id="23556" name="Dian numeron paikkamerkki 3">
            <a:extLst>
              <a:ext uri="{FF2B5EF4-FFF2-40B4-BE49-F238E27FC236}">
                <a16:creationId xmlns:a16="http://schemas.microsoft.com/office/drawing/2014/main" id="{13691E28-97E6-B8D3-3748-665BCEEB998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fld id="{2A0E9EA7-4D32-453A-854B-61B61A987EFF}" type="slidenum">
              <a:rPr lang="fi-FI" altLang="fi-FI" sz="2400" smtClean="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pPr/>
              <a:t>9</a:t>
            </a:fld>
            <a:endParaRPr lang="fi-FI" altLang="fi-FI" sz="2400">
              <a:solidFill>
                <a:srgbClr val="575757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3557" name="Alatunnisteen paikkamerkki 4">
            <a:extLst>
              <a:ext uri="{FF2B5EF4-FFF2-40B4-BE49-F238E27FC236}">
                <a16:creationId xmlns:a16="http://schemas.microsoft.com/office/drawing/2014/main" id="{85B632E9-C895-4AEB-E239-DDEE458855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fi-FI" altLang="fi-FI" sz="20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Forum Yhteiskuntaoppi 3, Luku 1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nimBg="1"/>
    </p:bld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930</TotalTime>
  <Words>446</Words>
  <Application>Microsoft Office PowerPoint</Application>
  <PresentationFormat>Mukautettu</PresentationFormat>
  <Paragraphs>75</Paragraphs>
  <Slides>10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Office-teema</vt:lpstr>
      <vt:lpstr>16. Suomen turvallisuuspolitiikka  Tietoisku: Suomen turvallisuuspolitiikan toimijat</vt:lpstr>
      <vt:lpstr>Presidentti</vt:lpstr>
      <vt:lpstr>Presidentti</vt:lpstr>
      <vt:lpstr>Hallituksen ulko- ja turvallisuuspoliittinen valiokunta (TP-UTVA)</vt:lpstr>
      <vt:lpstr>Valtioneuvosto</vt:lpstr>
      <vt:lpstr>Eduskunta</vt:lpstr>
      <vt:lpstr>Ulkoministeriö</vt:lpstr>
      <vt:lpstr>Puolustusministeriö ja sisäministeriö</vt:lpstr>
      <vt:lpstr>Liikekannallepano</vt:lpstr>
      <vt:lpstr>Tehtävä: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7 Tietoisku</dc:title>
  <dc:creator>Mika Kortelainen</dc:creator>
  <cp:lastModifiedBy>Janne Leiviskä</cp:lastModifiedBy>
  <cp:revision>48</cp:revision>
  <dcterms:modified xsi:type="dcterms:W3CDTF">2025-11-13T11:02:41Z</dcterms:modified>
</cp:coreProperties>
</file>