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005" r:id="rId4"/>
  </p:sldMasterIdLst>
  <p:notesMasterIdLst>
    <p:notesMasterId r:id="rId12"/>
  </p:notesMasterIdLst>
  <p:handoutMasterIdLst>
    <p:handoutMasterId r:id="rId13"/>
  </p:handoutMasterIdLst>
  <p:sldIdLst>
    <p:sldId id="263" r:id="rId5"/>
    <p:sldId id="260" r:id="rId6"/>
    <p:sldId id="264" r:id="rId7"/>
    <p:sldId id="265" r:id="rId8"/>
    <p:sldId id="256" r:id="rId9"/>
    <p:sldId id="257" r:id="rId10"/>
    <p:sldId id="259" r:id="rId11"/>
  </p:sldIdLst>
  <p:sldSz cx="24384000" cy="13716000"/>
  <p:notesSz cx="6794500" cy="9931400"/>
  <p:defaultTextStyle>
    <a:defPPr>
      <a:defRPr lang="en-US"/>
    </a:defPPr>
    <a:lvl1pPr algn="l" defTabSz="1535113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766763" indent="-309563" algn="l" defTabSz="1535113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1535113" indent="-620713" algn="l" defTabSz="1535113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2303463" indent="-931863" algn="l" defTabSz="1535113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3071813" indent="-1243013" algn="l" defTabSz="1535113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3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3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3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3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äänänen Anna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8400"/>
    <a:srgbClr val="AA5501"/>
    <a:srgbClr val="00A87E"/>
    <a:srgbClr val="0C845B"/>
    <a:srgbClr val="E53663"/>
    <a:srgbClr val="E6009D"/>
    <a:srgbClr val="A45BA2"/>
    <a:srgbClr val="006B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Normaali tyyli 2 - Korostu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16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ECCCDE86-0A4E-D4FA-C3CA-B71DD5064B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536192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25CB314-A4DE-BE49-A4C9-60BD166556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536192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B99B0F8-95D5-4468-8DD4-A69625C81C3E}" type="datetimeFigureOut">
              <a:rPr lang="fi-FI"/>
              <a:pPr>
                <a:defRPr/>
              </a:pPr>
              <a:t>11.9.2025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682B4FD-4C20-1FBA-4461-C0BA6BEFEC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536192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fi-FI"/>
              <a:t>Forum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DE8FA38-95C9-1175-71ED-1A468B4709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536192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E813E52-6D40-4336-B8A4-3260811C3DD9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18FC3DC-782B-C6C0-F3A4-F28EB0A38D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536192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D543C2-4DF8-E60B-2BFF-10F78F366E7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536192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7863E62-93BE-4C92-BC68-3843AACCF395}" type="datetimeFigureOut">
              <a:rPr lang="fi-FI"/>
              <a:pPr>
                <a:defRPr/>
              </a:pPr>
              <a:t>11.9.2025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39E8302-55CC-3485-E50E-41E85C9C48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7588ACA-5E98-3ADD-30F8-398402B588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79963"/>
            <a:ext cx="5435600" cy="39100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F97290-BB33-36F6-8474-7BCF1A600D5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536192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Forum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761F9-BB8B-0700-E844-D709326A85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536192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1E1FE94-16F8-4F43-A906-53C82BE0CB6B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3">
            <a:extLst>
              <a:ext uri="{FF2B5EF4-FFF2-40B4-BE49-F238E27FC236}">
                <a16:creationId xmlns:a16="http://schemas.microsoft.com/office/drawing/2014/main" id="{F539F445-3B65-CBC2-49DC-557D84B24C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3" y="11771313"/>
            <a:ext cx="18034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676400" y="5766899"/>
            <a:ext cx="21031200" cy="2651126"/>
          </a:xfrm>
        </p:spPr>
        <p:txBody>
          <a:bodyPr>
            <a:normAutofit/>
          </a:bodyPr>
          <a:lstStyle>
            <a:lvl1pPr>
              <a:defRPr sz="96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0" name="Tekstin paikkamerkki 13"/>
          <p:cNvSpPr>
            <a:spLocks noGrp="1"/>
          </p:cNvSpPr>
          <p:nvPr>
            <p:ph type="body" sz="quarter" idx="20"/>
          </p:nvPr>
        </p:nvSpPr>
        <p:spPr>
          <a:xfrm>
            <a:off x="1676400" y="1771745"/>
            <a:ext cx="21031200" cy="1084901"/>
          </a:xfrm>
        </p:spPr>
        <p:txBody>
          <a:bodyPr anchor="ctr">
            <a:normAutofit/>
          </a:bodyPr>
          <a:lstStyle>
            <a:lvl1pPr algn="ctr">
              <a:defRPr sz="6600" b="1">
                <a:solidFill>
                  <a:schemeClr val="bg1"/>
                </a:solidFill>
              </a:defRPr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1"/>
          </p:nvPr>
        </p:nvSpPr>
        <p:spPr>
          <a:xfrm>
            <a:off x="1676400" y="2856646"/>
            <a:ext cx="21031200" cy="1084901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58405585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8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quarter" idx="12"/>
          </p:nvPr>
        </p:nvSpPr>
        <p:spPr>
          <a:xfrm>
            <a:off x="1676400" y="3730513"/>
            <a:ext cx="21031200" cy="8145947"/>
          </a:xfrm>
        </p:spPr>
        <p:txBody>
          <a:bodyPr>
            <a:normAutofit/>
          </a:bodyPr>
          <a:lstStyle>
            <a:lvl1pPr>
              <a:defRPr sz="6000"/>
            </a:lvl1pPr>
            <a:lvl2pPr>
              <a:defRPr sz="5400"/>
            </a:lvl2pPr>
            <a:lvl3pPr>
              <a:defRPr sz="4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3" name="Dian numeron paikkamerkki 4">
            <a:extLst>
              <a:ext uri="{FF2B5EF4-FFF2-40B4-BE49-F238E27FC236}">
                <a16:creationId xmlns:a16="http://schemas.microsoft.com/office/drawing/2014/main" id="{3C1E6DC6-48D4-F0E1-55E0-90CCBB26F7B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221200" y="12331700"/>
            <a:ext cx="5486400" cy="730250"/>
          </a:xfrm>
        </p:spPr>
        <p:txBody>
          <a:bodyPr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211CB29F-7ADA-4A10-8B3D-F0DD0A20550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150D6B0-16AC-1575-C046-60CAB632BF2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3476242585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080D92-7398-6B7D-4043-1EF97E4CDBEA}"/>
              </a:ext>
            </a:extLst>
          </p:cNvPr>
          <p:cNvSpPr txBox="1">
            <a:spLocks/>
          </p:cNvSpPr>
          <p:nvPr userDrawn="1"/>
        </p:nvSpPr>
        <p:spPr>
          <a:xfrm>
            <a:off x="23110825" y="88900"/>
            <a:ext cx="1103313" cy="404813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/>
          </p:nvPr>
        </p:nvSpPr>
        <p:spPr>
          <a:xfrm>
            <a:off x="1621943" y="3160738"/>
            <a:ext cx="10942861" cy="8399891"/>
          </a:xfrm>
        </p:spPr>
        <p:txBody>
          <a:bodyPr/>
          <a:lstStyle>
            <a:lvl1pPr>
              <a:defRPr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Kuvan paikkamerkki 4"/>
          <p:cNvSpPr>
            <a:spLocks noGrp="1"/>
          </p:cNvSpPr>
          <p:nvPr>
            <p:ph type="pic" sz="quarter" idx="23"/>
          </p:nvPr>
        </p:nvSpPr>
        <p:spPr>
          <a:xfrm>
            <a:off x="13460186" y="0"/>
            <a:ext cx="10923814" cy="13716000"/>
          </a:xfrm>
        </p:spPr>
        <p:txBody>
          <a:bodyPr rtlCol="0">
            <a:normAutofit/>
          </a:bodyPr>
          <a:lstStyle/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>
          <a:xfrm>
            <a:off x="1621944" y="730251"/>
            <a:ext cx="10997318" cy="213018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4" name="Dian numeron paikkamerkki 4">
            <a:extLst>
              <a:ext uri="{FF2B5EF4-FFF2-40B4-BE49-F238E27FC236}">
                <a16:creationId xmlns:a16="http://schemas.microsoft.com/office/drawing/2014/main" id="{58E11567-023A-67D5-A871-949F25C2EEDC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17624425" y="12331700"/>
            <a:ext cx="5486400" cy="730250"/>
          </a:xfrm>
        </p:spPr>
        <p:txBody>
          <a:bodyPr/>
          <a:lstStyle>
            <a:lvl1pPr algn="r"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4D699325-B8CF-4CF1-BD1C-03B4609CB6F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5" name="Alatunnisteen paikkamerkki 1">
            <a:extLst>
              <a:ext uri="{FF2B5EF4-FFF2-40B4-BE49-F238E27FC236}">
                <a16:creationId xmlns:a16="http://schemas.microsoft.com/office/drawing/2014/main" id="{A3CADC82-87DF-8D2C-38FD-7D878B7A43A7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54890966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CB76B7-C65A-6B7D-C9E7-74F556190B0C}"/>
              </a:ext>
            </a:extLst>
          </p:cNvPr>
          <p:cNvSpPr txBox="1">
            <a:spLocks/>
          </p:cNvSpPr>
          <p:nvPr userDrawn="1"/>
        </p:nvSpPr>
        <p:spPr>
          <a:xfrm>
            <a:off x="23110825" y="88900"/>
            <a:ext cx="1103313" cy="404813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" name="Picture Placeholder 16">
            <a:extLst>
              <a:ext uri="{FF2B5EF4-FFF2-40B4-BE49-F238E27FC236}">
                <a16:creationId xmlns:a16="http://schemas.microsoft.com/office/drawing/2014/main" id="{A303A2A8-5E1D-CF3F-C645-F301A42A1B53}"/>
              </a:ext>
            </a:extLst>
          </p:cNvPr>
          <p:cNvSpPr>
            <a:spLocks noGrp="1"/>
          </p:cNvSpPr>
          <p:nvPr userDrawn="1"/>
        </p:nvSpPr>
        <p:spPr>
          <a:xfrm>
            <a:off x="8404225" y="4079875"/>
            <a:ext cx="3941763" cy="696595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153619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 sz="3024">
              <a:latin typeface="+mn-lt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49187" y="730250"/>
            <a:ext cx="21463874" cy="16210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6" name="Sisällön paikkamerkki 3"/>
          <p:cNvSpPr>
            <a:spLocks noGrp="1"/>
          </p:cNvSpPr>
          <p:nvPr>
            <p:ph sz="quarter" idx="12"/>
          </p:nvPr>
        </p:nvSpPr>
        <p:spPr>
          <a:xfrm>
            <a:off x="1676400" y="3061052"/>
            <a:ext cx="10069463" cy="8337296"/>
          </a:xfrm>
        </p:spPr>
        <p:txBody>
          <a:bodyPr>
            <a:normAutofit/>
          </a:bodyPr>
          <a:lstStyle>
            <a:lvl1pPr>
              <a:defRPr sz="6000"/>
            </a:lvl1pPr>
            <a:lvl2pPr>
              <a:defRPr sz="5400"/>
            </a:lvl2pPr>
            <a:lvl3pPr>
              <a:defRPr sz="4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17" name="Sisällön paikkamerkki 3"/>
          <p:cNvSpPr>
            <a:spLocks noGrp="1"/>
          </p:cNvSpPr>
          <p:nvPr>
            <p:ph sz="quarter" idx="13"/>
          </p:nvPr>
        </p:nvSpPr>
        <p:spPr>
          <a:xfrm>
            <a:off x="13041150" y="3061052"/>
            <a:ext cx="10069463" cy="8337296"/>
          </a:xfrm>
        </p:spPr>
        <p:txBody>
          <a:bodyPr>
            <a:normAutofit/>
          </a:bodyPr>
          <a:lstStyle>
            <a:lvl1pPr>
              <a:defRPr sz="6000"/>
            </a:lvl1pPr>
            <a:lvl2pPr>
              <a:defRPr sz="5400"/>
            </a:lvl2pPr>
            <a:lvl3pPr>
              <a:defRPr sz="4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AE95E1C-6610-BAD7-C0D2-E4E9F0C47A6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7624425" y="12255500"/>
            <a:ext cx="5486400" cy="730250"/>
          </a:xfrm>
        </p:spPr>
        <p:txBody>
          <a:bodyPr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4D11B344-9CD7-465E-AA7C-74569936DD2B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Alatunnisteen paikkamerkki 1">
            <a:extLst>
              <a:ext uri="{FF2B5EF4-FFF2-40B4-BE49-F238E27FC236}">
                <a16:creationId xmlns:a16="http://schemas.microsoft.com/office/drawing/2014/main" id="{452C447A-BB1E-8D51-4285-92F60F4D712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33524841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5E8EF6-D294-77E7-263C-A2A6FC7DEA70}"/>
              </a:ext>
            </a:extLst>
          </p:cNvPr>
          <p:cNvSpPr txBox="1">
            <a:spLocks/>
          </p:cNvSpPr>
          <p:nvPr userDrawn="1"/>
        </p:nvSpPr>
        <p:spPr>
          <a:xfrm>
            <a:off x="23110825" y="88900"/>
            <a:ext cx="1103313" cy="404813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Kuvan paikkamerkki 4"/>
          <p:cNvSpPr>
            <a:spLocks noGrp="1"/>
          </p:cNvSpPr>
          <p:nvPr>
            <p:ph type="pic" sz="quarter" idx="21"/>
          </p:nvPr>
        </p:nvSpPr>
        <p:spPr>
          <a:xfrm>
            <a:off x="1" y="0"/>
            <a:ext cx="10923814" cy="13716000"/>
          </a:xfrm>
        </p:spPr>
        <p:txBody>
          <a:bodyPr rtlCol="0">
            <a:normAutofit/>
          </a:bodyPr>
          <a:lstStyle/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381014" y="730250"/>
            <a:ext cx="11732046" cy="218311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/>
          </p:nvPr>
        </p:nvSpPr>
        <p:spPr>
          <a:xfrm>
            <a:off x="11381015" y="3536295"/>
            <a:ext cx="11732048" cy="8691005"/>
          </a:xfrm>
        </p:spPr>
        <p:txBody>
          <a:bodyPr/>
          <a:lstStyle>
            <a:lvl1pPr>
              <a:defRPr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Dian numeron paikkamerkki 4">
            <a:extLst>
              <a:ext uri="{FF2B5EF4-FFF2-40B4-BE49-F238E27FC236}">
                <a16:creationId xmlns:a16="http://schemas.microsoft.com/office/drawing/2014/main" id="{EDD8F463-CE41-E211-5408-EC15445DD5D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7624425" y="12322175"/>
            <a:ext cx="5486400" cy="730250"/>
          </a:xfrm>
        </p:spPr>
        <p:txBody>
          <a:bodyPr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47988087-D7A0-4133-B066-B111B9F023F3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Alatunnisteen paikkamerkki 1">
            <a:extLst>
              <a:ext uri="{FF2B5EF4-FFF2-40B4-BE49-F238E27FC236}">
                <a16:creationId xmlns:a16="http://schemas.microsoft.com/office/drawing/2014/main" id="{1B42CB88-AF05-DE98-6937-2138A6E5F49A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2000021040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BC08CF-4C62-36CF-0E98-4071C2F394DF}"/>
              </a:ext>
            </a:extLst>
          </p:cNvPr>
          <p:cNvSpPr txBox="1">
            <a:spLocks/>
          </p:cNvSpPr>
          <p:nvPr userDrawn="1"/>
        </p:nvSpPr>
        <p:spPr>
          <a:xfrm>
            <a:off x="23110825" y="88900"/>
            <a:ext cx="1103313" cy="404813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2756" y="493828"/>
            <a:ext cx="22789243" cy="193912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/>
          </p:nvPr>
        </p:nvSpPr>
        <p:spPr>
          <a:xfrm>
            <a:off x="803274" y="7881471"/>
            <a:ext cx="6867074" cy="3562886"/>
          </a:xfrm>
        </p:spPr>
        <p:txBody>
          <a:bodyPr>
            <a:normAutofit/>
          </a:bodyPr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Kuvan paikkamerkki 4"/>
          <p:cNvSpPr>
            <a:spLocks noGrp="1"/>
          </p:cNvSpPr>
          <p:nvPr>
            <p:ph type="pic" sz="quarter" idx="21"/>
          </p:nvPr>
        </p:nvSpPr>
        <p:spPr>
          <a:xfrm>
            <a:off x="803726" y="2680426"/>
            <a:ext cx="6867074" cy="4749872"/>
          </a:xfrm>
        </p:spPr>
        <p:txBody>
          <a:bodyPr rtlCol="0">
            <a:normAutofit/>
          </a:bodyPr>
          <a:lstStyle/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22"/>
          </p:nvPr>
        </p:nvSpPr>
        <p:spPr>
          <a:xfrm>
            <a:off x="8778874" y="7906871"/>
            <a:ext cx="6867074" cy="3562886"/>
          </a:xfrm>
        </p:spPr>
        <p:txBody>
          <a:bodyPr/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Kuvan paikkamerkki 4"/>
          <p:cNvSpPr>
            <a:spLocks noGrp="1"/>
          </p:cNvSpPr>
          <p:nvPr>
            <p:ph type="pic" sz="quarter" idx="23"/>
          </p:nvPr>
        </p:nvSpPr>
        <p:spPr>
          <a:xfrm>
            <a:off x="8779326" y="2705826"/>
            <a:ext cx="6867074" cy="4749872"/>
          </a:xfrm>
        </p:spPr>
        <p:txBody>
          <a:bodyPr rtlCol="0">
            <a:normAutofit/>
          </a:bodyPr>
          <a:lstStyle/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10" name="Tekstin paikkamerkki 13"/>
          <p:cNvSpPr>
            <a:spLocks noGrp="1"/>
          </p:cNvSpPr>
          <p:nvPr>
            <p:ph type="body" sz="quarter" idx="24"/>
          </p:nvPr>
        </p:nvSpPr>
        <p:spPr>
          <a:xfrm>
            <a:off x="16754474" y="7906871"/>
            <a:ext cx="6867074" cy="3562886"/>
          </a:xfrm>
        </p:spPr>
        <p:txBody>
          <a:bodyPr>
            <a:normAutofit/>
          </a:bodyPr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Kuvan paikkamerkki 4"/>
          <p:cNvSpPr>
            <a:spLocks noGrp="1"/>
          </p:cNvSpPr>
          <p:nvPr>
            <p:ph type="pic" sz="quarter" idx="25"/>
          </p:nvPr>
        </p:nvSpPr>
        <p:spPr>
          <a:xfrm>
            <a:off x="16754926" y="2705826"/>
            <a:ext cx="6867074" cy="4749872"/>
          </a:xfrm>
        </p:spPr>
        <p:txBody>
          <a:bodyPr rtlCol="0">
            <a:normAutofit/>
          </a:bodyPr>
          <a:lstStyle/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3" name="Dian numeron paikkamerkki 4">
            <a:extLst>
              <a:ext uri="{FF2B5EF4-FFF2-40B4-BE49-F238E27FC236}">
                <a16:creationId xmlns:a16="http://schemas.microsoft.com/office/drawing/2014/main" id="{6ACFECCA-841B-4037-5CCA-51942FCAD8F9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8076863" y="12331700"/>
            <a:ext cx="5486400" cy="730250"/>
          </a:xfrm>
        </p:spPr>
        <p:txBody>
          <a:bodyPr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9403F74C-26C3-4D36-A175-2EA03D90C05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Alatunnisteen paikkamerkki 1">
            <a:extLst>
              <a:ext uri="{FF2B5EF4-FFF2-40B4-BE49-F238E27FC236}">
                <a16:creationId xmlns:a16="http://schemas.microsoft.com/office/drawing/2014/main" id="{A9ED621D-4A5C-896B-44A5-FBA7479644DB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833438" y="12293600"/>
            <a:ext cx="8229600" cy="730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61951888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CD7DAA-C3EA-2F3C-C2BB-15639B96C559}"/>
              </a:ext>
            </a:extLst>
          </p:cNvPr>
          <p:cNvSpPr txBox="1">
            <a:spLocks/>
          </p:cNvSpPr>
          <p:nvPr userDrawn="1"/>
        </p:nvSpPr>
        <p:spPr>
          <a:xfrm>
            <a:off x="23110825" y="88900"/>
            <a:ext cx="1103313" cy="404813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2756" y="493828"/>
            <a:ext cx="22789243" cy="193912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/>
          </p:nvPr>
        </p:nvSpPr>
        <p:spPr>
          <a:xfrm>
            <a:off x="826867" y="7677767"/>
            <a:ext cx="5231176" cy="3766590"/>
          </a:xfrm>
        </p:spPr>
        <p:txBody>
          <a:bodyPr>
            <a:normAutofit/>
          </a:bodyPr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Kuvan paikkamerkki 4"/>
          <p:cNvSpPr>
            <a:spLocks noGrp="1"/>
          </p:cNvSpPr>
          <p:nvPr>
            <p:ph type="pic" sz="quarter" idx="21"/>
          </p:nvPr>
        </p:nvSpPr>
        <p:spPr>
          <a:xfrm>
            <a:off x="827319" y="2680426"/>
            <a:ext cx="5231176" cy="4749872"/>
          </a:xfrm>
        </p:spPr>
        <p:txBody>
          <a:bodyPr rtlCol="0">
            <a:normAutofit/>
          </a:bodyPr>
          <a:lstStyle/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22"/>
          </p:nvPr>
        </p:nvSpPr>
        <p:spPr>
          <a:xfrm>
            <a:off x="6652041" y="7677767"/>
            <a:ext cx="5231176" cy="3766590"/>
          </a:xfrm>
        </p:spPr>
        <p:txBody>
          <a:bodyPr/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Kuvan paikkamerkki 4"/>
          <p:cNvSpPr>
            <a:spLocks noGrp="1"/>
          </p:cNvSpPr>
          <p:nvPr>
            <p:ph type="pic" sz="quarter" idx="23"/>
          </p:nvPr>
        </p:nvSpPr>
        <p:spPr>
          <a:xfrm>
            <a:off x="6652493" y="2680426"/>
            <a:ext cx="5231176" cy="4749872"/>
          </a:xfrm>
        </p:spPr>
        <p:txBody>
          <a:bodyPr rtlCol="0">
            <a:normAutofit/>
          </a:bodyPr>
          <a:lstStyle/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10" name="Tekstin paikkamerkki 13"/>
          <p:cNvSpPr>
            <a:spLocks noGrp="1"/>
          </p:cNvSpPr>
          <p:nvPr>
            <p:ph type="body" sz="quarter" idx="24"/>
          </p:nvPr>
        </p:nvSpPr>
        <p:spPr>
          <a:xfrm>
            <a:off x="12511727" y="7677767"/>
            <a:ext cx="5231176" cy="3766590"/>
          </a:xfrm>
        </p:spPr>
        <p:txBody>
          <a:bodyPr>
            <a:normAutofit/>
          </a:bodyPr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Kuvan paikkamerkki 4"/>
          <p:cNvSpPr>
            <a:spLocks noGrp="1"/>
          </p:cNvSpPr>
          <p:nvPr>
            <p:ph type="pic" sz="quarter" idx="25"/>
          </p:nvPr>
        </p:nvSpPr>
        <p:spPr>
          <a:xfrm>
            <a:off x="12512179" y="2680426"/>
            <a:ext cx="5231176" cy="4749872"/>
          </a:xfrm>
        </p:spPr>
        <p:txBody>
          <a:bodyPr rtlCol="0">
            <a:normAutofit/>
          </a:bodyPr>
          <a:lstStyle/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18" name="Tekstin paikkamerkki 13"/>
          <p:cNvSpPr>
            <a:spLocks noGrp="1"/>
          </p:cNvSpPr>
          <p:nvPr>
            <p:ph type="body" sz="quarter" idx="29"/>
          </p:nvPr>
        </p:nvSpPr>
        <p:spPr>
          <a:xfrm>
            <a:off x="18390371" y="7677767"/>
            <a:ext cx="5231176" cy="3766590"/>
          </a:xfrm>
        </p:spPr>
        <p:txBody>
          <a:bodyPr>
            <a:normAutofit/>
          </a:bodyPr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1" name="Kuvan paikkamerkki 4"/>
          <p:cNvSpPr>
            <a:spLocks noGrp="1"/>
          </p:cNvSpPr>
          <p:nvPr>
            <p:ph type="pic" sz="quarter" idx="30"/>
          </p:nvPr>
        </p:nvSpPr>
        <p:spPr>
          <a:xfrm>
            <a:off x="18390823" y="2680426"/>
            <a:ext cx="5231176" cy="4749872"/>
          </a:xfrm>
        </p:spPr>
        <p:txBody>
          <a:bodyPr rtlCol="0">
            <a:normAutofit/>
          </a:bodyPr>
          <a:lstStyle/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3" name="Dian numeron paikkamerkki 4">
            <a:extLst>
              <a:ext uri="{FF2B5EF4-FFF2-40B4-BE49-F238E27FC236}">
                <a16:creationId xmlns:a16="http://schemas.microsoft.com/office/drawing/2014/main" id="{EC18DB81-C72C-4407-DF2A-F19A2E148434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>
          <a:xfrm>
            <a:off x="18076863" y="12331700"/>
            <a:ext cx="5486400" cy="730250"/>
          </a:xfrm>
        </p:spPr>
        <p:txBody>
          <a:bodyPr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69C41F55-9E60-449D-815F-5BA04998E44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Alatunnisteen paikkamerkki 1">
            <a:extLst>
              <a:ext uri="{FF2B5EF4-FFF2-40B4-BE49-F238E27FC236}">
                <a16:creationId xmlns:a16="http://schemas.microsoft.com/office/drawing/2014/main" id="{A7E0F52F-2928-1D37-A939-DDAD2E654FB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820738" y="12255500"/>
            <a:ext cx="8229600" cy="730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357482509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35CF33-7C1C-4A86-1547-8EFB53040CF4}"/>
              </a:ext>
            </a:extLst>
          </p:cNvPr>
          <p:cNvSpPr txBox="1">
            <a:spLocks/>
          </p:cNvSpPr>
          <p:nvPr userDrawn="1"/>
        </p:nvSpPr>
        <p:spPr>
          <a:xfrm>
            <a:off x="23110825" y="88900"/>
            <a:ext cx="1103313" cy="404813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cxnSp>
        <p:nvCxnSpPr>
          <p:cNvPr id="3" name="Suora yhdysviiva 2">
            <a:extLst>
              <a:ext uri="{FF2B5EF4-FFF2-40B4-BE49-F238E27FC236}">
                <a16:creationId xmlns:a16="http://schemas.microsoft.com/office/drawing/2014/main" id="{2ED2E96B-0EBA-7DE6-A03D-48A3FC3731A8}"/>
              </a:ext>
            </a:extLst>
          </p:cNvPr>
          <p:cNvCxnSpPr>
            <a:cxnSpLocks/>
          </p:cNvCxnSpPr>
          <p:nvPr userDrawn="1"/>
        </p:nvCxnSpPr>
        <p:spPr>
          <a:xfrm>
            <a:off x="768350" y="4203700"/>
            <a:ext cx="10964863" cy="0"/>
          </a:xfrm>
          <a:prstGeom prst="line">
            <a:avLst/>
          </a:prstGeom>
          <a:ln w="889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6EAE5DE8-039C-010B-4417-9C7BC4791552}"/>
              </a:ext>
            </a:extLst>
          </p:cNvPr>
          <p:cNvCxnSpPr>
            <a:cxnSpLocks/>
          </p:cNvCxnSpPr>
          <p:nvPr userDrawn="1"/>
        </p:nvCxnSpPr>
        <p:spPr>
          <a:xfrm>
            <a:off x="12590463" y="4203700"/>
            <a:ext cx="10964862" cy="0"/>
          </a:xfrm>
          <a:prstGeom prst="line">
            <a:avLst/>
          </a:prstGeom>
          <a:ln w="889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2756" y="493828"/>
            <a:ext cx="22789243" cy="193912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/>
          </p:nvPr>
        </p:nvSpPr>
        <p:spPr>
          <a:xfrm>
            <a:off x="772971" y="4437888"/>
            <a:ext cx="10959888" cy="6585712"/>
          </a:xfrm>
        </p:spPr>
        <p:txBody>
          <a:bodyPr>
            <a:normAutofit/>
          </a:bodyPr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22"/>
          </p:nvPr>
        </p:nvSpPr>
        <p:spPr>
          <a:xfrm>
            <a:off x="12595591" y="4463288"/>
            <a:ext cx="10959888" cy="6585712"/>
          </a:xfrm>
        </p:spPr>
        <p:txBody>
          <a:bodyPr/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26"/>
          </p:nvPr>
        </p:nvSpPr>
        <p:spPr>
          <a:xfrm>
            <a:off x="772920" y="3184914"/>
            <a:ext cx="10960608" cy="997631"/>
          </a:xfrm>
          <a:noFill/>
        </p:spPr>
        <p:txBody>
          <a:bodyPr anchor="ctr">
            <a:normAutofit/>
          </a:bodyPr>
          <a:lstStyle>
            <a:lvl1pPr algn="l">
              <a:defRPr sz="4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kstin paikkamerkki 6"/>
          <p:cNvSpPr>
            <a:spLocks noGrp="1"/>
          </p:cNvSpPr>
          <p:nvPr>
            <p:ph type="body" sz="quarter" idx="27"/>
          </p:nvPr>
        </p:nvSpPr>
        <p:spPr>
          <a:xfrm>
            <a:off x="12590711" y="3221626"/>
            <a:ext cx="11020318" cy="997631"/>
          </a:xfrm>
          <a:noFill/>
        </p:spPr>
        <p:txBody>
          <a:bodyPr anchor="ctr">
            <a:normAutofit/>
          </a:bodyPr>
          <a:lstStyle>
            <a:lvl1pPr algn="l">
              <a:defRPr sz="4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Dian numeron paikkamerkki 4">
            <a:extLst>
              <a:ext uri="{FF2B5EF4-FFF2-40B4-BE49-F238E27FC236}">
                <a16:creationId xmlns:a16="http://schemas.microsoft.com/office/drawing/2014/main" id="{413B193A-D7C2-1F64-D310-44C173025EAE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8076863" y="12331700"/>
            <a:ext cx="5486400" cy="730250"/>
          </a:xfrm>
        </p:spPr>
        <p:txBody>
          <a:bodyPr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FDDA1947-8402-4970-8196-65F147219E5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9" name="Alatunnisteen paikkamerkki 1">
            <a:extLst>
              <a:ext uri="{FF2B5EF4-FFF2-40B4-BE49-F238E27FC236}">
                <a16:creationId xmlns:a16="http://schemas.microsoft.com/office/drawing/2014/main" id="{8AFB074F-5366-A8CC-407B-8B93EE0FA87E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>
          <a:xfrm>
            <a:off x="833438" y="12255500"/>
            <a:ext cx="8229600" cy="730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174432942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828800" y="4260851"/>
            <a:ext cx="20726400" cy="2940050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/>
            </a:lvl1pPr>
            <a:lvl2pPr marL="914400" indent="0" algn="ctr">
              <a:buNone/>
              <a:defRPr/>
            </a:lvl2pPr>
            <a:lvl3pPr marL="1828800" indent="0" algn="ctr">
              <a:buNone/>
              <a:defRPr/>
            </a:lvl3pPr>
            <a:lvl4pPr marL="2743200" indent="0" algn="ctr">
              <a:buNone/>
              <a:defRPr/>
            </a:lvl4pPr>
            <a:lvl5pPr marL="3657600" indent="0" algn="ctr">
              <a:buNone/>
              <a:defRPr/>
            </a:lvl5pPr>
            <a:lvl6pPr marL="4572000" indent="0" algn="ctr">
              <a:buNone/>
              <a:defRPr/>
            </a:lvl6pPr>
            <a:lvl7pPr marL="5486400" indent="0" algn="ctr">
              <a:buNone/>
              <a:defRPr/>
            </a:lvl7pPr>
            <a:lvl8pPr marL="6400800" indent="0" algn="ctr">
              <a:buNone/>
              <a:defRPr/>
            </a:lvl8pPr>
            <a:lvl9pPr marL="7315200" indent="0" algn="ctr">
              <a:buNone/>
              <a:defRPr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F5EBE3E-9DE7-5FD5-57F4-BBD5EA66EF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F2FCEB-9E2A-9078-9D40-18B9D7EDC8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C628CE-0700-363D-0639-3845C0C990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AAD23-FC36-48F4-900B-55EA3BEFFA1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406506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500EF83-9B13-4E02-17CF-A1001364F7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5ECE4D-3CAD-65CC-D2AA-5A3CABBE0C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11B588-EAC1-E375-8BB0-874C655527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59F1E-3ED8-4C15-95DE-2E7F6128C83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11924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5E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F8AA5A9-29DC-290F-4ABA-964E0D4147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730250"/>
            <a:ext cx="210312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perustyylejä naps.</a:t>
            </a:r>
            <a:endParaRPr lang="en-US" altLang="fi-FI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C01F75F-6622-31F4-5E65-F874A45BD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3651250"/>
            <a:ext cx="21031200" cy="814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</p:txBody>
      </p:sp>
      <p:sp>
        <p:nvSpPr>
          <p:cNvPr id="8" name="Dian numeron paikkamerkki 4">
            <a:extLst>
              <a:ext uri="{FF2B5EF4-FFF2-40B4-BE49-F238E27FC236}">
                <a16:creationId xmlns:a16="http://schemas.microsoft.com/office/drawing/2014/main" id="{CB794F17-B8E3-C913-3630-738BAD2C66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75175" y="122555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536192" eaLnBrk="1" fontAlgn="auto" hangingPunct="1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54794A3-92A5-4CC8-BA68-5A979F4AEB0B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80E5562-0D64-B452-7559-EECA81A4B0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22425" y="122555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536192" eaLnBrk="1" fontAlgn="auto" hangingPunct="1">
              <a:spcBef>
                <a:spcPts val="0"/>
              </a:spcBef>
              <a:spcAft>
                <a:spcPts val="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i-FI"/>
              <a:t>Forum Yhteiskuntaoppi 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6" r:id="rId1"/>
    <p:sldLayoutId id="2147484237" r:id="rId2"/>
    <p:sldLayoutId id="2147484238" r:id="rId3"/>
    <p:sldLayoutId id="2147484239" r:id="rId4"/>
    <p:sldLayoutId id="2147484240" r:id="rId5"/>
    <p:sldLayoutId id="2147484241" r:id="rId6"/>
    <p:sldLayoutId id="2147484242" r:id="rId7"/>
    <p:sldLayoutId id="2147484243" r:id="rId8"/>
    <p:sldLayoutId id="2147484244" r:id="rId9"/>
    <p:sldLayoutId id="2147484245" r:id="rId10"/>
  </p:sldLayoutIdLst>
  <p:transition spd="slow">
    <p:fade/>
  </p:transition>
  <p:hf hdr="0" dt="0"/>
  <p:txStyles>
    <p:titleStyle>
      <a:lvl1pPr algn="ctr" defTabSz="1828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 kern="1200">
          <a:solidFill>
            <a:srgbClr val="585858"/>
          </a:solidFill>
          <a:latin typeface="+mj-lt"/>
          <a:ea typeface="+mj-ea"/>
          <a:cs typeface="+mj-cs"/>
        </a:defRPr>
      </a:lvl1pPr>
      <a:lvl2pPr algn="ctr" defTabSz="1828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rgbClr val="585858"/>
          </a:solidFill>
          <a:latin typeface="Calibri" panose="020F0502020204030204" pitchFamily="34" charset="0"/>
        </a:defRPr>
      </a:lvl2pPr>
      <a:lvl3pPr algn="ctr" defTabSz="1828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rgbClr val="585858"/>
          </a:solidFill>
          <a:latin typeface="Calibri" panose="020F0502020204030204" pitchFamily="34" charset="0"/>
        </a:defRPr>
      </a:lvl3pPr>
      <a:lvl4pPr algn="ctr" defTabSz="1828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rgbClr val="585858"/>
          </a:solidFill>
          <a:latin typeface="Calibri" panose="020F0502020204030204" pitchFamily="34" charset="0"/>
        </a:defRPr>
      </a:lvl4pPr>
      <a:lvl5pPr algn="ctr" defTabSz="1828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rgbClr val="585858"/>
          </a:solidFill>
          <a:latin typeface="Calibri" panose="020F0502020204030204" pitchFamily="34" charset="0"/>
        </a:defRPr>
      </a:lvl5pPr>
      <a:lvl6pPr marL="457200" algn="ctr" defTabSz="1828800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rgbClr val="585858"/>
          </a:solidFill>
          <a:latin typeface="Calibri" panose="020F0502020204030204" pitchFamily="34" charset="0"/>
        </a:defRPr>
      </a:lvl6pPr>
      <a:lvl7pPr marL="914400" algn="ctr" defTabSz="1828800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rgbClr val="585858"/>
          </a:solidFill>
          <a:latin typeface="Calibri" panose="020F0502020204030204" pitchFamily="34" charset="0"/>
        </a:defRPr>
      </a:lvl7pPr>
      <a:lvl8pPr marL="1371600" algn="ctr" defTabSz="1828800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rgbClr val="585858"/>
          </a:solidFill>
          <a:latin typeface="Calibri" panose="020F0502020204030204" pitchFamily="34" charset="0"/>
        </a:defRPr>
      </a:lvl8pPr>
      <a:lvl9pPr marL="1828800" algn="ctr" defTabSz="1828800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rgbClr val="585858"/>
          </a:solidFill>
          <a:latin typeface="Calibri" panose="020F0502020204030204" pitchFamily="34" charset="0"/>
        </a:defRPr>
      </a:lvl9pPr>
    </p:titleStyle>
    <p:bodyStyle>
      <a:lvl1pPr algn="l" defTabSz="1828800" rtl="0" eaLnBrk="0" fontAlgn="base" hangingPunct="0">
        <a:lnSpc>
          <a:spcPct val="90000"/>
        </a:lnSpc>
        <a:spcBef>
          <a:spcPts val="2000"/>
        </a:spcBef>
        <a:spcAft>
          <a:spcPct val="0"/>
        </a:spcAft>
        <a:defRPr sz="54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yle.fi/aihe/artikkeli/2009/03/11/krugman-ja-amerikan-lamat" TargetMode="Externa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B616206-D3BE-1C67-4225-1FECAF0A612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78E2DA5-649B-4D30-9C49-8D1318A50183}" type="slidenum">
              <a:rPr lang="fi-FI"/>
              <a:pPr>
                <a:defRPr/>
              </a:pPr>
              <a:t>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A10A56-E7F6-5B66-B765-00FB9B22F7D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fi-FI" dirty="0"/>
              <a:t>Forum Yhteiskuntaoppi 2</a:t>
            </a:r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F39997FE-B906-C05F-EE2D-7B13E4C10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32438"/>
            <a:ext cx="21031200" cy="2651125"/>
          </a:xfrm>
          <a:solidFill>
            <a:schemeClr val="bg1"/>
          </a:solidFill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fi-FI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i-FI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KPL </a:t>
            </a: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19 2000-luvun talouskriisit ja EU</a:t>
            </a: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tsikko 1">
            <a:extLst>
              <a:ext uri="{FF2B5EF4-FFF2-40B4-BE49-F238E27FC236}">
                <a16:creationId xmlns:a16="http://schemas.microsoft.com/office/drawing/2014/main" id="{D26B4817-C092-53D7-CC68-0B3B257CBE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altLang="fi-FI"/>
              <a:t>2000-luvun talouskriisit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337285B-FECC-BB94-B40C-26572813139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676400" y="3730625"/>
            <a:ext cx="21031200" cy="8145463"/>
          </a:xfrm>
          <a:solidFill>
            <a:schemeClr val="bg1"/>
          </a:solidFill>
        </p:spPr>
        <p:txBody>
          <a:bodyPr rtlCol="0"/>
          <a:lstStyle/>
          <a:p>
            <a:pPr marL="857250" indent="-857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i-FI" b="1" dirty="0"/>
              <a:t>Finanssikriisi</a:t>
            </a:r>
            <a:r>
              <a:rPr lang="fi-FI" dirty="0"/>
              <a:t> 2008 aiheutti globaalin häiriötilanteen, jossa lainaa ei uskallettu antaa.</a:t>
            </a:r>
          </a:p>
          <a:p>
            <a:pPr marL="857250" indent="-857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i-FI" dirty="0"/>
              <a:t>Tämä vuorostaan johti globaaliin taantumaan.</a:t>
            </a:r>
          </a:p>
          <a:p>
            <a:pPr marL="857250" indent="-857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i-FI" dirty="0"/>
              <a:t>Finanssikriisi ja taantuma paljastivat Euroopan unionin eteläisten kriisimaiden (PIGS) velkaongelmat 2010-luvun alussa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i-FI" dirty="0"/>
              <a:t>→ johti </a:t>
            </a:r>
            <a:r>
              <a:rPr lang="fi-FI" b="1" dirty="0"/>
              <a:t>EU:n velkakriisiin</a:t>
            </a:r>
            <a:r>
              <a:rPr lang="fi-FI" dirty="0"/>
              <a:t> vuonna 2010.</a:t>
            </a:r>
          </a:p>
          <a:p>
            <a:pPr marL="857250" indent="-857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i-FI" dirty="0"/>
              <a:t>Vuonna 2020 </a:t>
            </a:r>
            <a:r>
              <a:rPr lang="fi-FI" b="1" dirty="0"/>
              <a:t>koronapandemia</a:t>
            </a:r>
            <a:r>
              <a:rPr lang="fi-FI" dirty="0"/>
              <a:t> aiheutti globaalin taantuman.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51C76C7-8A86-8761-B6B7-9AF57B16FC9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EA6041D-3350-491B-845D-06CFA3873541}" type="slidenum">
              <a:rPr lang="fi-FI"/>
              <a:pPr>
                <a:defRPr/>
              </a:pPr>
              <a:t>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BD5297E-6B68-8E10-5742-E9DA3CA8795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fi-FI" dirty="0"/>
              <a:t>Forum Yhteiskuntaoppi 2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tsikko 1">
            <a:extLst>
              <a:ext uri="{FF2B5EF4-FFF2-40B4-BE49-F238E27FC236}">
                <a16:creationId xmlns:a16="http://schemas.microsoft.com/office/drawing/2014/main" id="{D90B471E-A921-C944-EA42-F95D5E8CD0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altLang="fi-FI"/>
              <a:t>EU:n ja EMU:n talouskriisien hallintamekanismit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AC2CE48-EEC5-DA8E-0589-F755E80F1E9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676400" y="3730625"/>
            <a:ext cx="21031200" cy="8145463"/>
          </a:xfrm>
          <a:solidFill>
            <a:schemeClr val="bg1"/>
          </a:solidFill>
        </p:spPr>
        <p:txBody>
          <a:bodyPr rtlCol="0">
            <a:normAutofit lnSpcReduction="10000"/>
          </a:bodyPr>
          <a:lstStyle/>
          <a:p>
            <a:pPr marL="857250" indent="-857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i-FI" b="1" dirty="0"/>
              <a:t>EU:n vakaus- ja kasvusopimus</a:t>
            </a:r>
            <a:r>
              <a:rPr lang="fi-FI" dirty="0"/>
              <a:t> (1997): Valtion julkinen velka saa olla vain 60 % </a:t>
            </a:r>
            <a:r>
              <a:rPr lang="fi-FI" dirty="0" err="1"/>
              <a:t>BKT:sta</a:t>
            </a:r>
            <a:r>
              <a:rPr lang="fi-FI" dirty="0"/>
              <a:t> ja talouden alijäämä 3 % </a:t>
            </a:r>
            <a:r>
              <a:rPr lang="fi-FI" dirty="0" err="1"/>
              <a:t>BKT:sta</a:t>
            </a:r>
            <a:r>
              <a:rPr lang="fi-FI" dirty="0"/>
              <a:t>.</a:t>
            </a:r>
          </a:p>
          <a:p>
            <a:pPr marL="857250" indent="-857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i-FI" b="1" dirty="0"/>
              <a:t>No </a:t>
            </a:r>
            <a:r>
              <a:rPr lang="fi-FI" b="1" dirty="0" err="1"/>
              <a:t>bailout</a:t>
            </a:r>
            <a:r>
              <a:rPr lang="fi-FI" b="1" dirty="0"/>
              <a:t> -periaate </a:t>
            </a:r>
            <a:r>
              <a:rPr lang="fi-FI" dirty="0"/>
              <a:t>(2009): Jokainen valtio huolehtii omista veloistaan, eivätkä velat ole yhteisvastuullisia.</a:t>
            </a:r>
          </a:p>
          <a:p>
            <a:pPr marL="857250" indent="-857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i-FI" b="1" dirty="0"/>
              <a:t>Hätäapu Kreikalle </a:t>
            </a:r>
            <a:r>
              <a:rPr lang="fi-FI" dirty="0"/>
              <a:t>(2010): EKP, EU:n komissio ja IMF (Kansainvälinen valuuttarahasto) antoivat lainaa Kreikalle.</a:t>
            </a:r>
          </a:p>
          <a:p>
            <a:pPr marL="857250" indent="-857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i-FI" b="1" dirty="0" err="1"/>
              <a:t>Six</a:t>
            </a:r>
            <a:r>
              <a:rPr lang="fi-FI" b="1" dirty="0"/>
              <a:t> </a:t>
            </a:r>
            <a:r>
              <a:rPr lang="fi-FI" b="1" dirty="0" err="1"/>
              <a:t>pack</a:t>
            </a:r>
            <a:r>
              <a:rPr lang="fi-FI" b="1" dirty="0"/>
              <a:t> -uudistus</a:t>
            </a:r>
            <a:r>
              <a:rPr lang="fi-FI" dirty="0"/>
              <a:t> (2011): Valtion julkisten menojen kasvua tiukennettiin vuonna 2011.</a:t>
            </a:r>
          </a:p>
          <a:p>
            <a:pPr marL="857250" indent="-857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i-FI" dirty="0"/>
              <a:t> Valtion menot saavat kasvaa vain, jos sen talous kasvaa.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20B7A63-53A5-3C4D-864F-8B3C20E2C6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26140728-99FC-4FF1-A4C1-B6EB38E4B426}" type="slidenum">
              <a:rPr lang="fi-FI"/>
              <a:pPr>
                <a:defRPr/>
              </a:pPr>
              <a:t>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508B4F0-F52E-BA60-0A93-7FDC7205F68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fi-FI" dirty="0"/>
              <a:t>Forum Yhteiskuntaoppi 2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tsikko 1">
            <a:extLst>
              <a:ext uri="{FF2B5EF4-FFF2-40B4-BE49-F238E27FC236}">
                <a16:creationId xmlns:a16="http://schemas.microsoft.com/office/drawing/2014/main" id="{02494014-9EDF-46A6-49EF-69F0FE12F1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altLang="fi-FI"/>
              <a:t>EU:n ja EMU:n talouskriisien hallintamekanismit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78129B9-FC57-FCCF-2CDE-2550754F308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676400" y="3730625"/>
            <a:ext cx="21031200" cy="8145463"/>
          </a:xfrm>
          <a:solidFill>
            <a:schemeClr val="bg1"/>
          </a:solidFill>
        </p:spPr>
        <p:txBody>
          <a:bodyPr rtlCol="0">
            <a:normAutofit fontScale="92500" lnSpcReduction="10000"/>
          </a:bodyPr>
          <a:lstStyle/>
          <a:p>
            <a:pPr marL="857250" indent="-857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i-FI" b="1" dirty="0"/>
              <a:t>Euroopan</a:t>
            </a:r>
            <a:r>
              <a:rPr lang="fi-FI" dirty="0"/>
              <a:t> </a:t>
            </a:r>
            <a:r>
              <a:rPr lang="fi-FI" b="1" dirty="0"/>
              <a:t>vakausmekanismi</a:t>
            </a:r>
            <a:r>
              <a:rPr lang="fi-FI" dirty="0"/>
              <a:t> </a:t>
            </a:r>
            <a:r>
              <a:rPr lang="fi-FI" b="1" dirty="0"/>
              <a:t>EVM</a:t>
            </a:r>
            <a:r>
              <a:rPr lang="fi-FI" dirty="0"/>
              <a:t> (2012): EVM on yhteisvastuullinen rahasto, joka myönsi kriisimaille lainoja.</a:t>
            </a:r>
          </a:p>
          <a:p>
            <a:pPr marL="857250" indent="-857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i-FI" b="1" dirty="0"/>
              <a:t>Euroopan pankkiunioni </a:t>
            </a:r>
            <a:r>
              <a:rPr lang="fi-FI" dirty="0"/>
              <a:t>(2014): Vuonna 2014 luotu järjestelmä, jossa euroalueen pankit alkoivat tehdä aiempaa laajempaa yhteistyötä. </a:t>
            </a:r>
          </a:p>
          <a:p>
            <a:pPr marL="857250" indent="-857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i-FI" dirty="0"/>
              <a:t>Lisäksi kontrollia pankeista tiukennettiin esimerkiksi s</a:t>
            </a:r>
            <a:r>
              <a:rPr lang="fi-FI" b="1" dirty="0"/>
              <a:t>tressitestien </a:t>
            </a:r>
            <a:r>
              <a:rPr lang="fi-FI" dirty="0"/>
              <a:t>muodossa.</a:t>
            </a:r>
          </a:p>
          <a:p>
            <a:pPr marL="857250" indent="-857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i-FI" b="1" dirty="0"/>
              <a:t>EU:n elvytysrahasto </a:t>
            </a:r>
            <a:r>
              <a:rPr lang="fi-FI" dirty="0"/>
              <a:t>(2021): Koronan vuoksi suunniteltu 750 miljardin euron rahasto, jonka kertaluonteisuudesta ja pysyvyydestä on esitetty eriäviä näkemyksiä.</a:t>
            </a:r>
          </a:p>
          <a:p>
            <a:pPr marL="857250" indent="-857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i-FI" dirty="0"/>
              <a:t>Keskustelu </a:t>
            </a:r>
            <a:r>
              <a:rPr lang="fi-FI" b="1" dirty="0"/>
              <a:t>yhteisvastuullisista lainoista, </a:t>
            </a:r>
            <a:r>
              <a:rPr lang="fi-FI" dirty="0"/>
              <a:t>eli voiko EU ottaa velkaa.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BBD9A33-E9DB-441C-93F1-8C0A9E6FA71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F4AC3DA0-B43B-47A4-AD21-82F9547CC7B7}" type="slidenum">
              <a:rPr lang="fi-FI"/>
              <a:pPr>
                <a:defRPr/>
              </a:pPr>
              <a:t>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A773D6F-BFC5-F1EF-49B5-9767D661238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fi-FI" dirty="0"/>
              <a:t>Forum Yhteiskuntaoppi 2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493C842-D5F2-EB2F-4740-BCFC2F3AFC7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i-FI" altLang="fi-FI"/>
              <a:t>19 GLOBAALI RAHOITUSKRIISI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740EE794-4A50-4028-F261-B4566CE0642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791200" y="7578726"/>
            <a:ext cx="12801600" cy="3505200"/>
          </a:xfrm>
        </p:spPr>
        <p:txBody>
          <a:bodyPr/>
          <a:lstStyle/>
          <a:p>
            <a:pPr eaLnBrk="1" hangingPunct="1"/>
            <a:r>
              <a:rPr lang="fi-FI" altLang="fi-FI">
                <a:hlinkClick r:id="rId2"/>
              </a:rPr>
              <a:t>Miksi maailma ajautui finanssikriisiin?</a:t>
            </a:r>
            <a:endParaRPr lang="fi-FI" altLang="fi-FI"/>
          </a:p>
          <a:p>
            <a:pPr eaLnBrk="1" hangingPunct="1"/>
            <a:r>
              <a:rPr lang="fi-FI" altLang="fi-FI" sz="2000"/>
              <a:t>http://yle.fi/elavaarkisto/artikkelit/krugman_ja_amerikan_lamat_37686.html#media=37690 </a:t>
            </a:r>
          </a:p>
          <a:p>
            <a:pPr eaLnBrk="1" hangingPunct="1"/>
            <a:endParaRPr lang="fi-FI" altLang="fi-FI"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isällön paikkamerkki 2">
            <a:extLst>
              <a:ext uri="{FF2B5EF4-FFF2-40B4-BE49-F238E27FC236}">
                <a16:creationId xmlns:a16="http://schemas.microsoft.com/office/drawing/2014/main" id="{112F3F3D-FB14-4D8F-BA47-801F58FB8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8577" y="377827"/>
            <a:ext cx="16436974" cy="14255750"/>
          </a:xfrm>
          <a:solidFill>
            <a:schemeClr val="bg1"/>
          </a:solidFill>
        </p:spPr>
        <p:txBody>
          <a:bodyPr/>
          <a:lstStyle/>
          <a:p>
            <a:pPr eaLnBrk="1" hangingPunct="1">
              <a:defRPr/>
            </a:pPr>
            <a:r>
              <a:rPr lang="fi-FI" sz="3200" dirty="0"/>
              <a:t>Syyt:</a:t>
            </a:r>
          </a:p>
          <a:p>
            <a:pPr eaLnBrk="1" hangingPunct="1">
              <a:buFontTx/>
              <a:buAutoNum type="arabicPeriod"/>
              <a:defRPr/>
            </a:pPr>
            <a:r>
              <a:rPr lang="fi-FI" sz="3200" b="1" dirty="0"/>
              <a:t>Huijaukset</a:t>
            </a:r>
          </a:p>
          <a:p>
            <a:pPr eaLnBrk="1" hangingPunct="1">
              <a:buFontTx/>
              <a:buAutoNum type="arabicPeriod"/>
              <a:defRPr/>
            </a:pPr>
            <a:r>
              <a:rPr lang="fi-FI" sz="3200" b="1" dirty="0"/>
              <a:t>Tyhmyys</a:t>
            </a:r>
          </a:p>
          <a:p>
            <a:pPr eaLnBrk="1" hangingPunct="1">
              <a:buFontTx/>
              <a:buAutoNum type="arabicPeriod"/>
              <a:defRPr/>
            </a:pPr>
            <a:r>
              <a:rPr lang="fi-FI" sz="3200" b="1" dirty="0"/>
              <a:t>Ahneus</a:t>
            </a:r>
            <a:endParaRPr lang="fi-FI" sz="3200" dirty="0"/>
          </a:p>
          <a:p>
            <a:pPr eaLnBrk="1" hangingPunct="1">
              <a:buFontTx/>
              <a:buAutoNum type="arabicPeriod"/>
              <a:defRPr/>
            </a:pPr>
            <a:r>
              <a:rPr lang="fi-FI" sz="3200" dirty="0"/>
              <a:t>Asuntokupla</a:t>
            </a:r>
            <a:endParaRPr lang="fi-FI" sz="3200" b="1" dirty="0"/>
          </a:p>
          <a:p>
            <a:pPr eaLnBrk="1" hangingPunct="1">
              <a:defRPr/>
            </a:pPr>
            <a:r>
              <a:rPr lang="fi-FI" sz="3200" dirty="0"/>
              <a:t>5. Riskikäytös</a:t>
            </a:r>
          </a:p>
          <a:p>
            <a:pPr eaLnBrk="1" hangingPunct="1">
              <a:defRPr/>
            </a:pPr>
            <a:r>
              <a:rPr lang="fi-FI" sz="3200" b="1" dirty="0"/>
              <a:t>6</a:t>
            </a:r>
            <a:r>
              <a:rPr lang="fi-FI" sz="3200" dirty="0"/>
              <a:t>- ”pyramidihuijaus”</a:t>
            </a:r>
          </a:p>
          <a:p>
            <a:pPr eaLnBrk="1" hangingPunct="1">
              <a:defRPr/>
            </a:pPr>
            <a:r>
              <a:rPr lang="fi-FI" sz="3200" b="1" dirty="0"/>
              <a:t>7. Pankit velkaantuivat liikaa</a:t>
            </a:r>
          </a:p>
          <a:p>
            <a:pPr eaLnBrk="1" hangingPunct="1">
              <a:buFontTx/>
              <a:buChar char="-"/>
              <a:defRPr/>
            </a:pPr>
            <a:r>
              <a:rPr lang="fi-FI" sz="3200" b="1" dirty="0"/>
              <a:t>Investointipankit antoivat liikaa luottoja (1:50)</a:t>
            </a:r>
          </a:p>
          <a:p>
            <a:pPr eaLnBrk="1" hangingPunct="1">
              <a:defRPr/>
            </a:pPr>
            <a:r>
              <a:rPr lang="fi-FI" sz="3200" b="1" dirty="0"/>
              <a:t>→ pakkohuutokaupat</a:t>
            </a:r>
          </a:p>
          <a:p>
            <a:pPr eaLnBrk="1" hangingPunct="1">
              <a:defRPr/>
            </a:pPr>
            <a:r>
              <a:rPr lang="fi-FI" sz="3200" b="1" dirty="0"/>
              <a:t>8. Luotonanto riistäytyi käsistä.</a:t>
            </a:r>
          </a:p>
          <a:p>
            <a:pPr eaLnBrk="1" hangingPunct="1">
              <a:defRPr/>
            </a:pPr>
            <a:r>
              <a:rPr lang="fi-FI" sz="3200" b="1" dirty="0"/>
              <a:t>→ luottamus pankkeihin romahti</a:t>
            </a:r>
          </a:p>
          <a:p>
            <a:pPr eaLnBrk="1" hangingPunct="1">
              <a:defRPr/>
            </a:pPr>
            <a:r>
              <a:rPr lang="fi-FI" sz="3200" b="1" dirty="0"/>
              <a:t>9. Pankkien valvonta petti</a:t>
            </a:r>
          </a:p>
          <a:p>
            <a:pPr eaLnBrk="1" hangingPunct="1">
              <a:buFontTx/>
              <a:buChar char="-"/>
              <a:defRPr/>
            </a:pPr>
            <a:r>
              <a:rPr lang="fi-FI" sz="3200" dirty="0"/>
              <a:t>Luotettiin liikaa pankkeihin ja markkinavoimiin ja niiden korjaavaan voimaan.</a:t>
            </a:r>
          </a:p>
          <a:p>
            <a:pPr eaLnBrk="1" hangingPunct="1">
              <a:buFontTx/>
              <a:buChar char="-"/>
              <a:defRPr/>
            </a:pPr>
            <a:r>
              <a:rPr lang="fi-FI" sz="3200" dirty="0"/>
              <a:t>Erilaiset varjopankit </a:t>
            </a:r>
          </a:p>
          <a:p>
            <a:pPr eaLnBrk="1" hangingPunct="1">
              <a:defRPr/>
            </a:pPr>
            <a:endParaRPr lang="fi-FI" sz="4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Otsikko 1">
            <a:extLst>
              <a:ext uri="{FF2B5EF4-FFF2-40B4-BE49-F238E27FC236}">
                <a16:creationId xmlns:a16="http://schemas.microsoft.com/office/drawing/2014/main" id="{FF42995E-C529-A3FB-592F-A653E11705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fi-FI" alt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BDC4C6-CE23-B692-681C-2E20A1AE20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62400" y="3200401"/>
            <a:ext cx="16459200" cy="941705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fi-FI" altLang="fi-FI" sz="3600" dirty="0"/>
              <a:t>10. Subprimelainat</a:t>
            </a:r>
          </a:p>
          <a:p>
            <a:pPr eaLnBrk="1" hangingPunct="1"/>
            <a:r>
              <a:rPr lang="fi-FI" altLang="fi-FI" sz="3600" dirty="0"/>
              <a:t>11. Koronlasku aiheutti asuntokuplan</a:t>
            </a:r>
          </a:p>
          <a:p>
            <a:pPr eaLnBrk="1" hangingPunct="1"/>
            <a:r>
              <a:rPr lang="fi-FI" altLang="fi-FI" sz="3600" dirty="0"/>
              <a:t>12. </a:t>
            </a:r>
            <a:r>
              <a:rPr lang="fi-FI" altLang="fi-FI" sz="3600" dirty="0" err="1"/>
              <a:t>Lehmann</a:t>
            </a:r>
            <a:r>
              <a:rPr lang="fi-FI" altLang="fi-FI" sz="3600" dirty="0"/>
              <a:t> Brothersin konkurssi</a:t>
            </a:r>
          </a:p>
          <a:p>
            <a:pPr eaLnBrk="1" hangingPunct="1"/>
            <a:r>
              <a:rPr lang="fi-FI" altLang="fi-FI" sz="3600" dirty="0"/>
              <a:t>13. Liian suuret palkkiot</a:t>
            </a:r>
          </a:p>
          <a:p>
            <a:pPr eaLnBrk="1" hangingPunct="1"/>
            <a:r>
              <a:rPr lang="fi-FI" altLang="fi-FI" sz="3600" dirty="0"/>
              <a:t>14. </a:t>
            </a:r>
            <a:r>
              <a:rPr lang="fi-FI" altLang="fi-FI" sz="3600"/>
              <a:t>Muut maat mukana ja lainasivat rahaa Yhdysvalloille.</a:t>
            </a:r>
          </a:p>
          <a:p>
            <a:pPr eaLnBrk="1" hangingPunct="1"/>
            <a:r>
              <a:rPr lang="fi-FI" altLang="fi-FI" sz="3600" dirty="0"/>
              <a:t>15. Kriisi levisi globaalisti</a:t>
            </a:r>
          </a:p>
          <a:p>
            <a:pPr eaLnBrk="1" hangingPunct="1"/>
            <a:r>
              <a:rPr lang="fi-FI" altLang="fi-FI" sz="3600" dirty="0"/>
              <a:t>16. Pankkijärjestelmä oli pelastettava</a:t>
            </a:r>
          </a:p>
          <a:p>
            <a:pPr eaLnBrk="1" hangingPunct="1"/>
            <a:r>
              <a:rPr lang="fi-FI" altLang="fi-FI" sz="3600" dirty="0"/>
              <a:t>→ valtiot velkaantuivat</a:t>
            </a:r>
          </a:p>
          <a:p>
            <a:pPr eaLnBrk="1" hangingPunct="1"/>
            <a:r>
              <a:rPr lang="fi-FI" altLang="fi-FI" sz="3600" dirty="0"/>
              <a:t>17. Työttömien pelastamiseksi aloitettiin elvytystoimet</a:t>
            </a:r>
          </a:p>
          <a:p>
            <a:pPr eaLnBrk="1" hangingPunct="1"/>
            <a:r>
              <a:rPr lang="fi-FI" altLang="fi-FI" sz="3600" dirty="0"/>
              <a:t>→ valtiot velkaantuivat</a:t>
            </a:r>
            <a:r>
              <a:rPr lang="fi-FI" altLang="fi-FI" dirty="0"/>
              <a:t>.</a:t>
            </a:r>
          </a:p>
          <a:p>
            <a:pPr eaLnBrk="1" hangingPunct="1"/>
            <a:r>
              <a:rPr lang="fi-FI" altLang="fi-FI" dirty="0"/>
              <a:t>- PIGS-MAAT</a:t>
            </a:r>
          </a:p>
          <a:p>
            <a:pPr eaLnBrk="1" hangingPunct="1"/>
            <a:endParaRPr lang="fi-FI" altLang="fi-FI" dirty="0"/>
          </a:p>
          <a:p>
            <a:pPr eaLnBrk="1" hangingPunct="1"/>
            <a:endParaRPr lang="fi-FI" altLang="fi-FI" dirty="0"/>
          </a:p>
          <a:p>
            <a:pPr eaLnBrk="1" hangingPunct="1"/>
            <a:endParaRPr lang="fi-FI" alt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ema">
  <a:themeElements>
    <a:clrScheme name="Opeaineisto">
      <a:dk1>
        <a:srgbClr val="202020"/>
      </a:dk1>
      <a:lt1>
        <a:srgbClr val="FFFFFF"/>
      </a:lt1>
      <a:dk2>
        <a:srgbClr val="006BB3"/>
      </a:dk2>
      <a:lt2>
        <a:srgbClr val="E7E6E6"/>
      </a:lt2>
      <a:accent1>
        <a:srgbClr val="0096DB"/>
      </a:accent1>
      <a:accent2>
        <a:srgbClr val="009FAD"/>
      </a:accent2>
      <a:accent3>
        <a:srgbClr val="51A300"/>
      </a:accent3>
      <a:accent4>
        <a:srgbClr val="8E7BD3"/>
      </a:accent4>
      <a:accent5>
        <a:srgbClr val="E00000"/>
      </a:accent5>
      <a:accent6>
        <a:srgbClr val="FA6400"/>
      </a:accent6>
      <a:hlink>
        <a:srgbClr val="006BB3"/>
      </a:hlink>
      <a:folHlink>
        <a:srgbClr val="2092C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pimisen_palvelut_ppt_pohja_2020" id="{6EA4B688-A576-1547-8865-30F79BDF1AF0}" vid="{B03A06A1-2E19-454D-B4B9-06D81E0FD4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99A2BFBF1068343A90051A953165CA4" ma:contentTypeVersion="12" ma:contentTypeDescription="Luo uusi asiakirja." ma:contentTypeScope="" ma:versionID="54b432a60c30a7b560d48447365ee0c5">
  <xsd:schema xmlns:xsd="http://www.w3.org/2001/XMLSchema" xmlns:xs="http://www.w3.org/2001/XMLSchema" xmlns:p="http://schemas.microsoft.com/office/2006/metadata/properties" xmlns:ns2="6b080df9-d422-4e15-b43b-0ba7a8b09457" xmlns:ns3="eb72b648-3eb6-41aa-b4f2-3d22a76a6594" targetNamespace="http://schemas.microsoft.com/office/2006/metadata/properties" ma:root="true" ma:fieldsID="0d29f4af9fe79f3416692831880e8dc3" ns2:_="" ns3:_="">
    <xsd:import namespace="6b080df9-d422-4e15-b43b-0ba7a8b09457"/>
    <xsd:import namespace="eb72b648-3eb6-41aa-b4f2-3d22a76a65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080df9-d422-4e15-b43b-0ba7a8b094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72b648-3eb6-41aa-b4f2-3d22a76a659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32A0139-EB78-48F8-8E89-0C0A8A9A9F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080df9-d422-4e15-b43b-0ba7a8b09457"/>
    <ds:schemaRef ds:uri="eb72b648-3eb6-41aa-b4f2-3d22a76a65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8B2766-E22E-46A6-A972-01474FC9A5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D2F0D0-8F4F-4C1E-BF9B-EC70314015DD}">
  <ds:schemaRefs>
    <ds:schemaRef ds:uri="http://purl.org/dc/elements/1.1/"/>
    <ds:schemaRef ds:uri="http://schemas.microsoft.com/office/infopath/2007/PartnerControls"/>
    <ds:schemaRef ds:uri="6b080df9-d422-4e15-b43b-0ba7a8b09457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eb72b648-3eb6-41aa-b4f2-3d22a76a6594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403</Words>
  <Application>Microsoft Office PowerPoint</Application>
  <PresentationFormat>Mukautettu</PresentationFormat>
  <Paragraphs>57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Calibri</vt:lpstr>
      <vt:lpstr>Arial</vt:lpstr>
      <vt:lpstr>Lato</vt:lpstr>
      <vt:lpstr>Office-teema</vt:lpstr>
      <vt:lpstr> KPL 19 2000-luvun talouskriisit ja EU</vt:lpstr>
      <vt:lpstr>2000-luvun talouskriisit</vt:lpstr>
      <vt:lpstr>EU:n ja EMU:n talouskriisien hallintamekanismit</vt:lpstr>
      <vt:lpstr>EU:n ja EMU:n talouskriisien hallintamekanismit</vt:lpstr>
      <vt:lpstr>19 GLOBAALI RAHOITUSKRIISI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X. Luku / I jakso</dc:title>
  <dc:creator>Väänänen Anna</dc:creator>
  <cp:keywords/>
  <cp:lastModifiedBy>Janne Leiviskä</cp:lastModifiedBy>
  <cp:revision>16</cp:revision>
  <cp:lastPrinted>2017-11-30T08:45:33Z</cp:lastPrinted>
  <dcterms:created xsi:type="dcterms:W3CDTF">2020-05-05T09:10:38Z</dcterms:created>
  <dcterms:modified xsi:type="dcterms:W3CDTF">2025-09-11T11:11:17Z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0x010100899A2BFBF1068343A90051A953165CA4</vt:lpwstr>
  </property>
  <property fmtid="{D5CDD505-2E9C-101B-9397-08002B2CF9AE}" pid="3" name="TaxKeyword">
    <vt:lpwstr>41;#OOP-powerpointpohja|b87018b7-7572-424a-a48e-dd9736b1fc19;#40;#ppt-pohja|329e38b3-6dd1-4fb8-91c8-04b46990d104;#39;#oppimisen palvelut|6398ef2c-ffc1-44a8-be3a-4c24f3a77669;#38;#powerpoint|f75681ab-06c1-44f6-ad94-a10fca7efc72</vt:lpwstr>
  </property>
</Properties>
</file>