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3" r:id="rId6"/>
    <p:sldId id="260" r:id="rId7"/>
    <p:sldId id="264" r:id="rId8"/>
    <p:sldId id="265" r:id="rId9"/>
    <p:sldId id="266" r:id="rId10"/>
    <p:sldId id="267" r:id="rId11"/>
    <p:sldId id="268" r:id="rId12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3"/>
            <p14:sldId id="260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36ABF1-BFCC-4D56-8144-525C40496BF1}" v="21" dt="2020-09-04T08:00:43.0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13.2.2026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Forum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t>13.2.2026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Forum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Forum Yhteiskuntaoppi 2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4. Kansantalouden kiertokulku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 dirty="0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 dirty="0"/>
              <a:t>Forum Yhteiskuntaoppi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Yhteiskuntaoppi 2</a:t>
            </a: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6D8BA20A-722E-4F1B-AEA8-AE3A4FEBA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  <a:solidFill>
            <a:schemeClr val="bg1"/>
          </a:solidFill>
        </p:spPr>
        <p:txBody>
          <a:bodyPr/>
          <a:lstStyle/>
          <a:p>
            <a:r>
              <a:rPr lang="fi-FI" dirty="0"/>
              <a:t>Tietoisku: Kansantalouden kiertokulku: RAHAN PITÄÄ KIERTÄÄ SOPIVASTI!</a:t>
            </a:r>
          </a:p>
        </p:txBody>
      </p:sp>
    </p:spTree>
    <p:extLst>
      <p:ext uri="{BB962C8B-B14F-4D97-AF65-F5344CB8AC3E}">
        <p14:creationId xmlns:p14="http://schemas.microsoft.com/office/powerpoint/2010/main" val="39791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Kansantalouden kiertokulku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50442D51-01B9-4C01-A70A-B1CB9713E115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5784036" y="3381377"/>
            <a:ext cx="12815927" cy="8842990"/>
          </a:xfr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322031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187" y="730250"/>
            <a:ext cx="21463874" cy="1621063"/>
          </a:xfrm>
        </p:spPr>
        <p:txBody>
          <a:bodyPr anchor="ctr">
            <a:normAutofit/>
          </a:bodyPr>
          <a:lstStyle/>
          <a:p>
            <a:r>
              <a:rPr lang="fi-FI" dirty="0"/>
              <a:t>Kansantalouden kiertokulku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3C4B5D8-4221-4436-A338-F43BFE1DC9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061052"/>
            <a:ext cx="9657907" cy="833729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Kansantaloudella</a:t>
            </a:r>
            <a:r>
              <a:rPr lang="fi-FI" dirty="0"/>
              <a:t> tarkoitetaan kokonaisuutta, jonka muodostavat </a:t>
            </a:r>
            <a:r>
              <a:rPr lang="fi-FI" b="1" dirty="0"/>
              <a:t>talouden toimijat yhteiskunnassa</a:t>
            </a:r>
            <a:r>
              <a:rPr lang="fi-FI" dirty="0"/>
              <a:t>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Kansantalouden</a:t>
            </a:r>
            <a:r>
              <a:rPr lang="fi-FI" dirty="0"/>
              <a:t> </a:t>
            </a:r>
            <a:r>
              <a:rPr lang="fi-FI" b="1" dirty="0"/>
              <a:t>kiertokulkukaavio</a:t>
            </a:r>
            <a:r>
              <a:rPr lang="fi-FI" dirty="0"/>
              <a:t> kuvaa kulutushyödykkeiden, erilaisten palveluiden ja maksujen (rahan) vaihtoa.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50442D51-01B9-4C01-A70A-B1CB9713E11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1745863" y="3061052"/>
            <a:ext cx="12083037" cy="8337295"/>
          </a:xfrm>
          <a:noFill/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701E4971-310B-774B-8DEE-5F834C23301A}" type="slidenum">
              <a:rPr lang="fi-FI" smtClean="0"/>
              <a:pPr>
                <a:spcAft>
                  <a:spcPts val="600"/>
                </a:spcAft>
              </a:pPr>
              <a:t>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621944" y="12255499"/>
            <a:ext cx="82296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 dirty="0"/>
              <a:t>Forum Yhteiskuntaoppi 2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663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187" y="730250"/>
            <a:ext cx="21463874" cy="1621063"/>
          </a:xfrm>
        </p:spPr>
        <p:txBody>
          <a:bodyPr anchor="ctr">
            <a:normAutofit/>
          </a:bodyPr>
          <a:lstStyle/>
          <a:p>
            <a:r>
              <a:rPr lang="fi-FI" dirty="0"/>
              <a:t>Kansantalouden toimijat: kotitaloudet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3C4B5D8-4221-4436-A338-F43BFE1DC9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1" y="3061052"/>
            <a:ext cx="9636642" cy="833729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Kotitaloudet</a:t>
            </a:r>
            <a:r>
              <a:rPr lang="fi-FI" dirty="0"/>
              <a:t> muodostuvat töitä tekevistä yksilöistä ja perheistä, jotka </a:t>
            </a:r>
            <a:r>
              <a:rPr lang="fi-FI" b="1" dirty="0"/>
              <a:t>kuluttavat</a:t>
            </a:r>
            <a:r>
              <a:rPr lang="fi-FI" dirty="0"/>
              <a:t>, </a:t>
            </a:r>
            <a:r>
              <a:rPr lang="fi-FI" b="1" dirty="0"/>
              <a:t>omistavat</a:t>
            </a:r>
            <a:r>
              <a:rPr lang="fi-FI" dirty="0"/>
              <a:t> ja käyttävät erilaisia julkisia ja yritysten tarjoamia palveluita.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Kotitalouden muodostavat henkilöt, jotka asuvat ja ruokailevat yhdessä tai käyttävät muuten yhdessä tulojaan.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701E4971-310B-774B-8DEE-5F834C23301A}" type="slidenum">
              <a:rPr lang="fi-FI" smtClean="0"/>
              <a:pPr>
                <a:spcAft>
                  <a:spcPts val="600"/>
                </a:spcAft>
              </a:pPr>
              <a:t>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621944" y="12255499"/>
            <a:ext cx="82296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 dirty="0"/>
              <a:t>Forum Yhteiskuntaoppi 2</a:t>
            </a:r>
            <a:endParaRPr lang="fi-FI"/>
          </a:p>
        </p:txBody>
      </p:sp>
      <p:pic>
        <p:nvPicPr>
          <p:cNvPr id="10" name="Sisällön paikkamerkki 6">
            <a:extLst>
              <a:ext uri="{FF2B5EF4-FFF2-40B4-BE49-F238E27FC236}">
                <a16:creationId xmlns:a16="http://schemas.microsoft.com/office/drawing/2014/main" id="{22A3F0C1-A614-427D-971D-C1ACECEF81D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1745863" y="3061052"/>
            <a:ext cx="12083037" cy="8337295"/>
          </a:xfrm>
          <a:noFill/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A3805CB5-D381-4A0D-9A0D-AC59C7B9A6DC}"/>
              </a:ext>
            </a:extLst>
          </p:cNvPr>
          <p:cNvSpPr/>
          <p:nvPr/>
        </p:nvSpPr>
        <p:spPr>
          <a:xfrm>
            <a:off x="13144500" y="6995160"/>
            <a:ext cx="2209800" cy="7645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864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187" y="730250"/>
            <a:ext cx="21463874" cy="1621063"/>
          </a:xfrm>
        </p:spPr>
        <p:txBody>
          <a:bodyPr anchor="ctr">
            <a:normAutofit fontScale="90000"/>
          </a:bodyPr>
          <a:lstStyle/>
          <a:p>
            <a:r>
              <a:rPr lang="fi-FI" dirty="0"/>
              <a:t>Kansantalouden toimijat: julkinen sektori ja Euroopan unioni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3C4B5D8-4221-4436-A338-F43BFE1DC9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1" y="3061052"/>
            <a:ext cx="9811764" cy="8337296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Julkinen</a:t>
            </a:r>
            <a:r>
              <a:rPr lang="fi-FI" dirty="0"/>
              <a:t> </a:t>
            </a:r>
            <a:r>
              <a:rPr lang="fi-FI" b="1" dirty="0"/>
              <a:t>sektori</a:t>
            </a:r>
            <a:r>
              <a:rPr lang="fi-FI" dirty="0"/>
              <a:t> tarkoittaa valtiota ja kuntia.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Julkiseen sektoriin </a:t>
            </a:r>
            <a:r>
              <a:rPr lang="fi-FI" dirty="0"/>
              <a:t>lasketaan </a:t>
            </a:r>
            <a:r>
              <a:rPr lang="fi-FI" b="1" dirty="0"/>
              <a:t>yliopistot</a:t>
            </a:r>
            <a:r>
              <a:rPr lang="fi-FI" dirty="0"/>
              <a:t>, </a:t>
            </a:r>
            <a:r>
              <a:rPr lang="fi-FI" b="1" dirty="0"/>
              <a:t>valtion ja kuntien liikelaitokset </a:t>
            </a:r>
            <a:r>
              <a:rPr lang="fi-FI" dirty="0"/>
              <a:t>(mm. vesihuolto-, palo- ja pelastuslaitokset) sekä </a:t>
            </a:r>
            <a:r>
              <a:rPr lang="fi-FI" b="1" dirty="0"/>
              <a:t>Kela</a:t>
            </a:r>
            <a:r>
              <a:rPr lang="fi-FI" dirty="0"/>
              <a:t> ja muut sosiaaliturvarahastot.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Suomi kuuluu </a:t>
            </a:r>
            <a:r>
              <a:rPr lang="fi-FI" b="1" dirty="0"/>
              <a:t>Euroopan</a:t>
            </a:r>
            <a:r>
              <a:rPr lang="fi-FI" dirty="0"/>
              <a:t> </a:t>
            </a:r>
            <a:r>
              <a:rPr lang="fi-FI" b="1" dirty="0"/>
              <a:t>unioniin</a:t>
            </a:r>
            <a:r>
              <a:rPr lang="fi-FI" dirty="0"/>
              <a:t>, jonka </a:t>
            </a:r>
            <a:r>
              <a:rPr lang="fi-FI" b="1" dirty="0"/>
              <a:t>jäsenmaksua vastaan</a:t>
            </a:r>
            <a:r>
              <a:rPr lang="fi-FI" dirty="0"/>
              <a:t> Suomi on osa laajempaa eurooppalaista talousaluetta.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701E4971-310B-774B-8DEE-5F834C23301A}" type="slidenum">
              <a:rPr lang="fi-FI" smtClean="0"/>
              <a:pPr>
                <a:spcAft>
                  <a:spcPts val="600"/>
                </a:spcAft>
              </a:pPr>
              <a:t>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621944" y="12255499"/>
            <a:ext cx="82296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 dirty="0"/>
              <a:t>Forum Yhteiskuntaoppi 2</a:t>
            </a:r>
            <a:endParaRPr lang="fi-FI"/>
          </a:p>
        </p:txBody>
      </p:sp>
      <p:pic>
        <p:nvPicPr>
          <p:cNvPr id="9" name="Sisällön paikkamerkki 6">
            <a:extLst>
              <a:ext uri="{FF2B5EF4-FFF2-40B4-BE49-F238E27FC236}">
                <a16:creationId xmlns:a16="http://schemas.microsoft.com/office/drawing/2014/main" id="{D6044744-9D68-47AD-A727-33C0E7CC6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5863" y="3061052"/>
            <a:ext cx="12083037" cy="8337295"/>
          </a:xfrm>
          <a:prstGeom prst="rect">
            <a:avLst/>
          </a:prstGeom>
          <a:noFill/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D95B3681-F66E-4775-8ECA-1A629B9244F6}"/>
              </a:ext>
            </a:extLst>
          </p:cNvPr>
          <p:cNvSpPr/>
          <p:nvPr/>
        </p:nvSpPr>
        <p:spPr>
          <a:xfrm>
            <a:off x="17039771" y="7010401"/>
            <a:ext cx="1480458" cy="725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E37D17AA-BC1E-4C27-B92D-A40D2F19D9BD}"/>
              </a:ext>
            </a:extLst>
          </p:cNvPr>
          <p:cNvSpPr/>
          <p:nvPr/>
        </p:nvSpPr>
        <p:spPr>
          <a:xfrm>
            <a:off x="21094701" y="10392228"/>
            <a:ext cx="2476500" cy="6821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107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187" y="730250"/>
            <a:ext cx="21463874" cy="1621063"/>
          </a:xfrm>
        </p:spPr>
        <p:txBody>
          <a:bodyPr anchor="ctr">
            <a:normAutofit/>
          </a:bodyPr>
          <a:lstStyle/>
          <a:p>
            <a:r>
              <a:rPr lang="fi-FI" dirty="0"/>
              <a:t>Kansantalouden toimijat: yritykset ja ulkomaat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3C4B5D8-4221-4436-A338-F43BFE1DC9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061052"/>
            <a:ext cx="9700437" cy="8337296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Yritykset</a:t>
            </a:r>
            <a:r>
              <a:rPr lang="fi-FI" dirty="0"/>
              <a:t> ovat tärkeitä kansantalouden toimijoita.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Yritykset tuottavat suuren osan kansantalouden </a:t>
            </a:r>
            <a:r>
              <a:rPr lang="fi-FI" b="1" dirty="0"/>
              <a:t>hyödykkeistä ja viennistä</a:t>
            </a:r>
            <a:r>
              <a:rPr lang="fi-FI" dirty="0"/>
              <a:t>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Lisäksi </a:t>
            </a:r>
            <a:r>
              <a:rPr lang="fi-FI" b="1" dirty="0"/>
              <a:t>suuri osa tuonnista kanavoituu jonkin yrityksen kautta markkinoille</a:t>
            </a:r>
            <a:r>
              <a:rPr lang="fi-FI" dirty="0"/>
              <a:t>, esim. päivittäistavarakauppojen kautta.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701E4971-310B-774B-8DEE-5F834C23301A}" type="slidenum">
              <a:rPr lang="fi-FI" smtClean="0"/>
              <a:pPr>
                <a:spcAft>
                  <a:spcPts val="600"/>
                </a:spcAft>
              </a:pPr>
              <a:t>7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621944" y="12255499"/>
            <a:ext cx="82296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 dirty="0"/>
              <a:t>Forum Yhteiskuntaoppi 2</a:t>
            </a:r>
            <a:endParaRPr lang="fi-FI"/>
          </a:p>
        </p:txBody>
      </p:sp>
      <p:pic>
        <p:nvPicPr>
          <p:cNvPr id="9" name="Sisällön paikkamerkki 6">
            <a:extLst>
              <a:ext uri="{FF2B5EF4-FFF2-40B4-BE49-F238E27FC236}">
                <a16:creationId xmlns:a16="http://schemas.microsoft.com/office/drawing/2014/main" id="{D6044744-9D68-47AD-A727-33C0E7CC6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5863" y="3061052"/>
            <a:ext cx="12083037" cy="8337295"/>
          </a:xfrm>
          <a:prstGeom prst="rect">
            <a:avLst/>
          </a:prstGeom>
          <a:noFill/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D1C1AEA8-7C4B-441D-AD7A-634BA769185E}"/>
              </a:ext>
            </a:extLst>
          </p:cNvPr>
          <p:cNvSpPr/>
          <p:nvPr/>
        </p:nvSpPr>
        <p:spPr>
          <a:xfrm>
            <a:off x="12046857" y="10522856"/>
            <a:ext cx="2452914" cy="5660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BDC7502-7638-4B66-85B8-B6CADEA49DAC}"/>
              </a:ext>
            </a:extLst>
          </p:cNvPr>
          <p:cNvSpPr/>
          <p:nvPr/>
        </p:nvSpPr>
        <p:spPr>
          <a:xfrm>
            <a:off x="20367413" y="7015843"/>
            <a:ext cx="1592701" cy="70575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833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187" y="730250"/>
            <a:ext cx="21463874" cy="1621063"/>
          </a:xfrm>
        </p:spPr>
        <p:txBody>
          <a:bodyPr anchor="ctr">
            <a:normAutofit/>
          </a:bodyPr>
          <a:lstStyle/>
          <a:p>
            <a:r>
              <a:rPr lang="fi-FI" dirty="0"/>
              <a:t>Kansantalouden toimijat: pankit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3C4B5D8-4221-4436-A338-F43BFE1DC9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1" y="3061052"/>
            <a:ext cx="9636642" cy="833729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fi-FI" b="1" dirty="0"/>
              <a:t>Pankit</a:t>
            </a:r>
            <a:r>
              <a:rPr lang="fi-FI" dirty="0"/>
              <a:t> pitävät kansantalouden pyörät pyörimässä kolmella tavalla:</a:t>
            </a:r>
          </a:p>
          <a:p>
            <a:pPr marL="1143000" indent="-1143000">
              <a:buFont typeface="+mj-lt"/>
              <a:buAutoNum type="arabicParenR"/>
            </a:pPr>
            <a:r>
              <a:rPr lang="fi-FI" b="1" dirty="0"/>
              <a:t>Rahaliikenne</a:t>
            </a:r>
            <a:r>
              <a:rPr lang="fi-FI" dirty="0"/>
              <a:t> tapahtuu </a:t>
            </a:r>
            <a:r>
              <a:rPr lang="fi-FI" b="1" dirty="0"/>
              <a:t>pankkien kautta</a:t>
            </a:r>
            <a:r>
              <a:rPr lang="fi-FI" dirty="0"/>
              <a:t>.</a:t>
            </a:r>
          </a:p>
          <a:p>
            <a:pPr marL="1143000" indent="-1143000">
              <a:buFont typeface="+mj-lt"/>
              <a:buAutoNum type="arabicParenR"/>
            </a:pPr>
            <a:r>
              <a:rPr lang="fi-FI" dirty="0"/>
              <a:t>Pankkitileille voi </a:t>
            </a:r>
            <a:r>
              <a:rPr lang="fi-FI" b="1" dirty="0"/>
              <a:t>säästää</a:t>
            </a:r>
            <a:r>
              <a:rPr lang="fi-FI" dirty="0"/>
              <a:t> rahaa.</a:t>
            </a:r>
          </a:p>
          <a:p>
            <a:pPr marL="1143000" indent="-1143000">
              <a:buFont typeface="+mj-lt"/>
              <a:buAutoNum type="arabicParenR"/>
            </a:pPr>
            <a:r>
              <a:rPr lang="fi-FI" dirty="0"/>
              <a:t>Pankki </a:t>
            </a:r>
            <a:r>
              <a:rPr lang="fi-FI" b="1" dirty="0"/>
              <a:t>antaa (eli myy) lainoja</a:t>
            </a:r>
            <a:r>
              <a:rPr lang="fi-FI" dirty="0"/>
              <a:t> muille kansantalouden toimijoille.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701E4971-310B-774B-8DEE-5F834C23301A}" type="slidenum">
              <a:rPr lang="fi-FI" smtClean="0"/>
              <a:pPr>
                <a:spcAft>
                  <a:spcPts val="600"/>
                </a:spcAft>
              </a:pPr>
              <a:t>8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621944" y="12255499"/>
            <a:ext cx="8229600" cy="73025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 dirty="0"/>
              <a:t>Forum Yhteiskuntaoppi 2</a:t>
            </a:r>
            <a:endParaRPr lang="fi-FI"/>
          </a:p>
        </p:txBody>
      </p:sp>
      <p:pic>
        <p:nvPicPr>
          <p:cNvPr id="9" name="Sisällön paikkamerkki 6">
            <a:extLst>
              <a:ext uri="{FF2B5EF4-FFF2-40B4-BE49-F238E27FC236}">
                <a16:creationId xmlns:a16="http://schemas.microsoft.com/office/drawing/2014/main" id="{D6044744-9D68-47AD-A727-33C0E7CC6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5863" y="3061052"/>
            <a:ext cx="12083037" cy="8337295"/>
          </a:xfrm>
          <a:prstGeom prst="rect">
            <a:avLst/>
          </a:prstGeom>
          <a:noFill/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99F1B6EC-C2C0-4DEC-BFA8-25FA4D86EAD6}"/>
              </a:ext>
            </a:extLst>
          </p:cNvPr>
          <p:cNvSpPr/>
          <p:nvPr/>
        </p:nvSpPr>
        <p:spPr>
          <a:xfrm>
            <a:off x="12041414" y="3880757"/>
            <a:ext cx="2588986" cy="6477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72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D2F0D0-8F4F-4C1E-BF9B-EC70314015DD}">
  <ds:schemaRefs>
    <ds:schemaRef ds:uri="http://purl.org/dc/elements/1.1/"/>
    <ds:schemaRef ds:uri="http://schemas.microsoft.com/office/infopath/2007/PartnerControls"/>
    <ds:schemaRef ds:uri="6b080df9-d422-4e15-b43b-0ba7a8b09457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eb72b648-3eb6-41aa-b4f2-3d22a76a6594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236</Words>
  <Application>Microsoft Office PowerPoint</Application>
  <PresentationFormat>Mukautettu</PresentationFormat>
  <Paragraphs>38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Office-teema</vt:lpstr>
      <vt:lpstr>4. Kansantalouden kiertokulku</vt:lpstr>
      <vt:lpstr>Tietoisku: Kansantalouden kiertokulku: RAHAN PITÄÄ KIERTÄÄ SOPIVASTI!</vt:lpstr>
      <vt:lpstr>Kansantalouden kiertokulku</vt:lpstr>
      <vt:lpstr>Kansantalouden kiertokulku</vt:lpstr>
      <vt:lpstr>Kansantalouden toimijat: kotitaloudet</vt:lpstr>
      <vt:lpstr>Kansantalouden toimijat: julkinen sektori ja Euroopan unioni</vt:lpstr>
      <vt:lpstr>Kansantalouden toimijat: yritykset ja ulkomaat</vt:lpstr>
      <vt:lpstr>Kansantalouden toimijat: pankit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X. Luku / I jakso</dc:title>
  <dc:creator>Väänänen Anna</dc:creator>
  <cp:keywords/>
  <cp:lastModifiedBy>Janne Leiviskä</cp:lastModifiedBy>
  <cp:revision>15</cp:revision>
  <cp:lastPrinted>2017-11-30T08:45:33Z</cp:lastPrinted>
  <dcterms:created xsi:type="dcterms:W3CDTF">2020-05-05T09:10:38Z</dcterms:created>
  <dcterms:modified xsi:type="dcterms:W3CDTF">2026-02-13T07:44:56Z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