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8" r:id="rId4"/>
    <p:sldId id="257" r:id="rId5"/>
    <p:sldId id="262" r:id="rId6"/>
    <p:sldId id="261" r:id="rId7"/>
    <p:sldId id="259" r:id="rId8"/>
  </p:sldIdLst>
  <p:sldSz cx="9144000" cy="6858000" type="screen4x3"/>
  <p:notesSz cx="6858000" cy="9144000"/>
  <p:defaultTextStyle>
    <a:defPPr>
      <a:defRPr lang="fi-FI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44" autoAdjust="0"/>
    <p:restoredTop sz="90929"/>
  </p:normalViewPr>
  <p:slideViewPr>
    <p:cSldViewPr>
      <p:cViewPr varScale="1">
        <p:scale>
          <a:sx n="57" d="100"/>
          <a:sy n="57" d="100"/>
        </p:scale>
        <p:origin x="66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673B1BE-634D-65DC-F931-95A22953515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4E6A320-43B4-92A3-9CEE-BAA8F8A9AD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2999E8B-F295-E2FC-2CCD-4B350150BF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1E379A9-3AA1-4C7F-AA44-E81FDCD2F9AF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579767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BDC8583-0105-AC65-0CDD-2313C4F413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3C89AB3-0996-7D2E-CC73-34ED0C770C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431EDE3-5F56-3756-F9E9-AAED726511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313CFD-E008-4A18-ADFB-69D6BC5963BF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3362572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B06BC68-FB92-A86E-E132-AE8D29F030E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465115B-FB2A-8AE9-F2F7-C5F91F1A6C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37BF50F-D58B-FFE4-C2F2-FC3C55D5F23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0456AC-2508-4CAD-B7B9-F66E1D8A31A1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857740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F36350D-61E0-4CAF-DD91-62C14E7058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383CC3-C17A-7C5B-3A4B-6D24DCBCD9C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B2B0DE5-B676-7817-80C9-C834F4A5613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E9A786F-CDC8-4DFB-9BC8-6EFA3C6B8543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931965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313F0E6-649D-EE1B-3330-7E82FDE2EF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72897B0-31C7-EC28-BC93-49C32936064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BC705C5-AC7C-E9E1-6350-6C52333B75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23A70F-BF28-44C9-887B-637E048DD3AF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822739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43F3BA4-ED1F-F4A7-8F78-6A537020DFA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7AC869E-0D8F-3946-7FE2-D4B14298A9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D6C1AA8-C982-2239-4767-69D95415B8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4D05CF-BA58-4EA2-B9B3-4793BACC2CE9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401698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CAF4DF8-8A74-CDD0-CB69-C43000B93A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721E46EF-7E01-8A60-3803-14A9E03440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B2CC658-0B0F-6618-5C52-E6FF5BFD3B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8B6E0A-FFB8-40BE-AD40-8822D9C84EEE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999086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58B597-BE6D-CCC6-5666-A0CD30D5E7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32C961-61B9-FD65-C869-85CE6B617CC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DDF554-977C-D6C6-F901-1FE289113A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DCA11D-B989-4E0D-828C-F8E3A210A910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170949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i-FI" noProof="0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715216A-F924-CAB0-FC40-640EFA0730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8F3CF76-2AC6-1E2E-3988-7D9211E6748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7C8A087-1375-3DBD-C308-5FDDFF0FCF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382246-DF5E-48AB-8AE3-C75101082CE8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52727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2872C1D-C881-58F9-B14C-6A78F63EF70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54843AC-C080-FF05-A035-7FCEE595A99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7FD18E9-1D07-5529-EAF6-ECDEB86552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50EF0E-8847-4081-8112-5D3CF6685CFB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2828460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7A75922-627A-D175-0223-758CE6D8CC9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6F1327B-4AD8-643D-8384-D5175C0012E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B477304-DAA1-5C9D-68E9-0C4A181212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9E0D2D2-14A6-4500-B324-1AD30679A683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5269702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 preserve="1">
  <p:cSld name="Otsikko, teksti ja 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Kaavion paikkamerkki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fi-FI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C79158-DC96-B08B-33F0-221E47158F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AA7761-1D76-7AEA-58A2-1EDD48A304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E6ABD5-B5E0-24EC-C6A5-12BED3962A2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959322-70FC-41CA-A21E-A090060ED043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378862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hlink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384AE7B-C262-4D03-9C8F-32AC3DA775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otsikon perustyyliä napsauttamalla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440585E-8589-D3B5-D4B8-F95FB144BE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i-FI" altLang="fi-FI"/>
              <a:t>Muokkaa tekstin perustyylejä napsauttamalla</a:t>
            </a:r>
          </a:p>
          <a:p>
            <a:pPr lvl="1"/>
            <a:r>
              <a:rPr lang="fi-FI" altLang="fi-FI"/>
              <a:t>toinen taso</a:t>
            </a:r>
          </a:p>
          <a:p>
            <a:pPr lvl="2"/>
            <a:r>
              <a:rPr lang="fi-FI" altLang="fi-FI"/>
              <a:t>kolmas taso</a:t>
            </a:r>
          </a:p>
          <a:p>
            <a:pPr lvl="3"/>
            <a:r>
              <a:rPr lang="fi-FI" altLang="fi-FI"/>
              <a:t>neljäs taso</a:t>
            </a:r>
          </a:p>
          <a:p>
            <a:pPr lvl="4"/>
            <a:r>
              <a:rPr lang="fi-FI" altLang="fi-FI"/>
              <a:t>viides taso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8CC39F5-E5D4-46B8-96CF-836F14B8EB0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F5B628C-4BDB-A78E-9953-D2F2F218773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charset="0"/>
              </a:defRPr>
            </a:lvl1pPr>
          </a:lstStyle>
          <a:p>
            <a:pPr>
              <a:defRPr/>
            </a:pPr>
            <a:endParaRPr lang="fi-FI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32224C50-526B-6815-7126-24A60BF69E9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EF8F08F-F1B2-4DEF-BC2F-135DFCF10FE9}" type="slidenum">
              <a:rPr lang="fi-FI" altLang="fi-FI"/>
              <a:pPr/>
              <a:t>‹#›</a:t>
            </a:fld>
            <a:endParaRPr lang="fi-FI" altLang="fi-FI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99zn0L7mAAY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BE462528-D16A-DE62-BD0F-46BF2448DF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 altLang="fi-FI"/>
              <a:t>Mainoksen analyysi</a:t>
            </a:r>
          </a:p>
        </p:txBody>
      </p:sp>
      <p:sp>
        <p:nvSpPr>
          <p:cNvPr id="2051" name="Rectangle 3">
            <a:extLst>
              <a:ext uri="{FF2B5EF4-FFF2-40B4-BE49-F238E27FC236}">
                <a16:creationId xmlns:a16="http://schemas.microsoft.com/office/drawing/2014/main" id="{63744B71-B761-9ECD-01CE-1AFFF0E655D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fi-FI" altLang="fi-FI" sz="2800"/>
              <a:t>A	= Attention</a:t>
            </a:r>
          </a:p>
          <a:p>
            <a:pPr eaLnBrk="1" hangingPunct="1">
              <a:buFontTx/>
              <a:buNone/>
            </a:pPr>
            <a:r>
              <a:rPr lang="fi-FI" altLang="fi-FI" sz="2800"/>
              <a:t>I 	= Interest</a:t>
            </a:r>
          </a:p>
          <a:p>
            <a:pPr eaLnBrk="1" hangingPunct="1">
              <a:buFontTx/>
              <a:buNone/>
            </a:pPr>
            <a:r>
              <a:rPr lang="fi-FI" altLang="fi-FI" sz="2800"/>
              <a:t>D	=Desire</a:t>
            </a:r>
          </a:p>
          <a:p>
            <a:pPr eaLnBrk="1" hangingPunct="1">
              <a:buFontTx/>
              <a:buNone/>
            </a:pPr>
            <a:r>
              <a:rPr lang="fi-FI" altLang="fi-FI" sz="2800"/>
              <a:t>A = Action </a:t>
            </a:r>
          </a:p>
        </p:txBody>
      </p:sp>
      <p:pic>
        <p:nvPicPr>
          <p:cNvPr id="2052" name="Picture 6" descr="etusivunkuva160807">
            <a:extLst>
              <a:ext uri="{FF2B5EF4-FFF2-40B4-BE49-F238E27FC236}">
                <a16:creationId xmlns:a16="http://schemas.microsoft.com/office/drawing/2014/main" id="{CF998E51-74FF-DDC3-0DCC-9A4FEFD19FA5}"/>
              </a:ext>
            </a:extLst>
          </p:cNvPr>
          <p:cNvPicPr>
            <a:picLocks noGrp="1" noChangeAspect="1" noChangeArrowheads="1"/>
          </p:cNvPicPr>
          <p:nvPr>
            <p:ph type="chart"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810000" y="1905000"/>
            <a:ext cx="5029200" cy="28495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11E3E2B7-ACD1-473C-9D33-4B1C9A6632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fi-FI" altLang="fi-FI"/>
          </a:p>
        </p:txBody>
      </p:sp>
      <p:sp>
        <p:nvSpPr>
          <p:cNvPr id="3075" name="Text Box 4">
            <a:extLst>
              <a:ext uri="{FF2B5EF4-FFF2-40B4-BE49-F238E27FC236}">
                <a16:creationId xmlns:a16="http://schemas.microsoft.com/office/drawing/2014/main" id="{98559708-F13E-7019-1BEC-79EE7844E7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chemeClr val="bg1"/>
          </a:solidFill>
        </p:spPr>
        <p:txBody>
          <a:bodyPr/>
          <a:lstStyle/>
          <a:p>
            <a:pPr marL="457200" indent="-457200" eaLnBrk="1" hangingPunct="1">
              <a:lnSpc>
                <a:spcPct val="90000"/>
              </a:lnSpc>
            </a:pPr>
            <a:r>
              <a:rPr lang="fi-FI" altLang="fi-FI" sz="2400"/>
              <a:t>Mainoksen ohjaava luonne käy hyvin ilmi AIDA-muistisäännöstä, joka tiivistää mainoksen neljä tavoitetta: </a:t>
            </a:r>
          </a:p>
          <a:p>
            <a:pPr marL="457200" indent="-457200" eaLnBrk="1" hangingPunct="1">
              <a:lnSpc>
                <a:spcPct val="90000"/>
              </a:lnSpc>
            </a:pPr>
            <a:r>
              <a:rPr lang="fi-FI" altLang="fi-FI" sz="2400"/>
              <a:t>sen pitäisi herättää </a:t>
            </a:r>
            <a:r>
              <a:rPr lang="fi-FI" altLang="fi-FI" sz="2400" b="1"/>
              <a:t>huomiota</a:t>
            </a:r>
            <a:r>
              <a:rPr lang="fi-FI" altLang="fi-FI" sz="2400"/>
              <a:t> (</a:t>
            </a:r>
            <a:r>
              <a:rPr lang="fi-FI" altLang="fi-FI" sz="2400" b="1"/>
              <a:t>A</a:t>
            </a:r>
            <a:r>
              <a:rPr lang="fi-FI" altLang="fi-FI" sz="2400"/>
              <a:t>ttention tai Awareness), </a:t>
            </a:r>
          </a:p>
          <a:p>
            <a:pPr marL="457200" indent="-457200" eaLnBrk="1" hangingPunct="1">
              <a:lnSpc>
                <a:spcPct val="90000"/>
              </a:lnSpc>
            </a:pPr>
            <a:r>
              <a:rPr lang="fi-FI" altLang="fi-FI" sz="2400" b="1">
                <a:latin typeface="Baskerville Old Face" panose="02020602080505020303" pitchFamily="18" charset="0"/>
              </a:rPr>
              <a:t>kiinnostusta</a:t>
            </a:r>
            <a:r>
              <a:rPr lang="fi-FI" altLang="fi-FI" sz="2400"/>
              <a:t> (</a:t>
            </a:r>
            <a:r>
              <a:rPr lang="fi-FI" altLang="fi-FI" sz="2400" b="1"/>
              <a:t>I</a:t>
            </a:r>
            <a:r>
              <a:rPr lang="fi-FI" altLang="fi-FI" sz="2400"/>
              <a:t>nterest), </a:t>
            </a:r>
          </a:p>
          <a:p>
            <a:pPr marL="457200" indent="-457200" eaLnBrk="1" hangingPunct="1">
              <a:lnSpc>
                <a:spcPct val="90000"/>
              </a:lnSpc>
            </a:pPr>
            <a:r>
              <a:rPr lang="fi-FI" altLang="fi-FI" sz="2400" b="1"/>
              <a:t>omistamisen halua </a:t>
            </a:r>
            <a:r>
              <a:rPr lang="fi-FI" altLang="fi-FI" sz="2400"/>
              <a:t>(</a:t>
            </a:r>
            <a:r>
              <a:rPr lang="fi-FI" altLang="fi-FI" sz="2400" b="1"/>
              <a:t>D</a:t>
            </a:r>
            <a:r>
              <a:rPr lang="fi-FI" altLang="fi-FI" sz="2400"/>
              <a:t>esire) ja </a:t>
            </a:r>
          </a:p>
          <a:p>
            <a:pPr marL="457200" indent="-457200" eaLnBrk="1" hangingPunct="1">
              <a:lnSpc>
                <a:spcPct val="90000"/>
              </a:lnSpc>
            </a:pPr>
            <a:r>
              <a:rPr lang="fi-FI" altLang="fi-FI" sz="2400" b="1"/>
              <a:t>lopulta johtaa toimintaan </a:t>
            </a:r>
            <a:r>
              <a:rPr lang="fi-FI" altLang="fi-FI" sz="2400"/>
              <a:t>(</a:t>
            </a:r>
            <a:r>
              <a:rPr lang="fi-FI" altLang="fi-FI" sz="2400" b="1"/>
              <a:t>A</a:t>
            </a:r>
            <a:r>
              <a:rPr lang="fi-FI" altLang="fi-FI" sz="2400"/>
              <a:t>ction),  mikä voi tarkoittaa ostamista mutta myös henkilön asenteen muuttumista myönteisemmäksi yritykselle tai sen tuotteille. </a:t>
            </a:r>
          </a:p>
          <a:p>
            <a:pPr marL="457200" indent="-457200" eaLnBrk="1" hangingPunct="1">
              <a:lnSpc>
                <a:spcPct val="90000"/>
              </a:lnSpc>
            </a:pPr>
            <a:r>
              <a:rPr lang="fi-FI" altLang="fi-FI" sz="2400"/>
              <a:t>http://www.uiah.fi/virtu/materiaalit/tuotetiede/html_files/216_paamaarien.html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>
            <a:extLst>
              <a:ext uri="{FF2B5EF4-FFF2-40B4-BE49-F238E27FC236}">
                <a16:creationId xmlns:a16="http://schemas.microsoft.com/office/drawing/2014/main" id="{66043318-F4A4-5513-53BD-884C8DA039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fi-FI" altLang="fi-FI"/>
              <a:t>Mainonnan tehokeinoja</a:t>
            </a:r>
          </a:p>
        </p:txBody>
      </p:sp>
      <p:sp>
        <p:nvSpPr>
          <p:cNvPr id="4099" name="Rectangle 7">
            <a:extLst>
              <a:ext uri="{FF2B5EF4-FFF2-40B4-BE49-F238E27FC236}">
                <a16:creationId xmlns:a16="http://schemas.microsoft.com/office/drawing/2014/main" id="{E801DDF0-84D1-5A89-80FA-D3E5BA2A8A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chemeClr val="bg1"/>
          </a:solidFill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fi-FI" altLang="fi-FI" sz="2000" b="1"/>
              <a:t>iskulauseet </a:t>
            </a:r>
            <a:r>
              <a:rPr lang="fi-FI" altLang="fi-FI" sz="2000"/>
              <a:t>Elämä on.</a:t>
            </a:r>
          </a:p>
          <a:p>
            <a:pPr eaLnBrk="1" hangingPunct="1">
              <a:lnSpc>
                <a:spcPct val="80000"/>
              </a:lnSpc>
            </a:pPr>
            <a:r>
              <a:rPr lang="fi-FI" altLang="fi-FI" sz="2000" b="1"/>
              <a:t>käskyt </a:t>
            </a:r>
            <a:r>
              <a:rPr lang="fi-FI" altLang="fi-FI" sz="2000"/>
              <a:t>Maista ja ihastu!</a:t>
            </a:r>
          </a:p>
          <a:p>
            <a:pPr eaLnBrk="1" hangingPunct="1">
              <a:lnSpc>
                <a:spcPct val="80000"/>
              </a:lnSpc>
            </a:pPr>
            <a:r>
              <a:rPr lang="fi-FI" altLang="fi-FI" sz="2000" b="1"/>
              <a:t>kysymykset </a:t>
            </a:r>
            <a:r>
              <a:rPr lang="fi-FI" altLang="fi-FI" sz="2000"/>
              <a:t>Mitä me silloin laitettiin leivän päälle, kun ei ollut Flooraa?</a:t>
            </a:r>
          </a:p>
          <a:p>
            <a:pPr eaLnBrk="1" hangingPunct="1">
              <a:lnSpc>
                <a:spcPct val="80000"/>
              </a:lnSpc>
            </a:pPr>
            <a:r>
              <a:rPr lang="fi-FI" altLang="fi-FI" sz="2000" b="1"/>
              <a:t>puhuttelut </a:t>
            </a:r>
            <a:r>
              <a:rPr lang="fi-FI" altLang="fi-FI" sz="2000"/>
              <a:t>Syksyn ihanat uutuudet odottavat Sinua!</a:t>
            </a:r>
          </a:p>
          <a:p>
            <a:pPr eaLnBrk="1" hangingPunct="1">
              <a:lnSpc>
                <a:spcPct val="80000"/>
              </a:lnSpc>
            </a:pPr>
            <a:r>
              <a:rPr lang="fi-FI" altLang="fi-FI" sz="2000" b="1"/>
              <a:t>positiiviset sanat </a:t>
            </a:r>
            <a:r>
              <a:rPr lang="fi-FI" altLang="fi-FI" sz="2000"/>
              <a:t>ainutlaatuinen, onni, oikea</a:t>
            </a:r>
          </a:p>
          <a:p>
            <a:pPr eaLnBrk="1" hangingPunct="1">
              <a:lnSpc>
                <a:spcPct val="80000"/>
              </a:lnSpc>
            </a:pPr>
            <a:r>
              <a:rPr lang="fi-FI" altLang="fi-FI" sz="2000" b="1"/>
              <a:t>vierassanat </a:t>
            </a:r>
            <a:r>
              <a:rPr lang="fi-FI" altLang="fi-FI" sz="2000"/>
              <a:t>design, moderni klassikko</a:t>
            </a:r>
          </a:p>
          <a:p>
            <a:pPr eaLnBrk="1" hangingPunct="1">
              <a:lnSpc>
                <a:spcPct val="80000"/>
              </a:lnSpc>
            </a:pPr>
            <a:r>
              <a:rPr lang="fi-FI" altLang="fi-FI" sz="2000" b="1"/>
              <a:t>kielellä leikittely </a:t>
            </a:r>
            <a:r>
              <a:rPr lang="fi-FI" altLang="fi-FI" sz="2000"/>
              <a:t>Vietä piiiiiiiitkä talviloma Balilla!</a:t>
            </a:r>
          </a:p>
          <a:p>
            <a:pPr eaLnBrk="1" hangingPunct="1">
              <a:lnSpc>
                <a:spcPct val="80000"/>
              </a:lnSpc>
            </a:pPr>
            <a:r>
              <a:rPr lang="fi-FI" altLang="fi-FI" sz="2000" b="1"/>
              <a:t>toisto </a:t>
            </a:r>
            <a:r>
              <a:rPr lang="fi-FI" altLang="fi-FI" sz="2000"/>
              <a:t>Puhdas pyykki. Puhdas luonto. Puhdas omatunto.</a:t>
            </a:r>
          </a:p>
          <a:p>
            <a:pPr eaLnBrk="1" hangingPunct="1">
              <a:lnSpc>
                <a:spcPct val="80000"/>
              </a:lnSpc>
            </a:pPr>
            <a:r>
              <a:rPr lang="fi-FI" altLang="fi-FI" sz="2000" b="1"/>
              <a:t>liioittelu </a:t>
            </a:r>
            <a:r>
              <a:rPr lang="fi-FI" altLang="fi-FI" sz="2000"/>
              <a:t>ainoa oikea</a:t>
            </a:r>
          </a:p>
          <a:p>
            <a:pPr eaLnBrk="1" hangingPunct="1">
              <a:lnSpc>
                <a:spcPct val="80000"/>
              </a:lnSpc>
            </a:pPr>
            <a:r>
              <a:rPr lang="fi-FI" altLang="fi-FI" sz="2000" b="1"/>
              <a:t>viittaukset toisiin teksteihin </a:t>
            </a:r>
            <a:r>
              <a:rPr lang="fi-FI" altLang="fi-FI" sz="2000"/>
              <a:t>Isä, poika ja Tekniikan Maailma</a:t>
            </a:r>
          </a:p>
          <a:p>
            <a:pPr eaLnBrk="1" hangingPunct="1">
              <a:lnSpc>
                <a:spcPct val="80000"/>
              </a:lnSpc>
            </a:pPr>
            <a:r>
              <a:rPr lang="fi-FI" altLang="fi-FI" sz="2000">
                <a:hlinkClick r:id="rId2"/>
              </a:rPr>
              <a:t>esimerkki</a:t>
            </a:r>
            <a:endParaRPr lang="fi-FI" altLang="fi-FI" sz="2000"/>
          </a:p>
          <a:p>
            <a:pPr eaLnBrk="1" hangingPunct="1">
              <a:lnSpc>
                <a:spcPct val="80000"/>
              </a:lnSpc>
            </a:pPr>
            <a:endParaRPr lang="fi-FI" altLang="fi-FI" sz="20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mainos">
            <a:extLst>
              <a:ext uri="{FF2B5EF4-FFF2-40B4-BE49-F238E27FC236}">
                <a16:creationId xmlns:a16="http://schemas.microsoft.com/office/drawing/2014/main" id="{938DB1FE-F3F0-AC9E-B2B3-C976CD7B0F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1913"/>
            <a:ext cx="8839200" cy="6510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ruutu 1">
            <a:extLst>
              <a:ext uri="{FF2B5EF4-FFF2-40B4-BE49-F238E27FC236}">
                <a16:creationId xmlns:a16="http://schemas.microsoft.com/office/drawing/2014/main" id="{6AF8B1F2-9033-3295-A74A-53E5D22D4D10}"/>
              </a:ext>
            </a:extLst>
          </p:cNvPr>
          <p:cNvSpPr txBox="1"/>
          <p:nvPr/>
        </p:nvSpPr>
        <p:spPr>
          <a:xfrm>
            <a:off x="1331640" y="1196752"/>
            <a:ext cx="5400600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i-FI" dirty="0"/>
              <a:t>Etsi mainos.</a:t>
            </a:r>
          </a:p>
          <a:p>
            <a:r>
              <a:rPr lang="fi-FI" dirty="0"/>
              <a:t>Tee siitä AIDA-analyysi.</a:t>
            </a:r>
          </a:p>
          <a:p>
            <a:r>
              <a:rPr lang="fi-FI" dirty="0"/>
              <a:t>Onko tehokeinoja käytössä?</a:t>
            </a:r>
          </a:p>
          <a:p>
            <a:r>
              <a:rPr lang="fi-FI" dirty="0"/>
              <a:t>Valmis 14.15. Saa esittää luokan edessä (+)</a:t>
            </a:r>
          </a:p>
        </p:txBody>
      </p:sp>
    </p:spTree>
    <p:extLst>
      <p:ext uri="{BB962C8B-B14F-4D97-AF65-F5344CB8AC3E}">
        <p14:creationId xmlns:p14="http://schemas.microsoft.com/office/powerpoint/2010/main" val="2459209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Otsikko 1">
            <a:extLst>
              <a:ext uri="{FF2B5EF4-FFF2-40B4-BE49-F238E27FC236}">
                <a16:creationId xmlns:a16="http://schemas.microsoft.com/office/drawing/2014/main" id="{04FCECE7-1591-AE96-2739-64A8F7AB1FC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fi-FI" altLang="fi-FI"/>
              <a:t>Mainos</a:t>
            </a:r>
            <a:br>
              <a:rPr lang="fi-FI" altLang="fi-FI"/>
            </a:br>
            <a:endParaRPr lang="fi-FI" altLang="fi-FI"/>
          </a:p>
        </p:txBody>
      </p:sp>
      <p:sp>
        <p:nvSpPr>
          <p:cNvPr id="6147" name="Alaotsikko 2">
            <a:extLst>
              <a:ext uri="{FF2B5EF4-FFF2-40B4-BE49-F238E27FC236}">
                <a16:creationId xmlns:a16="http://schemas.microsoft.com/office/drawing/2014/main" id="{7DB3A7FF-393F-6DD0-9D7F-BE681A1527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solidFill>
            <a:schemeClr val="bg1"/>
          </a:solidFill>
        </p:spPr>
        <p:txBody>
          <a:bodyPr/>
          <a:lstStyle/>
          <a:p>
            <a:pPr eaLnBrk="1" hangingPunct="1"/>
            <a:r>
              <a:rPr lang="fi-FI" altLang="fi-FI"/>
              <a:t>Tee yrityksellesi kilpailukykyinen mainos.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4">
            <a:extLst>
              <a:ext uri="{FF2B5EF4-FFF2-40B4-BE49-F238E27FC236}">
                <a16:creationId xmlns:a16="http://schemas.microsoft.com/office/drawing/2014/main" id="{AB40159E-A576-63FB-DF03-10E42B39F9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fi-FI" altLang="fi-FI"/>
          </a:p>
        </p:txBody>
      </p:sp>
      <p:sp>
        <p:nvSpPr>
          <p:cNvPr id="7171" name="Rectangle 5">
            <a:extLst>
              <a:ext uri="{FF2B5EF4-FFF2-40B4-BE49-F238E27FC236}">
                <a16:creationId xmlns:a16="http://schemas.microsoft.com/office/drawing/2014/main" id="{6F62F174-3A8C-5088-49EB-130A6315539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solidFill>
            <a:schemeClr val="bg1"/>
          </a:solidFill>
        </p:spPr>
        <p:txBody>
          <a:bodyPr/>
          <a:lstStyle/>
          <a:p>
            <a:pPr marL="457200" indent="-457200" eaLnBrk="1" hangingPunct="1">
              <a:lnSpc>
                <a:spcPct val="80000"/>
              </a:lnSpc>
            </a:pPr>
            <a:r>
              <a:rPr lang="fi-FI" altLang="fi-FI" sz="2000" dirty="0"/>
              <a:t>Mainoksen ohjaava luonne käy hyvin ilmi AIDA-muistisäännöstä, joka tiivistää mainoksen neljä tavoitetta: </a:t>
            </a:r>
          </a:p>
          <a:p>
            <a:pPr marL="457200" indent="-457200" eaLnBrk="1" hangingPunct="1">
              <a:lnSpc>
                <a:spcPct val="80000"/>
              </a:lnSpc>
            </a:pPr>
            <a:r>
              <a:rPr lang="fi-FI" altLang="fi-FI" sz="2000" dirty="0"/>
              <a:t>sen pitäisi herättää huomiota (</a:t>
            </a:r>
            <a:r>
              <a:rPr lang="fi-FI" altLang="fi-FI" sz="2000" b="1" dirty="0" err="1"/>
              <a:t>A</a:t>
            </a:r>
            <a:r>
              <a:rPr lang="fi-FI" altLang="fi-FI" sz="2000" dirty="0" err="1"/>
              <a:t>ttention</a:t>
            </a:r>
            <a:r>
              <a:rPr lang="fi-FI" altLang="fi-FI" sz="2000" dirty="0"/>
              <a:t> tai </a:t>
            </a:r>
            <a:r>
              <a:rPr lang="fi-FI" altLang="fi-FI" sz="2000" dirty="0" err="1"/>
              <a:t>Awareness</a:t>
            </a:r>
            <a:r>
              <a:rPr lang="fi-FI" altLang="fi-FI" sz="2000" dirty="0"/>
              <a:t>), </a:t>
            </a:r>
          </a:p>
          <a:p>
            <a:pPr marL="457200" indent="-457200" eaLnBrk="1" hangingPunct="1">
              <a:lnSpc>
                <a:spcPct val="80000"/>
              </a:lnSpc>
            </a:pPr>
            <a:r>
              <a:rPr lang="fi-FI" altLang="fi-FI" sz="2000" dirty="0"/>
              <a:t> sitten kiinnostusta (</a:t>
            </a:r>
            <a:r>
              <a:rPr lang="fi-FI" altLang="fi-FI" sz="2000" b="1" dirty="0" err="1"/>
              <a:t>I</a:t>
            </a:r>
            <a:r>
              <a:rPr lang="fi-FI" altLang="fi-FI" sz="2000" dirty="0" err="1"/>
              <a:t>nterest</a:t>
            </a:r>
            <a:r>
              <a:rPr lang="fi-FI" altLang="fi-FI" sz="2000" dirty="0"/>
              <a:t>), </a:t>
            </a:r>
          </a:p>
          <a:p>
            <a:pPr marL="457200" indent="-457200" eaLnBrk="1" hangingPunct="1">
              <a:lnSpc>
                <a:spcPct val="80000"/>
              </a:lnSpc>
            </a:pPr>
            <a:r>
              <a:rPr lang="fi-FI" altLang="fi-FI" sz="2000" dirty="0"/>
              <a:t>omistamisen halua (</a:t>
            </a:r>
            <a:r>
              <a:rPr lang="fi-FI" altLang="fi-FI" sz="2000" b="1" dirty="0" err="1"/>
              <a:t>D</a:t>
            </a:r>
            <a:r>
              <a:rPr lang="fi-FI" altLang="fi-FI" sz="2000" dirty="0" err="1"/>
              <a:t>esire</a:t>
            </a:r>
            <a:r>
              <a:rPr lang="fi-FI" altLang="fi-FI" sz="2000" dirty="0"/>
              <a:t>) ja </a:t>
            </a:r>
          </a:p>
          <a:p>
            <a:pPr marL="457200" indent="-457200" eaLnBrk="1" hangingPunct="1">
              <a:lnSpc>
                <a:spcPct val="80000"/>
              </a:lnSpc>
            </a:pPr>
            <a:r>
              <a:rPr lang="fi-FI" altLang="fi-FI" sz="2000" dirty="0"/>
              <a:t>lopulta johtaa toimintaan (</a:t>
            </a:r>
            <a:r>
              <a:rPr lang="fi-FI" altLang="fi-FI" sz="2000" b="1" dirty="0"/>
              <a:t>A</a:t>
            </a:r>
            <a:r>
              <a:rPr lang="fi-FI" altLang="fi-FI" sz="2000" dirty="0"/>
              <a:t>ction),  mikä voi tarkoittaa ostamista mutta myös henkilön asenteen muuttumista myönteisemmäksi yritykselle tai sen tuotteille.</a:t>
            </a:r>
          </a:p>
        </p:txBody>
      </p:sp>
      <p:sp>
        <p:nvSpPr>
          <p:cNvPr id="7172" name="Rectangle 6">
            <a:extLst>
              <a:ext uri="{FF2B5EF4-FFF2-40B4-BE49-F238E27FC236}">
                <a16:creationId xmlns:a16="http://schemas.microsoft.com/office/drawing/2014/main" id="{A45FB1BB-03C7-EDC9-75C2-D1CF23963C8A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solidFill>
            <a:schemeClr val="bg1"/>
          </a:solidFill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fi-FI" altLang="fi-FI" sz="2000" dirty="0"/>
              <a:t>Mainonnan tehokeinoja</a:t>
            </a:r>
          </a:p>
          <a:p>
            <a:pPr eaLnBrk="1" hangingPunct="1">
              <a:lnSpc>
                <a:spcPct val="80000"/>
              </a:lnSpc>
            </a:pPr>
            <a:r>
              <a:rPr lang="fi-FI" altLang="fi-FI" sz="1400" b="1" dirty="0"/>
              <a:t>iskulauseet </a:t>
            </a:r>
            <a:r>
              <a:rPr lang="fi-FI" altLang="fi-FI" sz="1400" dirty="0"/>
              <a:t>Elämä on.</a:t>
            </a:r>
          </a:p>
          <a:p>
            <a:pPr eaLnBrk="1" hangingPunct="1">
              <a:lnSpc>
                <a:spcPct val="80000"/>
              </a:lnSpc>
            </a:pPr>
            <a:r>
              <a:rPr lang="fi-FI" altLang="fi-FI" sz="1400" b="1" dirty="0"/>
              <a:t>käskyt </a:t>
            </a:r>
            <a:r>
              <a:rPr lang="fi-FI" altLang="fi-FI" sz="1400" dirty="0"/>
              <a:t>Maista ja ihastu!</a:t>
            </a:r>
          </a:p>
          <a:p>
            <a:pPr eaLnBrk="1" hangingPunct="1">
              <a:lnSpc>
                <a:spcPct val="80000"/>
              </a:lnSpc>
            </a:pPr>
            <a:r>
              <a:rPr lang="fi-FI" altLang="fi-FI" sz="1400" b="1" dirty="0"/>
              <a:t>kysymykset </a:t>
            </a:r>
            <a:r>
              <a:rPr lang="fi-FI" altLang="fi-FI" sz="1400" dirty="0"/>
              <a:t>Mitä me silloin laitettiin leivän päälle, kun ei ollut Flooraa?</a:t>
            </a:r>
          </a:p>
          <a:p>
            <a:pPr eaLnBrk="1" hangingPunct="1">
              <a:lnSpc>
                <a:spcPct val="80000"/>
              </a:lnSpc>
            </a:pPr>
            <a:r>
              <a:rPr lang="fi-FI" altLang="fi-FI" sz="1400" b="1" dirty="0"/>
              <a:t>puhuttelut </a:t>
            </a:r>
            <a:r>
              <a:rPr lang="fi-FI" altLang="fi-FI" sz="1400" dirty="0"/>
              <a:t>Syksyn ihanat uutuudet odottavat Sinua!</a:t>
            </a:r>
          </a:p>
          <a:p>
            <a:pPr eaLnBrk="1" hangingPunct="1">
              <a:lnSpc>
                <a:spcPct val="80000"/>
              </a:lnSpc>
            </a:pPr>
            <a:r>
              <a:rPr lang="fi-FI" altLang="fi-FI" sz="1400" b="1" dirty="0"/>
              <a:t>positiiviset sanat </a:t>
            </a:r>
            <a:r>
              <a:rPr lang="fi-FI" altLang="fi-FI" sz="1400" dirty="0"/>
              <a:t>ainutlaatuinen, onni, oikea</a:t>
            </a:r>
          </a:p>
          <a:p>
            <a:pPr eaLnBrk="1" hangingPunct="1">
              <a:lnSpc>
                <a:spcPct val="80000"/>
              </a:lnSpc>
            </a:pPr>
            <a:r>
              <a:rPr lang="fi-FI" altLang="fi-FI" sz="1400" b="1" dirty="0"/>
              <a:t>vierassanat </a:t>
            </a:r>
            <a:r>
              <a:rPr lang="fi-FI" altLang="fi-FI" sz="1400" dirty="0"/>
              <a:t>design, moderni klassikko</a:t>
            </a:r>
          </a:p>
          <a:p>
            <a:pPr eaLnBrk="1" hangingPunct="1">
              <a:lnSpc>
                <a:spcPct val="80000"/>
              </a:lnSpc>
            </a:pPr>
            <a:r>
              <a:rPr lang="fi-FI" altLang="fi-FI" sz="1400" b="1" dirty="0"/>
              <a:t>kielellä leikittely </a:t>
            </a:r>
            <a:r>
              <a:rPr lang="fi-FI" altLang="fi-FI" sz="1400" dirty="0"/>
              <a:t>Vietä </a:t>
            </a:r>
            <a:r>
              <a:rPr lang="fi-FI" altLang="fi-FI" sz="1400" dirty="0" err="1"/>
              <a:t>piiiiiiiitkä</a:t>
            </a:r>
            <a:r>
              <a:rPr lang="fi-FI" altLang="fi-FI" sz="1400" dirty="0"/>
              <a:t> talviloma Balilla!</a:t>
            </a:r>
          </a:p>
          <a:p>
            <a:pPr eaLnBrk="1" hangingPunct="1">
              <a:lnSpc>
                <a:spcPct val="80000"/>
              </a:lnSpc>
            </a:pPr>
            <a:r>
              <a:rPr lang="fi-FI" altLang="fi-FI" sz="1400" b="1" dirty="0"/>
              <a:t>toisto </a:t>
            </a:r>
            <a:r>
              <a:rPr lang="fi-FI" altLang="fi-FI" sz="1400" dirty="0"/>
              <a:t>Puhdas pyykki. Puhdas luonto. Puhdas omatunto.</a:t>
            </a:r>
          </a:p>
          <a:p>
            <a:pPr eaLnBrk="1" hangingPunct="1">
              <a:lnSpc>
                <a:spcPct val="80000"/>
              </a:lnSpc>
            </a:pPr>
            <a:r>
              <a:rPr lang="fi-FI" altLang="fi-FI" sz="1400" b="1" dirty="0"/>
              <a:t>liioittelu </a:t>
            </a:r>
            <a:r>
              <a:rPr lang="fi-FI" altLang="fi-FI" sz="1400" dirty="0"/>
              <a:t>ainoa oikea</a:t>
            </a:r>
          </a:p>
          <a:p>
            <a:pPr eaLnBrk="1" hangingPunct="1">
              <a:lnSpc>
                <a:spcPct val="80000"/>
              </a:lnSpc>
            </a:pPr>
            <a:r>
              <a:rPr lang="fi-FI" altLang="fi-FI" sz="1400" b="1" dirty="0"/>
              <a:t>viittaukset toisiin teksteihin </a:t>
            </a:r>
            <a:r>
              <a:rPr lang="fi-FI" altLang="fi-FI" sz="1400" dirty="0"/>
              <a:t>Isä, poika ja Tekniikan Maailma</a:t>
            </a:r>
          </a:p>
          <a:p>
            <a:pPr eaLnBrk="1" hangingPunct="1">
              <a:lnSpc>
                <a:spcPct val="80000"/>
              </a:lnSpc>
            </a:pPr>
            <a:endParaRPr lang="fi-FI" altLang="fi-FI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letusrakenne">
  <a:themeElements>
    <a:clrScheme name="Oletusrakenne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letusrakenne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letusrakenne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letusrakenn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letusrakenn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329</TotalTime>
  <Words>321</Words>
  <Application>Microsoft Office PowerPoint</Application>
  <PresentationFormat>Näytössä katseltava diaesitys (4:3)</PresentationFormat>
  <Paragraphs>45</Paragraphs>
  <Slides>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0" baseType="lpstr">
      <vt:lpstr>Baskerville Old Face</vt:lpstr>
      <vt:lpstr>Times New Roman</vt:lpstr>
      <vt:lpstr>Oletusrakenne</vt:lpstr>
      <vt:lpstr>Mainoksen analyysi</vt:lpstr>
      <vt:lpstr>PowerPoint-esitys</vt:lpstr>
      <vt:lpstr>Mainonnan tehokeinoja</vt:lpstr>
      <vt:lpstr>PowerPoint-esitys</vt:lpstr>
      <vt:lpstr>PowerPoint-esitys</vt:lpstr>
      <vt:lpstr>Mainos 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Mainoksen analyysi</dc:title>
  <dc:creator>pxb8qy3r33mphbqhkhjy7r7y8</dc:creator>
  <cp:lastModifiedBy>Janne Leiviskä</cp:lastModifiedBy>
  <cp:revision>18</cp:revision>
  <dcterms:created xsi:type="dcterms:W3CDTF">2007-08-27T16:24:37Z</dcterms:created>
  <dcterms:modified xsi:type="dcterms:W3CDTF">2025-08-22T11:06:04Z</dcterms:modified>
</cp:coreProperties>
</file>