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265" r:id="rId2"/>
    <p:sldId id="263" r:id="rId3"/>
    <p:sldId id="264" r:id="rId4"/>
  </p:sldIdLst>
  <p:sldSz cx="9144000" cy="6858000" type="screen4x3"/>
  <p:notesSz cx="6724650" cy="97742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8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A72E4C3B-FCA3-2668-AF34-C112BD365CC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74295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959C288-5064-C12E-B7FC-26E0E2F5FB6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3100" y="4641850"/>
            <a:ext cx="5378450" cy="4395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fi-FI" altLang="fi-FI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EAB1C0-E54F-974F-295D-FE72D84EF95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D47C4-7BFB-46C8-8D09-B9B7AFDA0A7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660944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519BB8-9E04-04D6-74CB-2D0403865F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782FF-9768-4291-B28A-4BE373C06F0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35773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1513" cy="5484813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4813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33C923F-917C-25B7-AF6D-45B15D9BF74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042E7-02FC-4530-B89A-95427B1E3D9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94655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69556C-1D2D-7AF6-F342-E66A470CA06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83B72-65C8-4254-9BE6-696B7BACDE2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9559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879030F-AECB-466F-75F1-C1466C30C4B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C7CEE-10D2-4808-A19E-C2D05A90CBC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44567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C292EA-E03C-3F0D-7D1B-9D5E16B4B37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BBF2E-98C8-47D8-92DA-12D9BA01811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3875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6337D87-0C40-E0FB-54E8-26FE0ED570A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B6668-F134-4B7C-8A70-01B2913059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4187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F5CDE3A-633D-D12F-38C5-CD30FB8657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C4EF0-005F-4586-87FB-51709BB8434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17848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46BDBDD-53E5-80DA-8646-51C6BD3576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44697-8ABA-4948-B542-9E1EC352BD7B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4127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B184D7-8B20-F44F-74B1-F45BB44A53F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7263-B893-432B-93F0-C398243697B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281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303036-A08A-1C7B-B152-251C3ECD58A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EB3D9-CECE-44E5-AFE7-1C9448B56F91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90027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F5C62A4-FB30-3A6E-4518-C80B6EA984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0813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i-FI"/>
              <a:t>Muokkaa otsikon tekstimuotoa napsauttamalla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CAC047F-E799-CC35-F0B9-00249C2BA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i-FI"/>
              <a:t>Muokkaa jäsennyksen tekstimuotoa napsauttamalla</a:t>
            </a:r>
          </a:p>
          <a:p>
            <a:pPr lvl="1"/>
            <a:r>
              <a:rPr lang="en-GB" altLang="fi-FI"/>
              <a:t>Toinen jäsennystaso</a:t>
            </a:r>
          </a:p>
          <a:p>
            <a:pPr lvl="2"/>
            <a:r>
              <a:rPr lang="en-GB" altLang="fi-FI"/>
              <a:t>Kolmas jäsennystaso</a:t>
            </a:r>
          </a:p>
          <a:p>
            <a:pPr lvl="3"/>
            <a:r>
              <a:rPr lang="en-GB" altLang="fi-FI"/>
              <a:t>Neljäs jäsennystaso</a:t>
            </a:r>
          </a:p>
          <a:p>
            <a:pPr lvl="4"/>
            <a:r>
              <a:rPr lang="en-GB" altLang="fi-FI"/>
              <a:t>Viides jäsennystaso</a:t>
            </a:r>
          </a:p>
          <a:p>
            <a:pPr lvl="4"/>
            <a:r>
              <a:rPr lang="en-GB" altLang="fi-FI"/>
              <a:t>Kuudes jäsennystaso</a:t>
            </a:r>
          </a:p>
          <a:p>
            <a:pPr lvl="4"/>
            <a:r>
              <a:rPr lang="en-GB" altLang="fi-FI"/>
              <a:t>Seitsemäs jäsennystaso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0988052C-C3DB-014E-7EDD-2DE737916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i-FI" altLang="fi-FI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57A365AC-B442-46F8-0340-1749AF814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fi-FI" altLang="fi-FI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3194828-8E38-709D-B524-9288B4E6E69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F85A8256-1A3B-4389-9F6D-120F0B35F9BA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3A2261-7244-BA77-0107-E40EEA9AD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1680" y="1019658"/>
            <a:ext cx="5373216" cy="1161083"/>
          </a:xfrm>
          <a:solidFill>
            <a:schemeClr val="bg1"/>
          </a:solidFill>
        </p:spPr>
        <p:txBody>
          <a:bodyPr/>
          <a:lstStyle/>
          <a:p>
            <a:r>
              <a:rPr lang="fi-FI" dirty="0"/>
              <a:t>YRITYSTYÖ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E84BDFB-50B9-F938-BD4B-F5F1996B5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9852" y="3429000"/>
            <a:ext cx="2664296" cy="619050"/>
          </a:xfrm>
          <a:solidFill>
            <a:schemeClr val="bg1"/>
          </a:solidFill>
        </p:spPr>
        <p:txBody>
          <a:bodyPr/>
          <a:lstStyle/>
          <a:p>
            <a:r>
              <a:rPr lang="fi-FI" dirty="0"/>
              <a:t>Ohjeet</a:t>
            </a:r>
          </a:p>
        </p:txBody>
      </p:sp>
    </p:spTree>
    <p:extLst>
      <p:ext uri="{BB962C8B-B14F-4D97-AF65-F5344CB8AC3E}">
        <p14:creationId xmlns:p14="http://schemas.microsoft.com/office/powerpoint/2010/main" val="220692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85D507FC-03E0-E41A-2DB2-0311C25B2C79}"/>
              </a:ext>
            </a:extLst>
          </p:cNvPr>
          <p:cNvSpPr txBox="1"/>
          <p:nvPr/>
        </p:nvSpPr>
        <p:spPr>
          <a:xfrm>
            <a:off x="2286000" y="44996"/>
            <a:ext cx="4572000" cy="676800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fi-FI" altLang="fi-FI" dirty="0">
                <a:solidFill>
                  <a:schemeClr val="tx1"/>
                </a:solidFill>
              </a:rPr>
              <a:t>Tehtävä: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SzPct val="100000"/>
              <a:defRPr/>
            </a:pPr>
            <a:r>
              <a:rPr lang="fi-FI" altLang="fi-FI" dirty="0">
                <a:solidFill>
                  <a:schemeClr val="tx1"/>
                </a:solidFill>
              </a:rPr>
              <a:t>	Perustat yrityksen.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 dirty="0">
                <a:solidFill>
                  <a:schemeClr val="tx1"/>
                </a:solidFill>
              </a:rPr>
              <a:t>Mieti hyvin työllistävä yritysidea </a:t>
            </a:r>
            <a:r>
              <a:rPr lang="fi-FI" altLang="fi-FI" b="1" dirty="0">
                <a:solidFill>
                  <a:schemeClr val="tx1"/>
                </a:solidFill>
              </a:rPr>
              <a:t>(lainmukainen </a:t>
            </a:r>
            <a:r>
              <a:rPr lang="fi-FI" altLang="fi-FI" dirty="0">
                <a:solidFill>
                  <a:schemeClr val="tx1"/>
                </a:solidFill>
              </a:rPr>
              <a:t>ja  </a:t>
            </a:r>
            <a:r>
              <a:rPr lang="fi-FI" altLang="fi-FI" dirty="0" err="1">
                <a:solidFill>
                  <a:schemeClr val="tx1"/>
                </a:solidFill>
              </a:rPr>
              <a:t>väh</a:t>
            </a:r>
            <a:r>
              <a:rPr lang="fi-FI" altLang="fi-FI" dirty="0">
                <a:solidFill>
                  <a:schemeClr val="tx1"/>
                </a:solidFill>
              </a:rPr>
              <a:t>. 10 henkilöä) (</a:t>
            </a:r>
            <a:r>
              <a:rPr lang="fi-FI" altLang="fi-FI" b="1" dirty="0">
                <a:solidFill>
                  <a:schemeClr val="tx1"/>
                </a:solidFill>
              </a:rPr>
              <a:t>HYÖDYKE?)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 dirty="0">
                <a:solidFill>
                  <a:schemeClr val="tx1"/>
                </a:solidFill>
              </a:rPr>
              <a:t>Mieti, mitä </a:t>
            </a:r>
            <a:r>
              <a:rPr lang="fi-FI" altLang="fi-FI" b="1" dirty="0">
                <a:solidFill>
                  <a:schemeClr val="tx1"/>
                </a:solidFill>
              </a:rPr>
              <a:t>tuotannontekijöitä</a:t>
            </a:r>
            <a:r>
              <a:rPr lang="fi-FI" altLang="fi-FI" dirty="0">
                <a:solidFill>
                  <a:schemeClr val="tx1"/>
                </a:solidFill>
              </a:rPr>
              <a:t> yrityksesi tarvitsee? (</a:t>
            </a:r>
            <a:r>
              <a:rPr lang="fi-FI" altLang="fi-FI" b="1" dirty="0">
                <a:solidFill>
                  <a:schemeClr val="tx1"/>
                </a:solidFill>
              </a:rPr>
              <a:t>muista rahoitus)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 dirty="0">
                <a:solidFill>
                  <a:schemeClr val="tx1"/>
                </a:solidFill>
              </a:rPr>
              <a:t>Mieti, miten yrityksesi voi parantaa</a:t>
            </a:r>
            <a:r>
              <a:rPr lang="fi-FI" altLang="fi-FI" b="1" dirty="0">
                <a:solidFill>
                  <a:schemeClr val="tx1"/>
                </a:solidFill>
              </a:rPr>
              <a:t> tuottavuutta</a:t>
            </a:r>
            <a:r>
              <a:rPr lang="fi-FI" altLang="fi-FI" dirty="0">
                <a:solidFill>
                  <a:schemeClr val="tx1"/>
                </a:solidFill>
              </a:rPr>
              <a:t>?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 dirty="0">
                <a:solidFill>
                  <a:schemeClr val="tx1"/>
                </a:solidFill>
              </a:rPr>
              <a:t>Mieti mahdollisuudet myydä tuotetta </a:t>
            </a:r>
            <a:r>
              <a:rPr lang="fi-FI" altLang="fi-FI" b="1" dirty="0">
                <a:solidFill>
                  <a:schemeClr val="tx1"/>
                </a:solidFill>
              </a:rPr>
              <a:t>ulkomaille.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 dirty="0">
                <a:solidFill>
                  <a:schemeClr val="tx1"/>
                </a:solidFill>
              </a:rPr>
              <a:t>Mieti tuotteelle sopiva hinta (veroton).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 dirty="0">
                <a:solidFill>
                  <a:schemeClr val="tx1"/>
                </a:solidFill>
              </a:rPr>
              <a:t>Mainos (</a:t>
            </a:r>
            <a:r>
              <a:rPr lang="fi-FI" altLang="fi-FI" b="1" dirty="0">
                <a:solidFill>
                  <a:schemeClr val="tx1"/>
                </a:solidFill>
              </a:rPr>
              <a:t>verollinen hinta)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>
                <a:solidFill>
                  <a:schemeClr val="tx1"/>
                </a:solidFill>
              </a:rPr>
              <a:t>Yritysmuoto</a:t>
            </a:r>
          </a:p>
          <a:p>
            <a:pPr marL="341313" indent="-339725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  <a:defRPr/>
            </a:pPr>
            <a:r>
              <a:rPr lang="fi-FI" altLang="fi-FI">
                <a:solidFill>
                  <a:schemeClr val="tx1"/>
                </a:solidFill>
              </a:rPr>
              <a:t>Tuloslaskelma</a:t>
            </a:r>
            <a:endParaRPr lang="fi-FI" altLang="fi-FI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ko 2">
            <a:extLst>
              <a:ext uri="{FF2B5EF4-FFF2-40B4-BE49-F238E27FC236}">
                <a16:creationId xmlns:a16="http://schemas.microsoft.com/office/drawing/2014/main" id="{1AAF22F5-20F7-0EDC-BA7A-215D574213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fi-FI" altLang="fi-FI"/>
              <a:t>Toteutus ja arviointi</a:t>
            </a:r>
          </a:p>
        </p:txBody>
      </p:sp>
      <p:sp>
        <p:nvSpPr>
          <p:cNvPr id="4099" name="Sisällön paikkamerkki 3">
            <a:extLst>
              <a:ext uri="{FF2B5EF4-FFF2-40B4-BE49-F238E27FC236}">
                <a16:creationId xmlns:a16="http://schemas.microsoft.com/office/drawing/2014/main" id="{D1E646A8-7F61-E1CE-8739-5E164FE707C2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88975" y="1844675"/>
            <a:ext cx="3808413" cy="4113213"/>
          </a:xfrm>
          <a:solidFill>
            <a:schemeClr val="bg1"/>
          </a:solidFill>
        </p:spPr>
        <p:txBody>
          <a:bodyPr/>
          <a:lstStyle/>
          <a:p>
            <a:pPr marL="0" indent="0"/>
            <a:r>
              <a:rPr lang="fi-FI" altLang="fi-FI"/>
              <a:t>PowerPoint</a:t>
            </a:r>
          </a:p>
          <a:p>
            <a:pPr marL="0" indent="0"/>
            <a:r>
              <a:rPr lang="fi-FI" altLang="fi-FI"/>
              <a:t>1.Sivu: mainos</a:t>
            </a:r>
          </a:p>
          <a:p>
            <a:pPr marL="0" indent="0"/>
            <a:r>
              <a:rPr lang="fi-FI" altLang="fi-FI"/>
              <a:t>2. Sivu:esittely</a:t>
            </a:r>
          </a:p>
          <a:p>
            <a:pPr marL="0" indent="0"/>
            <a:r>
              <a:rPr lang="fi-FI" altLang="fi-FI"/>
              <a:t>3. Sivu:Toiminta</a:t>
            </a:r>
          </a:p>
          <a:p>
            <a:pPr marL="0" indent="0"/>
            <a:r>
              <a:rPr lang="fi-FI" altLang="fi-FI"/>
              <a:t>4. sivu:Tuloslaskelma</a:t>
            </a:r>
          </a:p>
          <a:p>
            <a:pPr marL="0" indent="0"/>
            <a:endParaRPr lang="fi-FI" altLang="fi-FI"/>
          </a:p>
        </p:txBody>
      </p:sp>
      <p:sp>
        <p:nvSpPr>
          <p:cNvPr id="4100" name="Sisällön paikkamerkki 4">
            <a:extLst>
              <a:ext uri="{FF2B5EF4-FFF2-40B4-BE49-F238E27FC236}">
                <a16:creationId xmlns:a16="http://schemas.microsoft.com/office/drawing/2014/main" id="{22477517-1BB5-467F-9E3A-0A7E3B7A6215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46613" y="1989138"/>
            <a:ext cx="3810000" cy="4113212"/>
          </a:xfrm>
          <a:solidFill>
            <a:schemeClr val="bg1"/>
          </a:solidFill>
        </p:spPr>
        <p:txBody>
          <a:bodyPr/>
          <a:lstStyle/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VISUAALINEN ILME 1p </a:t>
            </a:r>
          </a:p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IDEA 1p</a:t>
            </a:r>
          </a:p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b="1" dirty="0">
                <a:solidFill>
                  <a:srgbClr val="333333"/>
                </a:solidFill>
                <a:latin typeface="Open Sans" panose="020B0606030504020204" pitchFamily="34" charset="0"/>
              </a:rPr>
              <a:t>TUOTANNONTEKIJÄT</a:t>
            </a: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 2p</a:t>
            </a:r>
          </a:p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b="1" dirty="0">
                <a:solidFill>
                  <a:srgbClr val="333333"/>
                </a:solidFill>
                <a:latin typeface="Open Sans" panose="020B0606030504020204" pitchFamily="34" charset="0"/>
              </a:rPr>
              <a:t>YRITYSMUODON</a:t>
            </a: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 KÄSITTELY 2p</a:t>
            </a:r>
          </a:p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T</a:t>
            </a:r>
            <a:r>
              <a:rPr lang="fi-FI" altLang="fi-FI" sz="1800" b="1" dirty="0">
                <a:solidFill>
                  <a:srgbClr val="333333"/>
                </a:solidFill>
                <a:latin typeface="Open Sans" panose="020B0606030504020204" pitchFamily="34" charset="0"/>
              </a:rPr>
              <a:t>ULOSLASKELMA </a:t>
            </a: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2p</a:t>
            </a:r>
          </a:p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b="1" dirty="0">
                <a:solidFill>
                  <a:srgbClr val="333333"/>
                </a:solidFill>
                <a:latin typeface="Open Sans" panose="020B0606030504020204" pitchFamily="34" charset="0"/>
              </a:rPr>
              <a:t>MAINOS </a:t>
            </a: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2p</a:t>
            </a:r>
          </a:p>
          <a:p>
            <a:pPr marL="0" indent="0">
              <a:buFont typeface="Times New Roman" panose="02020603050405020304" pitchFamily="18" charset="0"/>
              <a:buAutoNum type="arabicPeriod"/>
            </a:pPr>
            <a:r>
              <a:rPr lang="fi-FI" altLang="fi-FI" sz="1800" dirty="0">
                <a:solidFill>
                  <a:srgbClr val="333333"/>
                </a:solidFill>
                <a:latin typeface="Open Sans" panose="020B0606030504020204" pitchFamily="34" charset="0"/>
              </a:rPr>
              <a:t> JOS TEET LASKUTOIMITUKSET VEROLLISESTA JA VEROTTOMASTA HINNASTA ALV:N YHTEYDESSÄ, TARJOLLA ON 1p. (Jos yritystyöstä tulee täydet pisteet, niin tämä </a:t>
            </a:r>
            <a:r>
              <a:rPr lang="fi-FI" altLang="fi-FI" sz="1800">
                <a:solidFill>
                  <a:srgbClr val="333333"/>
                </a:solidFill>
                <a:latin typeface="Open Sans" panose="020B0606030504020204" pitchFamily="34" charset="0"/>
              </a:rPr>
              <a:t>siirtyy tuntipisteisiin)</a:t>
            </a:r>
            <a:endParaRPr lang="fi-FI" altLang="fi-FI" sz="1800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pPr marL="0" indent="0"/>
            <a:endParaRPr lang="fi-FI" altLang="fi-FI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teema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i-FI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fi-FI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Office-te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te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129</Words>
  <Application>Microsoft Office PowerPoint</Application>
  <PresentationFormat>Näytössä katseltava diaesitys (4:3)</PresentationFormat>
  <Paragraphs>25</Paragraphs>
  <Slides>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Open Sans</vt:lpstr>
      <vt:lpstr>Times New Roman</vt:lpstr>
      <vt:lpstr>Office-teema</vt:lpstr>
      <vt:lpstr>YRITYSTYÖ</vt:lpstr>
      <vt:lpstr>PowerPoint-esitys</vt:lpstr>
      <vt:lpstr>Toteutus ja arviointi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Tuotannon peruskäsitteet</dc:title>
  <dc:creator>pxb8qy3r33mphbqhkhjy7r7y8</dc:creator>
  <cp:lastModifiedBy>Janne Leiviskä</cp:lastModifiedBy>
  <cp:revision>56</cp:revision>
  <cp:lastPrinted>2014-04-08T05:30:41Z</cp:lastPrinted>
  <dcterms:created xsi:type="dcterms:W3CDTF">2007-08-15T17:30:42Z</dcterms:created>
  <dcterms:modified xsi:type="dcterms:W3CDTF">2026-03-05T12:01:40Z</dcterms:modified>
</cp:coreProperties>
</file>