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0" r:id="rId7"/>
    <p:sldId id="264" r:id="rId8"/>
    <p:sldId id="265" r:id="rId9"/>
    <p:sldId id="276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3"/>
            <p14:sldId id="260"/>
            <p14:sldId id="264"/>
            <p14:sldId id="26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14.3.2024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Forum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14.3.2024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B7DE90-6C9F-DD7E-7B45-CF8D2D4D1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3ABD87-45C9-EC9F-518E-07094BE60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8870F5-23CF-FF5A-E539-220CEB0F8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9A041-3A44-4729-AA61-BFD46472287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2600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  <p:sldLayoutId id="2147484196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14. Sijoittaminen ja arvopaperimarkkinat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6D8BA20A-722E-4F1B-AEA8-AE3A4FEB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  <a:solidFill>
            <a:schemeClr val="bg1"/>
          </a:solidFill>
        </p:spPr>
        <p:txBody>
          <a:bodyPr/>
          <a:lstStyle/>
          <a:p>
            <a:r>
              <a:rPr lang="fi" dirty="0"/>
              <a:t>Tietoisku: Pörssi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91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Pörssi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Pörssi on yhteisnimitys kauppapaikoille, joissa käydään kauppaa ja joissa hinnat muuttuvat kysynnän ja tarjonnan mukaan.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Arvopaperipörssissä käydään kauppaa mm.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yritysten osakkeilla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erilaisilla rahastoilla ja indekseillä (sijoitusrahastot, indeksirahastot ja ETF)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b="1" dirty="0"/>
              <a:t>ETF</a:t>
            </a:r>
            <a:r>
              <a:rPr lang="fi-FI" dirty="0"/>
              <a:t> on pörssinoteerattu rahasto eli Exchange </a:t>
            </a:r>
            <a:r>
              <a:rPr lang="fi-FI" dirty="0" err="1"/>
              <a:t>Traded</a:t>
            </a:r>
            <a:r>
              <a:rPr lang="fi-FI" dirty="0"/>
              <a:t> Fund.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valuutoilla.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Muita pörssimuotoja: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raaka-ainepörssit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öljypörssit 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sähköpörssi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32203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A4C10F-8433-47D9-8FF0-6518CC3F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" dirty="0"/>
              <a:t>Arvopaperipörssit maailmalla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A5BBCE-B8CF-4128-9ABC-B4D4BC86073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Arvopaperipörssejä on ympäri maailmaa </a:t>
            </a:r>
            <a:r>
              <a:rPr lang="fi-FI" b="1" dirty="0"/>
              <a:t>valtioiden pääkaupungeissa </a:t>
            </a:r>
            <a:r>
              <a:rPr lang="fi-FI" dirty="0"/>
              <a:t>ja lisäksi joissakin suurimmissa talouskeskittymissä, kuten Hongkongissa, Shanghaissa, Pietarissa ja Frankfurtissa.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Pörsseissä on listattuna paikallisesti toimivia yrityksiä. Suomessa valtaosa yhtiöistä on suomalaisia.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Helsingin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(Nasdaq Helsinki), kuuluu yhdysvaltalaiseen </a:t>
            </a:r>
            <a:br>
              <a:rPr lang="fi-FI" dirty="0"/>
            </a:br>
            <a:r>
              <a:rPr lang="fi-FI" b="1" dirty="0"/>
              <a:t>Nasdaq</a:t>
            </a:r>
            <a:r>
              <a:rPr lang="fi-FI" dirty="0"/>
              <a:t>-yhtiöön.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Vaihdoltaan suurin pörssi maailmassa on </a:t>
            </a:r>
            <a:r>
              <a:rPr lang="fi-FI" b="1" dirty="0"/>
              <a:t>New Yorkin pörssi</a:t>
            </a:r>
            <a:r>
              <a:rPr lang="fi-FI" dirty="0"/>
              <a:t>, toiseksi suurin on teknologiapainotteinen Nasdaqin pörssi.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Hongkongin</a:t>
            </a:r>
            <a:r>
              <a:rPr lang="fi-FI" dirty="0"/>
              <a:t> </a:t>
            </a:r>
            <a:r>
              <a:rPr lang="fi-FI" b="1" dirty="0"/>
              <a:t>pörssi</a:t>
            </a:r>
            <a:r>
              <a:rPr lang="fi-FI" dirty="0"/>
              <a:t> on Kiinalle merkittävä tapa saada Kiinaan ulkomaista sijoituspääomaa.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ADEED55-72E7-4B99-A863-DDCC609DB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1C8568-C454-4B39-A217-5529E2101D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64253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26A626-CAC7-F081-D8C1-DA17CDA6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1A4B1-80BD-D4C5-F9FA-680E9DEAE1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C4BB58-22EF-9CF2-D6E8-E6697C7F8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481E8E-B8EC-314F-1585-86C447A135C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2</a:t>
            </a:r>
          </a:p>
        </p:txBody>
      </p:sp>
    </p:spTree>
    <p:extLst>
      <p:ext uri="{BB962C8B-B14F-4D97-AF65-F5344CB8AC3E}">
        <p14:creationId xmlns:p14="http://schemas.microsoft.com/office/powerpoint/2010/main" val="181921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E32738A-DE38-D126-C259-3AA80155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Pörssisijoituksen säännöt: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B96981-9C2C-3EA9-1109-2096611640F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1028700" indent="-1028700">
              <a:buFont typeface="Wingdings" panose="05000000000000000000" pitchFamily="2" charset="2"/>
              <a:buAutoNum type="arabicPeriod"/>
              <a:defRPr/>
            </a:pPr>
            <a:r>
              <a:rPr lang="fi-FI" dirty="0"/>
              <a:t>Osta halvalla, myy kalliilla.</a:t>
            </a:r>
          </a:p>
          <a:p>
            <a:pPr marL="1028700" indent="-1028700">
              <a:buFont typeface="Wingdings" panose="05000000000000000000" pitchFamily="2" charset="2"/>
              <a:buAutoNum type="arabicPeriod"/>
              <a:defRPr/>
            </a:pPr>
            <a:r>
              <a:rPr lang="fi-FI" dirty="0"/>
              <a:t>Hajauta sijoitukset</a:t>
            </a:r>
          </a:p>
          <a:p>
            <a:pPr marL="1028700" indent="-1028700">
              <a:buFont typeface="Wingdings" panose="05000000000000000000" pitchFamily="2" charset="2"/>
              <a:buAutoNum type="arabicPeriod"/>
              <a:defRPr/>
            </a:pPr>
            <a:r>
              <a:rPr lang="fi-FI" dirty="0"/>
              <a:t>Sijoitustoiminta on pitkäjänteistä toimintaa. (10v)</a:t>
            </a:r>
          </a:p>
          <a:p>
            <a:pPr marL="1028700" indent="-1028700">
              <a:buFont typeface="Wingdings" panose="05000000000000000000" pitchFamily="2" charset="2"/>
              <a:buAutoNum type="arabicPeriod"/>
              <a:defRPr/>
            </a:pPr>
            <a:r>
              <a:rPr lang="fi-FI" dirty="0"/>
              <a:t>Sijoita mahdolliset osingot.</a:t>
            </a:r>
          </a:p>
          <a:p>
            <a:pPr marL="1028700" indent="-1028700">
              <a:buFont typeface="Wingdings" panose="05000000000000000000" pitchFamily="2" charset="2"/>
              <a:buAutoNum type="arabicPeriod"/>
              <a:defRPr/>
            </a:pPr>
            <a:r>
              <a:rPr lang="fi-FI" dirty="0"/>
              <a:t>ÄLÄ SIJOITA VELKARAHALLA!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elements/1.1/"/>
    <ds:schemaRef ds:uri="http://schemas.microsoft.com/office/infopath/2007/PartnerControls"/>
    <ds:schemaRef ds:uri="6b080df9-d422-4e15-b43b-0ba7a8b0945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181</Words>
  <Application>Microsoft Office PowerPoint</Application>
  <PresentationFormat>Mukautettu</PresentationFormat>
  <Paragraphs>35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Office-teema</vt:lpstr>
      <vt:lpstr>14. Sijoittaminen ja arvopaperimarkkinat</vt:lpstr>
      <vt:lpstr>Tietoisku: Pörssi</vt:lpstr>
      <vt:lpstr>Pörssi</vt:lpstr>
      <vt:lpstr>Arvopaperipörssit maailmalla</vt:lpstr>
      <vt:lpstr>PowerPoint-esitys</vt:lpstr>
      <vt:lpstr>Pörssisijoituksen säännöt: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Luku / I jakso</dc:title>
  <dc:creator>Väänänen Anna</dc:creator>
  <cp:keywords/>
  <cp:lastModifiedBy>Janne Leiviskä</cp:lastModifiedBy>
  <cp:revision>15</cp:revision>
  <cp:lastPrinted>2017-11-30T08:45:33Z</cp:lastPrinted>
  <dcterms:created xsi:type="dcterms:W3CDTF">2020-05-05T09:10:38Z</dcterms:created>
  <dcterms:modified xsi:type="dcterms:W3CDTF">2024-03-14T11:56:36Z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