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3" r:id="rId6"/>
    <p:sldId id="260" r:id="rId7"/>
    <p:sldId id="264" r:id="rId8"/>
    <p:sldId id="265" r:id="rId9"/>
    <p:sldId id="266" r:id="rId10"/>
    <p:sldId id="267" r:id="rId11"/>
    <p:sldId id="268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16.2.2024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16.2.2024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Kansantalouden kiertokulku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-FI" dirty="0"/>
              <a:t>Tietoisku: Kansantalouden kiertokulku</a:t>
            </a:r>
            <a:r>
              <a:rPr lang="fi-FI"/>
              <a:t>: RAHAN PITÄÄ KIERTÄÄ SOPIVASTI!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Kansantalouden kiertokulku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50442D51-01B9-4C01-A70A-B1CB9713E11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784036" y="3381377"/>
            <a:ext cx="12815927" cy="8842990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Kansantalouden kiertokulku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C4B5D8-4221-4436-A338-F43BFE1DC9A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Kansantaloudella</a:t>
            </a:r>
            <a:r>
              <a:rPr lang="fi-FI" dirty="0"/>
              <a:t> tarkoitetaan kokonaisuutta, jonka muodostavat talouden toimijat yhteiskunnassa.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Kansantalouden</a:t>
            </a:r>
            <a:r>
              <a:rPr lang="fi-FI" dirty="0"/>
              <a:t> </a:t>
            </a:r>
            <a:r>
              <a:rPr lang="fi-FI" b="1" dirty="0"/>
              <a:t>kiertokulkukaavio</a:t>
            </a:r>
            <a:r>
              <a:rPr lang="fi-FI" dirty="0"/>
              <a:t> kuvaa kulutushyödykkeiden, erilaisten palveluiden ja maksujen (rahan) vaihtoa.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50442D51-01B9-4C01-A70A-B1CB9713E11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45863" y="3061052"/>
            <a:ext cx="12083037" cy="8337295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63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Kansantalouden toimijat: kotitaloudet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C4B5D8-4221-4436-A338-F43BFE1DC9A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 fontScale="925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Kotitaloudet</a:t>
            </a:r>
            <a:r>
              <a:rPr lang="fi-FI" dirty="0"/>
              <a:t> muodostuvat töitä tekevistä yksilöistä ja perheistä, jotka kuluttavat, omistavat ja käyttävät erilaisia julkisia ja yritysten tarjoamia palveluita.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Kotitalouden muodostavat henkilöt, jotka asuvat ja ruokailevat yhdessä tai käyttävät muuten yhdessä tulojaan.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10" name="Sisällön paikkamerkki 6">
            <a:extLst>
              <a:ext uri="{FF2B5EF4-FFF2-40B4-BE49-F238E27FC236}">
                <a16:creationId xmlns:a16="http://schemas.microsoft.com/office/drawing/2014/main" id="{22A3F0C1-A614-427D-971D-C1ACECEF81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45863" y="3061052"/>
            <a:ext cx="12083037" cy="8337295"/>
          </a:xfrm>
          <a:noFill/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A3805CB5-D381-4A0D-9A0D-AC59C7B9A6DC}"/>
              </a:ext>
            </a:extLst>
          </p:cNvPr>
          <p:cNvSpPr/>
          <p:nvPr/>
        </p:nvSpPr>
        <p:spPr>
          <a:xfrm>
            <a:off x="13144500" y="6995160"/>
            <a:ext cx="2209800" cy="7645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86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 fontScale="90000"/>
          </a:bodyPr>
          <a:lstStyle/>
          <a:p>
            <a:r>
              <a:rPr lang="fi-FI" dirty="0"/>
              <a:t>Kansantalouden toimijat: julkinen sektori ja Euroopan unioni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C4B5D8-4221-4436-A338-F43BFE1DC9A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 fontScale="850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Julkinen</a:t>
            </a:r>
            <a:r>
              <a:rPr lang="fi-FI" dirty="0"/>
              <a:t> </a:t>
            </a:r>
            <a:r>
              <a:rPr lang="fi-FI" b="1" dirty="0"/>
              <a:t>sektori</a:t>
            </a:r>
            <a:r>
              <a:rPr lang="fi-FI" dirty="0"/>
              <a:t> tarkoittaa valtiota ja kuntia.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Julkiseen sektoriin lasketaan yliopistot, valtion ja kuntien liikelaitokset (mm. vesihuolto-, palo- ja pelastuslaitokset) sekä Kela ja muut sosiaaliturvarahastot.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Suomi kuuluu </a:t>
            </a:r>
            <a:r>
              <a:rPr lang="fi-FI" b="1" dirty="0"/>
              <a:t>Euroopan</a:t>
            </a:r>
            <a:r>
              <a:rPr lang="fi-FI" dirty="0"/>
              <a:t> </a:t>
            </a:r>
            <a:r>
              <a:rPr lang="fi-FI" b="1" dirty="0"/>
              <a:t>unioniin</a:t>
            </a:r>
            <a:r>
              <a:rPr lang="fi-FI" dirty="0"/>
              <a:t>, jonka jäsenmaksua vastaan Suomi on osa laajempaa eurooppalaista talousaluetta.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9" name="Sisällön paikkamerkki 6">
            <a:extLst>
              <a:ext uri="{FF2B5EF4-FFF2-40B4-BE49-F238E27FC236}">
                <a16:creationId xmlns:a16="http://schemas.microsoft.com/office/drawing/2014/main" id="{D6044744-9D68-47AD-A727-33C0E7CC6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5863" y="3061052"/>
            <a:ext cx="12083037" cy="8337295"/>
          </a:xfrm>
          <a:prstGeom prst="rect">
            <a:avLst/>
          </a:prstGeom>
          <a:noFill/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D95B3681-F66E-4775-8ECA-1A629B9244F6}"/>
              </a:ext>
            </a:extLst>
          </p:cNvPr>
          <p:cNvSpPr/>
          <p:nvPr/>
        </p:nvSpPr>
        <p:spPr>
          <a:xfrm>
            <a:off x="17039771" y="7010401"/>
            <a:ext cx="1480458" cy="725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37D17AA-BC1E-4C27-B92D-A40D2F19D9BD}"/>
              </a:ext>
            </a:extLst>
          </p:cNvPr>
          <p:cNvSpPr/>
          <p:nvPr/>
        </p:nvSpPr>
        <p:spPr>
          <a:xfrm>
            <a:off x="21094701" y="10392228"/>
            <a:ext cx="2476500" cy="6821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0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Kansantalouden toimijat: yritykset ja ulkomaat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C4B5D8-4221-4436-A338-F43BFE1DC9A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Yritykset</a:t>
            </a:r>
            <a:r>
              <a:rPr lang="fi-FI" dirty="0"/>
              <a:t> ovat tärkeitä kansantalouden toimijoita.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Yritykset tuottavat suuren osan kansantalouden hyödykkeistä ja viennistä.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Lisäksi suuri osa tuonnista kanavoituu jonkin yrityksen kautta markkinoille, esim. päivittäistavarakauppojen kautta.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9" name="Sisällön paikkamerkki 6">
            <a:extLst>
              <a:ext uri="{FF2B5EF4-FFF2-40B4-BE49-F238E27FC236}">
                <a16:creationId xmlns:a16="http://schemas.microsoft.com/office/drawing/2014/main" id="{D6044744-9D68-47AD-A727-33C0E7CC6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5863" y="3061052"/>
            <a:ext cx="12083037" cy="8337295"/>
          </a:xfrm>
          <a:prstGeom prst="rect">
            <a:avLst/>
          </a:prstGeom>
          <a:noFill/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D1C1AEA8-7C4B-441D-AD7A-634BA769185E}"/>
              </a:ext>
            </a:extLst>
          </p:cNvPr>
          <p:cNvSpPr/>
          <p:nvPr/>
        </p:nvSpPr>
        <p:spPr>
          <a:xfrm>
            <a:off x="12046857" y="10522856"/>
            <a:ext cx="2452914" cy="5660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BDC7502-7638-4B66-85B8-B6CADEA49DAC}"/>
              </a:ext>
            </a:extLst>
          </p:cNvPr>
          <p:cNvSpPr/>
          <p:nvPr/>
        </p:nvSpPr>
        <p:spPr>
          <a:xfrm>
            <a:off x="20367413" y="7015843"/>
            <a:ext cx="1592701" cy="7057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3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Kansantalouden toimijat: pankit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C4B5D8-4221-4436-A338-F43BFE1DC9A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Pankit</a:t>
            </a:r>
            <a:r>
              <a:rPr lang="fi-FI" dirty="0"/>
              <a:t> pitävät kansantalouden pyörät pyörimässä kolmella tavalla:</a:t>
            </a:r>
          </a:p>
          <a:p>
            <a:pPr marL="1143000" indent="-1143000">
              <a:buFont typeface="+mj-lt"/>
              <a:buAutoNum type="arabicParenR"/>
            </a:pPr>
            <a:r>
              <a:rPr lang="fi-FI" dirty="0"/>
              <a:t>Rahaliikenne tapahtuu pankkien kautta.</a:t>
            </a:r>
          </a:p>
          <a:p>
            <a:pPr marL="1143000" indent="-1143000">
              <a:buFont typeface="+mj-lt"/>
              <a:buAutoNum type="arabicParenR"/>
            </a:pPr>
            <a:r>
              <a:rPr lang="fi-FI" dirty="0"/>
              <a:t>Pankkitileille voi säästää rahaa.</a:t>
            </a:r>
          </a:p>
          <a:p>
            <a:pPr marL="1143000" indent="-1143000">
              <a:buFont typeface="+mj-lt"/>
              <a:buAutoNum type="arabicParenR"/>
            </a:pPr>
            <a:r>
              <a:rPr lang="fi-FI" dirty="0"/>
              <a:t>Pankki antaa (eli myy) lainoja muille kansantalouden toimijoille.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9" name="Sisällön paikkamerkki 6">
            <a:extLst>
              <a:ext uri="{FF2B5EF4-FFF2-40B4-BE49-F238E27FC236}">
                <a16:creationId xmlns:a16="http://schemas.microsoft.com/office/drawing/2014/main" id="{D6044744-9D68-47AD-A727-33C0E7CC6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5863" y="3061052"/>
            <a:ext cx="12083037" cy="8337295"/>
          </a:xfrm>
          <a:prstGeom prst="rect">
            <a:avLst/>
          </a:prstGeom>
          <a:noFill/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99F1B6EC-C2C0-4DEC-BFA8-25FA4D86EAD6}"/>
              </a:ext>
            </a:extLst>
          </p:cNvPr>
          <p:cNvSpPr/>
          <p:nvPr/>
        </p:nvSpPr>
        <p:spPr>
          <a:xfrm>
            <a:off x="12041414" y="3880757"/>
            <a:ext cx="2588986" cy="647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7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236</Words>
  <Application>Microsoft Office PowerPoint</Application>
  <PresentationFormat>Mukautettu</PresentationFormat>
  <Paragraphs>38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4. Kansantalouden kiertokulku</vt:lpstr>
      <vt:lpstr>Tietoisku: Kansantalouden kiertokulku: RAHAN PITÄÄ KIERTÄÄ SOPIVASTI!</vt:lpstr>
      <vt:lpstr>Kansantalouden kiertokulku</vt:lpstr>
      <vt:lpstr>Kansantalouden kiertokulku</vt:lpstr>
      <vt:lpstr>Kansantalouden toimijat: kotitaloudet</vt:lpstr>
      <vt:lpstr>Kansantalouden toimijat: julkinen sektori ja Euroopan unioni</vt:lpstr>
      <vt:lpstr>Kansantalouden toimijat: yritykset ja ulkomaat</vt:lpstr>
      <vt:lpstr>Kansantalouden toimijat: pankit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Janne Leiviskä</cp:lastModifiedBy>
  <cp:revision>12</cp:revision>
  <cp:lastPrinted>2017-11-30T08:45:33Z</cp:lastPrinted>
  <dcterms:created xsi:type="dcterms:W3CDTF">2020-05-05T09:10:38Z</dcterms:created>
  <dcterms:modified xsi:type="dcterms:W3CDTF">2024-02-16T08:37:44Z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