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4005" r:id="rId4"/>
  </p:sldMasterIdLst>
  <p:notesMasterIdLst>
    <p:notesMasterId r:id="rId12"/>
  </p:notesMasterIdLst>
  <p:handoutMasterIdLst>
    <p:handoutMasterId r:id="rId13"/>
  </p:handoutMasterIdLst>
  <p:sldIdLst>
    <p:sldId id="256" r:id="rId5"/>
    <p:sldId id="264" r:id="rId6"/>
    <p:sldId id="265" r:id="rId7"/>
    <p:sldId id="266" r:id="rId8"/>
    <p:sldId id="267" r:id="rId9"/>
    <p:sldId id="268" r:id="rId10"/>
    <p:sldId id="269" r:id="rId11"/>
  </p:sldIdLst>
  <p:sldSz cx="24384000" cy="13716000"/>
  <p:notesSz cx="6794500" cy="9931400"/>
  <p:defaultTextStyle>
    <a:defPPr>
      <a:defRPr lang="en-US"/>
    </a:defPPr>
    <a:lvl1pPr marL="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1pPr>
    <a:lvl2pPr marL="76809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2pPr>
    <a:lvl3pPr marL="153619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3pPr>
    <a:lvl4pPr marL="230428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4pPr>
    <a:lvl5pPr marL="3072384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5pPr>
    <a:lvl6pPr marL="3840480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6pPr>
    <a:lvl7pPr marL="4608576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7pPr>
    <a:lvl8pPr marL="5376672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8pPr>
    <a:lvl9pPr marL="6144768" algn="l" defTabSz="1536192" rtl="0" eaLnBrk="1" latinLnBrk="0" hangingPunct="1">
      <a:defRPr sz="302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Tyylimalleja" id="{46C4E436-CC06-4795-AE88-7100612AA4A9}">
          <p14:sldIdLst>
            <p14:sldId id="256"/>
            <p14:sldId id="264"/>
            <p14:sldId id="265"/>
            <p14:sldId id="266"/>
            <p14:sldId id="267"/>
            <p14:sldId id="268"/>
            <p14:sldId id="26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äänänen Anna" initials="VA" lastIdx="1" clrIdx="0">
    <p:extLst>
      <p:ext uri="{19B8F6BF-5375-455C-9EA6-DF929625EA0E}">
        <p15:presenceInfo xmlns:p15="http://schemas.microsoft.com/office/powerpoint/2012/main" userId="S::anna.vaananen@otava.fi::afcd5de4-6b81-451f-9507-a3206bba066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BB3"/>
    <a:srgbClr val="BD8400"/>
    <a:srgbClr val="AA5501"/>
    <a:srgbClr val="00A87E"/>
    <a:srgbClr val="0C845B"/>
    <a:srgbClr val="E53663"/>
    <a:srgbClr val="E6009D"/>
    <a:srgbClr val="A45B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4843" autoAdjust="0"/>
    <p:restoredTop sz="86395"/>
  </p:normalViewPr>
  <p:slideViewPr>
    <p:cSldViewPr snapToGrid="0" snapToObjects="1">
      <p:cViewPr varScale="1">
        <p:scale>
          <a:sx n="24" d="100"/>
          <a:sy n="24" d="100"/>
        </p:scale>
        <p:origin x="72" y="384"/>
      </p:cViewPr>
      <p:guideLst/>
    </p:cSldViewPr>
  </p:slideViewPr>
  <p:outlineViewPr>
    <p:cViewPr>
      <p:scale>
        <a:sx n="33" d="100"/>
        <a:sy n="33" d="100"/>
      </p:scale>
      <p:origin x="0" y="-515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notesViewPr>
    <p:cSldViewPr snapToGrid="0" snapToObjects="1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DA1BF-19F3-4229-BA59-2E56CAC7CCB7}" type="datetimeFigureOut">
              <a:rPr lang="fi-FI" smtClean="0"/>
              <a:t>18.12.2025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i-FI"/>
              <a:t>Sarjan nimi alatunnisteeksi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48100" y="9432925"/>
            <a:ext cx="2944813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7425B6-48A3-4867-AB5D-F0B04678E88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1480683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829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AF3208-E354-404C-9BCE-26DCCC89D6A3}" type="datetimeFigureOut">
              <a:t>18.12.2025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1241425"/>
            <a:ext cx="5956300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9486"/>
            <a:ext cx="5435600" cy="391048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Sarjan nimi alatunnisteeksi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7"/>
            <a:ext cx="2944283" cy="49829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2F5846-7FDB-7A41-BFAE-11B7D8CCC68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67836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676400" y="5766899"/>
            <a:ext cx="21031200" cy="2651126"/>
          </a:xfrm>
        </p:spPr>
        <p:txBody>
          <a:bodyPr>
            <a:normAutofit/>
          </a:bodyPr>
          <a:lstStyle>
            <a:lvl1pPr>
              <a:defRPr sz="9600" b="1">
                <a:solidFill>
                  <a:schemeClr val="bg1"/>
                </a:solidFill>
              </a:defRPr>
            </a:lvl1pPr>
          </a:lstStyle>
          <a:p>
            <a:r>
              <a:rPr lang="fi-FI" dirty="0"/>
              <a:t>&lt; Luvun numero ja nimi &gt;</a:t>
            </a:r>
          </a:p>
        </p:txBody>
      </p:sp>
      <p:sp>
        <p:nvSpPr>
          <p:cNvPr id="10" name="Tekstin paikkamerkki 13">
            <a:extLst>
              <a:ext uri="{FF2B5EF4-FFF2-40B4-BE49-F238E27FC236}">
                <a16:creationId xmlns:a16="http://schemas.microsoft.com/office/drawing/2014/main" id="{B2306A64-4093-8E4F-B458-9B414E6F961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1676400" y="1771745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6600" b="1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 &lt; Sarjan nimi &gt;</a:t>
            </a:r>
          </a:p>
        </p:txBody>
      </p:sp>
      <p:sp>
        <p:nvSpPr>
          <p:cNvPr id="13" name="Tekstin paikkamerkki 13">
            <a:extLst>
              <a:ext uri="{FF2B5EF4-FFF2-40B4-BE49-F238E27FC236}">
                <a16:creationId xmlns:a16="http://schemas.microsoft.com/office/drawing/2014/main" id="{C91695A4-5868-DA40-A773-70E350E5E2C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1676400" y="2856646"/>
            <a:ext cx="21031200" cy="1084901"/>
          </a:xfrm>
        </p:spPr>
        <p:txBody>
          <a:bodyPr anchor="ctr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&lt; Kurssin numero&gt;</a:t>
            </a:r>
          </a:p>
        </p:txBody>
      </p:sp>
      <p:pic>
        <p:nvPicPr>
          <p:cNvPr id="14" name="Kuva 13">
            <a:extLst>
              <a:ext uri="{FF2B5EF4-FFF2-40B4-BE49-F238E27FC236}">
                <a16:creationId xmlns:a16="http://schemas.microsoft.com/office/drawing/2014/main" id="{D17B3A4E-31B1-F24F-9FEC-092DB1BD86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204454" y="11772077"/>
            <a:ext cx="1804218" cy="99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27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Mukautettu asette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8800"/>
            </a:lvl1pPr>
          </a:lstStyle>
          <a:p>
            <a:r>
              <a:rPr lang="fi-FI" dirty="0"/>
              <a:t>Otsikko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quarter" idx="12" hasCustomPrompt="1"/>
          </p:nvPr>
        </p:nvSpPr>
        <p:spPr>
          <a:xfrm>
            <a:off x="1676400" y="3730513"/>
            <a:ext cx="21031200" cy="8145947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6" name="Dian numeron paikkamerkki 4">
            <a:extLst>
              <a:ext uri="{FF2B5EF4-FFF2-40B4-BE49-F238E27FC236}">
                <a16:creationId xmlns:a16="http://schemas.microsoft.com/office/drawing/2014/main" id="{BCB98871-21E3-CD43-8CA7-31BAC4AEA04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21200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BBE2822-B248-004E-9F91-722369B3FA3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67106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621943" y="3160738"/>
            <a:ext cx="10942861" cy="8399891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 </a:t>
            </a:r>
          </a:p>
        </p:txBody>
      </p:sp>
      <p:sp>
        <p:nvSpPr>
          <p:cNvPr id="7" name="Kuvan paikkamerkki 4">
            <a:extLst>
              <a:ext uri="{FF2B5EF4-FFF2-40B4-BE49-F238E27FC236}">
                <a16:creationId xmlns:a16="http://schemas.microsoft.com/office/drawing/2014/main" id="{0BB99D6C-DC5C-4D4C-895B-60902C71BEF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460186" y="0"/>
            <a:ext cx="10923814" cy="13716000"/>
          </a:xfrm>
        </p:spPr>
        <p:txBody>
          <a:bodyPr/>
          <a:lstStyle/>
          <a:p>
            <a:r>
              <a:rPr lang="fi-FI" dirty="0"/>
              <a:t>Lisää kuva napsauttamalla kuvaketta</a:t>
            </a:r>
          </a:p>
        </p:txBody>
      </p:sp>
      <p:sp>
        <p:nvSpPr>
          <p:cNvPr id="9" name="Dian numeron paikkamerkki 4">
            <a:extLst>
              <a:ext uri="{FF2B5EF4-FFF2-40B4-BE49-F238E27FC236}">
                <a16:creationId xmlns:a16="http://schemas.microsoft.com/office/drawing/2014/main" id="{BDA40A65-249D-1F44-829E-75B4708C71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A3EE93C-27B1-4E41-A85F-00FD89F968E1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5AB51109-D884-F844-9A74-F9C38D0774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621944" y="730251"/>
            <a:ext cx="10997318" cy="2130180"/>
          </a:xfrm>
        </p:spPr>
        <p:txBody>
          <a:bodyPr/>
          <a:lstStyle/>
          <a:p>
            <a:r>
              <a:rPr lang="fi-FI" dirty="0"/>
              <a:t>Otsikko</a:t>
            </a:r>
          </a:p>
        </p:txBody>
      </p:sp>
    </p:spTree>
    <p:extLst>
      <p:ext uri="{BB962C8B-B14F-4D97-AF65-F5344CB8AC3E}">
        <p14:creationId xmlns:p14="http://schemas.microsoft.com/office/powerpoint/2010/main" val="1312228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649187" y="730250"/>
            <a:ext cx="21463874" cy="1621063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8" name="Picture Placeholder 16"/>
          <p:cNvSpPr>
            <a:spLocks noGrp="1"/>
          </p:cNvSpPr>
          <p:nvPr userDrawn="1"/>
        </p:nvSpPr>
        <p:spPr>
          <a:xfrm>
            <a:off x="8404703" y="4080086"/>
            <a:ext cx="3941487" cy="696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endParaRPr lang="fi-FI"/>
          </a:p>
        </p:txBody>
      </p:sp>
      <p:sp>
        <p:nvSpPr>
          <p:cNvPr id="16" name="Sisällön paikkamerkki 3">
            <a:extLst>
              <a:ext uri="{FF2B5EF4-FFF2-40B4-BE49-F238E27FC236}">
                <a16:creationId xmlns:a16="http://schemas.microsoft.com/office/drawing/2014/main" id="{DFC04D7D-D96C-D240-BE90-01644E4623D0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167640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7" name="Sisällön paikkamerkki 3">
            <a:extLst>
              <a:ext uri="{FF2B5EF4-FFF2-40B4-BE49-F238E27FC236}">
                <a16:creationId xmlns:a16="http://schemas.microsoft.com/office/drawing/2014/main" id="{645A4E07-63E2-C64A-8296-6C6ADD5636C0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041150" y="3061052"/>
            <a:ext cx="10069463" cy="8337296"/>
          </a:xfrm>
        </p:spPr>
        <p:txBody>
          <a:bodyPr>
            <a:normAutofit/>
          </a:bodyPr>
          <a:lstStyle>
            <a:lvl1pPr>
              <a:defRPr sz="6000"/>
            </a:lvl1pPr>
            <a:lvl2pPr>
              <a:defRPr sz="5400"/>
            </a:lvl2pPr>
            <a:lvl3pPr>
              <a:defRPr sz="4800"/>
            </a:lvl3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10" name="Dian numeron paikkamerkki 4">
            <a:extLst>
              <a:ext uri="{FF2B5EF4-FFF2-40B4-BE49-F238E27FC236}">
                <a16:creationId xmlns:a16="http://schemas.microsoft.com/office/drawing/2014/main" id="{5FB8CE6B-5C63-E948-8E0A-20890526A4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8087AA77-02E6-AA4E-8700-B19D1A8E8539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2967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1" y="0"/>
            <a:ext cx="10923814" cy="13716000"/>
          </a:xfrm>
        </p:spPr>
        <p:txBody>
          <a:bodyPr/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1381014" y="730250"/>
            <a:ext cx="11732046" cy="2183118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11381015" y="3536295"/>
            <a:ext cx="11732048" cy="8691005"/>
          </a:xfrm>
        </p:spPr>
        <p:txBody>
          <a:bodyPr/>
          <a:lstStyle>
            <a:lvl1pPr>
              <a:defRPr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737FF8E8-1F8E-414D-8661-38E8062F5B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624213" y="1232166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9CEDC127-060F-2C4A-BBEA-0BB10785356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9338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03274" y="78814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03726" y="26804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8778874" y="7906871"/>
            <a:ext cx="6867074" cy="3562886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87793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6754474" y="7906871"/>
            <a:ext cx="6867074" cy="3562886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6754926" y="2705826"/>
            <a:ext cx="6867074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39CDC8C4-4389-254F-AF34-1E5FFA9129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643478E-8B21-6A4D-80E5-027AC478B41E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832756" y="12293264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131012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82686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5" name="Kuvan paikkamerkki 4"/>
          <p:cNvSpPr>
            <a:spLocks noGrp="1"/>
          </p:cNvSpPr>
          <p:nvPr>
            <p:ph type="pic" sz="quarter" idx="21"/>
          </p:nvPr>
        </p:nvSpPr>
        <p:spPr>
          <a:xfrm>
            <a:off x="82731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6652041" y="7677767"/>
            <a:ext cx="5231176" cy="3766590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9" name="Kuvan paikkamerkki 4"/>
          <p:cNvSpPr>
            <a:spLocks noGrp="1"/>
          </p:cNvSpPr>
          <p:nvPr>
            <p:ph type="pic" sz="quarter" idx="23"/>
          </p:nvPr>
        </p:nvSpPr>
        <p:spPr>
          <a:xfrm>
            <a:off x="665249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Tekstin paikkamerkki 13"/>
          <p:cNvSpPr>
            <a:spLocks noGrp="1"/>
          </p:cNvSpPr>
          <p:nvPr>
            <p:ph type="body" sz="quarter" idx="24" hasCustomPrompt="1"/>
          </p:nvPr>
        </p:nvSpPr>
        <p:spPr>
          <a:xfrm>
            <a:off x="12511727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2" name="Kuvan paikkamerkki 4"/>
          <p:cNvSpPr>
            <a:spLocks noGrp="1"/>
          </p:cNvSpPr>
          <p:nvPr>
            <p:ph type="pic" sz="quarter" idx="25"/>
          </p:nvPr>
        </p:nvSpPr>
        <p:spPr>
          <a:xfrm>
            <a:off x="12512179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8" name="Tekstin paikkamerkki 13">
            <a:extLst>
              <a:ext uri="{FF2B5EF4-FFF2-40B4-BE49-F238E27FC236}">
                <a16:creationId xmlns:a16="http://schemas.microsoft.com/office/drawing/2014/main" id="{AE0ABF85-D10A-2D49-9B66-896B78CA690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8390371" y="7677767"/>
            <a:ext cx="5231176" cy="3766590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21" name="Kuvan paikkamerkki 4">
            <a:extLst>
              <a:ext uri="{FF2B5EF4-FFF2-40B4-BE49-F238E27FC236}">
                <a16:creationId xmlns:a16="http://schemas.microsoft.com/office/drawing/2014/main" id="{E39458D8-D777-B64A-9435-7839801170B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18390823" y="2680426"/>
            <a:ext cx="5231176" cy="4749872"/>
          </a:xfrm>
        </p:spPr>
        <p:txBody>
          <a:bodyPr/>
          <a:lstStyle/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5" name="Dian numeron paikkamerkki 4">
            <a:extLst>
              <a:ext uri="{FF2B5EF4-FFF2-40B4-BE49-F238E27FC236}">
                <a16:creationId xmlns:a16="http://schemas.microsoft.com/office/drawing/2014/main" id="{AC85A682-1DCF-7643-8519-301923ECF9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A4BF7289-4E6F-2649-8F7D-F3553719C03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20615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67781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Image Half 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32756" y="493828"/>
            <a:ext cx="22789243" cy="1939129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88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Bebas Neue" charset="0"/>
                <a:cs typeface="Bebas Neue" charset="0"/>
              </a:defRPr>
            </a:lvl1pPr>
          </a:lstStyle>
          <a:p>
            <a:r>
              <a:rPr lang="fi-FI" dirty="0"/>
              <a:t>Otsikko</a:t>
            </a:r>
            <a:endParaRPr lang="en-US" dirty="0"/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23110613" y="88587"/>
            <a:ext cx="1102891" cy="4052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1536192" rtl="0" eaLnBrk="1" latinLnBrk="0" hangingPunct="1">
              <a:defRPr sz="2400" b="1" kern="1200">
                <a:solidFill>
                  <a:schemeClr val="bg1"/>
                </a:solidFill>
                <a:latin typeface="Lato" charset="0"/>
                <a:ea typeface="Lato" charset="0"/>
                <a:cs typeface="Lato" charset="0"/>
              </a:defRPr>
            </a:lvl1pPr>
            <a:lvl2pPr marL="76809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3619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0428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72384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840480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608576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376672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44768" algn="l" defTabSz="1536192" rtl="0" eaLnBrk="1" latinLnBrk="0" hangingPunct="1">
              <a:defRPr sz="302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latin typeface="+mn-lt"/>
            </a:endParaRPr>
          </a:p>
        </p:txBody>
      </p:sp>
      <p:sp>
        <p:nvSpPr>
          <p:cNvPr id="13" name="Tekstin paikkamerkki 13"/>
          <p:cNvSpPr>
            <a:spLocks noGrp="1"/>
          </p:cNvSpPr>
          <p:nvPr>
            <p:ph type="body" sz="quarter" idx="20" hasCustomPrompt="1"/>
          </p:nvPr>
        </p:nvSpPr>
        <p:spPr>
          <a:xfrm>
            <a:off x="772971" y="4437888"/>
            <a:ext cx="10959888" cy="6585712"/>
          </a:xfrm>
        </p:spPr>
        <p:txBody>
          <a:bodyPr>
            <a:normAutofit/>
          </a:bodyPr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8" name="Tekstin paikkamerkki 13"/>
          <p:cNvSpPr>
            <a:spLocks noGrp="1"/>
          </p:cNvSpPr>
          <p:nvPr>
            <p:ph type="body" sz="quarter" idx="22" hasCustomPrompt="1"/>
          </p:nvPr>
        </p:nvSpPr>
        <p:spPr>
          <a:xfrm>
            <a:off x="12595591" y="4463288"/>
            <a:ext cx="10959888" cy="6585712"/>
          </a:xfrm>
        </p:spPr>
        <p:txBody>
          <a:bodyPr/>
          <a:lstStyle>
            <a:lvl1pPr>
              <a:defRPr sz="4400"/>
            </a:lvl1pPr>
            <a:lvl3pPr marL="1828800" indent="0">
              <a:buNone/>
              <a:defRPr/>
            </a:lvl3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7" name="Tekstin paikkamerkki 6"/>
          <p:cNvSpPr>
            <a:spLocks noGrp="1"/>
          </p:cNvSpPr>
          <p:nvPr>
            <p:ph type="body" sz="quarter" idx="26" hasCustomPrompt="1"/>
          </p:nvPr>
        </p:nvSpPr>
        <p:spPr>
          <a:xfrm>
            <a:off x="772920" y="3184914"/>
            <a:ext cx="1096060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sp>
        <p:nvSpPr>
          <p:cNvPr id="19" name="Tekstin paikkamerkki 6"/>
          <p:cNvSpPr>
            <a:spLocks noGrp="1"/>
          </p:cNvSpPr>
          <p:nvPr>
            <p:ph type="body" sz="quarter" idx="27" hasCustomPrompt="1"/>
          </p:nvPr>
        </p:nvSpPr>
        <p:spPr>
          <a:xfrm>
            <a:off x="12590711" y="3221626"/>
            <a:ext cx="11020318" cy="997631"/>
          </a:xfrm>
          <a:noFill/>
        </p:spPr>
        <p:txBody>
          <a:bodyPr anchor="ctr">
            <a:normAutofit/>
          </a:bodyPr>
          <a:lstStyle>
            <a:lvl1pPr algn="l">
              <a:defRPr sz="48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fi-FI" dirty="0"/>
              <a:t>TEKSTI</a:t>
            </a:r>
          </a:p>
        </p:txBody>
      </p:sp>
      <p:cxnSp>
        <p:nvCxnSpPr>
          <p:cNvPr id="12" name="Suora yhdysviiva 11">
            <a:extLst>
              <a:ext uri="{FF2B5EF4-FFF2-40B4-BE49-F238E27FC236}">
                <a16:creationId xmlns:a16="http://schemas.microsoft.com/office/drawing/2014/main" id="{B060A81E-999C-C448-94D8-9D0C9ACF25BB}"/>
              </a:ext>
            </a:extLst>
          </p:cNvPr>
          <p:cNvCxnSpPr>
            <a:cxnSpLocks/>
          </p:cNvCxnSpPr>
          <p:nvPr userDrawn="1"/>
        </p:nvCxnSpPr>
        <p:spPr>
          <a:xfrm>
            <a:off x="76858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D459D5BB-1E12-2D4A-8711-47D657860610}"/>
              </a:ext>
            </a:extLst>
          </p:cNvPr>
          <p:cNvCxnSpPr>
            <a:cxnSpLocks/>
          </p:cNvCxnSpPr>
          <p:nvPr userDrawn="1"/>
        </p:nvCxnSpPr>
        <p:spPr>
          <a:xfrm>
            <a:off x="12591208" y="4204109"/>
            <a:ext cx="10964271" cy="0"/>
          </a:xfrm>
          <a:prstGeom prst="line">
            <a:avLst/>
          </a:prstGeom>
          <a:ln w="889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Dian numeron paikkamerkki 4">
            <a:extLst>
              <a:ext uri="{FF2B5EF4-FFF2-40B4-BE49-F238E27FC236}">
                <a16:creationId xmlns:a16="http://schemas.microsoft.com/office/drawing/2014/main" id="{3A922534-0063-7B4D-9811-3F2E6750EA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8076985" y="12330967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Alatunnisteen paikkamerkki 1">
            <a:extLst>
              <a:ext uri="{FF2B5EF4-FFF2-40B4-BE49-F238E27FC236}">
                <a16:creationId xmlns:a16="http://schemas.microsoft.com/office/drawing/2014/main" id="{DE8405D7-FC5D-284A-A300-0E274C2D1C9D}"/>
              </a:ext>
            </a:extLst>
          </p:cNvPr>
          <p:cNvSpPr>
            <a:spLocks noGrp="1"/>
          </p:cNvSpPr>
          <p:nvPr>
            <p:ph type="ftr" sz="quarter" idx="28"/>
          </p:nvPr>
        </p:nvSpPr>
        <p:spPr>
          <a:xfrm>
            <a:off x="832756" y="12255499"/>
            <a:ext cx="8229600" cy="73025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3364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140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</p:txBody>
      </p:sp>
      <p:sp>
        <p:nvSpPr>
          <p:cNvPr id="8" name="Dian numeron paikkamerkki 4">
            <a:extLst>
              <a:ext uri="{FF2B5EF4-FFF2-40B4-BE49-F238E27FC236}">
                <a16:creationId xmlns:a16="http://schemas.microsoft.com/office/drawing/2014/main" id="{9C5378BE-169B-F04E-A1AB-192DBC6B7C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7275656" y="12255499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01E4971-310B-774B-8DEE-5F834C23301A}" type="slidenum">
              <a:rPr lang="fi-FI" smtClean="0"/>
              <a:pPr/>
              <a:t>‹#›</a:t>
            </a:fld>
            <a:endParaRPr lang="fi-FI" dirty="0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A340797D-46D6-024D-AC75-2CE162BEE8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621944" y="12255499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522066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5" r:id="rId1"/>
    <p:sldLayoutId id="2147484098" r:id="rId2"/>
    <p:sldLayoutId id="2147484188" r:id="rId3"/>
    <p:sldLayoutId id="2147484170" r:id="rId4"/>
    <p:sldLayoutId id="2147484094" r:id="rId5"/>
    <p:sldLayoutId id="2147484168" r:id="rId6"/>
    <p:sldLayoutId id="2147484121" r:id="rId7"/>
    <p:sldLayoutId id="2147484193" r:id="rId8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algn="ctr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0" indent="0" algn="l" defTabSz="1828800" rtl="0" eaLnBrk="1" latinLnBrk="0" hangingPunct="1">
        <a:lnSpc>
          <a:spcPct val="90000"/>
        </a:lnSpc>
        <a:spcBef>
          <a:spcPts val="2000"/>
        </a:spcBef>
        <a:buFontTx/>
        <a:buNone/>
        <a:defRPr sz="54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charset="0"/>
        <a:buChar char="•"/>
        <a:defRPr sz="44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520D0E8-4325-1A49-9C80-BF440F63C0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11. Puolueet osana demokratiaa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72EC1BF-C009-614D-A722-6892BDBD0E1D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fi-FI" dirty="0"/>
              <a:t>Forum Yhteiskuntaoppi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16EE2A2-1585-1C4A-A7CF-9E1614286C7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fi-FI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675401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F8234A6-A791-3847-837A-FBF268CEE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Suomen puoluekentän runko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6535E31-67F5-FE44-AF51-84564199E8FD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Suomen puoluekentän runko muodostui 1900-luvun alussa: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SDP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Kokoomus (ent. Suomalainen puolue)</a:t>
            </a:r>
          </a:p>
          <a:p>
            <a:pPr marL="2228850" lvl="1" indent="-857250">
              <a:buFont typeface="Arial" panose="020B0604020202020204" pitchFamily="34" charset="0"/>
              <a:buChar char="•"/>
            </a:pPr>
            <a:r>
              <a:rPr lang="fi-FI" dirty="0"/>
              <a:t>Keskusta (ent. Maalaisliitto)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Alun perin nämä puolueet syntyivät </a:t>
            </a:r>
            <a:r>
              <a:rPr lang="fi-FI" b="1" dirty="0"/>
              <a:t>luokkaperustalta: </a:t>
            </a:r>
            <a:r>
              <a:rPr lang="fi-FI" dirty="0"/>
              <a:t>työläiset, porvarit ja maanviljelijät.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SDP:n ja Kokoomuksen taustalla on työn ja omistamisen ristiriita.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Keskustan taustalla on kaupungin ja maaseudun välinen suhde. 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8538EE4E-873D-3442-AD07-EE4436E764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41634F-4B1D-864F-AFFB-222CC3600F82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23895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F54B6F-B15B-4541-9D42-7C0DA866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Perinteisen puoluekentän kehityslinjoja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EBF0F30-B5F1-4D4A-9612-4DC559DA7C2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Puoluepolitiikan kukoistaessa puolueet tarjosivat hyvän urapolun ja jäsenmäärät kasvoivat.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Puoluetuki mahdollisti toiminnan laajentamisen, mutta puolueista tuli jäykkiä ja byrokraattisia.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FB2AB5B-F4AA-F94C-8B99-5FD3FF3E8C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3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97F72A0A-C5D0-6041-8DB1-B3FF2B3FCE0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64618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80DD7F-5962-BA4B-BEE3-4A007E8EB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Perinteisen puoluekentän haasteita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3662626-68B2-7841-AC64-B337A64A9086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Puolueiden jäsenmäärät ovat romahtaneet.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Arvostusta ja äänestäjien luottamusta on menetetty.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Arvomaailmat eivät enää puhuttele äänestäjiä.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Poliittinen aktivoituminen tapahtuu vain vaalien aikana.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Alkuperäiset tavoitteet on jo saavutettu.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Nuorten aktivointi puoluetoimintaan on haastavaa.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671C352-3362-234A-ABB1-17ECDD8D53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47C5DE9-FE0F-BC45-9F54-1EF469B6CABB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3459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428A531-BA49-9C49-969F-A868BA1B9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Kolme vanhaa runkopuoluetta tänä päivänä: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SDP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3B90C822-86B6-1A4E-A7E7-7B52A278FF63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Ajoi sotien jälkeen vahvasti </a:t>
            </a:r>
            <a:r>
              <a:rPr lang="fi-FI" b="1" dirty="0"/>
              <a:t>hyvinvointivaltion </a:t>
            </a:r>
            <a:r>
              <a:rPr lang="fi-FI" dirty="0"/>
              <a:t>rakentamista. Saavutti tavoitteensa, mutta ei ole löytänyt uutta missiota.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Uudeksi haasteeksi on noussut globalisaatio ja sen vaikutukset teollisuustyöpaikkoihin.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Yhdeksi pahimmista kilpakumppaneista on noussut kansallismielinen populistipuolue </a:t>
            </a:r>
            <a:r>
              <a:rPr lang="fi-FI" b="1" dirty="0"/>
              <a:t>Perussuomalaiset.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302A4B57-12B9-F845-AD7E-2E4F39CDC2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3E22006-5423-6942-B34A-4B121E1C588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355091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5F6F056-9AD8-3542-9A0E-6332C81AA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Kolme vanhaa runkopuoluetta tänä päivänä: Kokoomus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E2332C0-D232-7343-A6B8-5AB577F084F5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solidFill>
            <a:schemeClr val="bg1"/>
          </a:solidFill>
        </p:spPr>
        <p:txBody>
          <a:bodyPr>
            <a:normAutofit/>
          </a:bodyPr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Luopunut </a:t>
            </a:r>
            <a:r>
              <a:rPr lang="fi-FI" b="1" dirty="0"/>
              <a:t>konservatiivisuudesta</a:t>
            </a:r>
            <a:r>
              <a:rPr lang="fi-FI" dirty="0"/>
              <a:t> ja liukunut lähemmäs poliittista keskustaa.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Suomalaisen yhteiskunnan ammatti- ja koulutusrakenteen muutos sekä kaupungistuminen ovat kasvattaneet kannatusta.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Kamppailee suurten kaupunkien hallinnasta SDP:n sijasta Vihreiden kanssa.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46156EA-3CFB-0E49-A081-FE1A8358A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6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FB2FB80-0BFE-7248-AD3B-C03314163EAE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46473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71C9ED4-C9B0-BC44-9258-482D2F4B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>
                <a:solidFill>
                  <a:schemeClr val="tx1"/>
                </a:solidFill>
              </a:rPr>
              <a:t>Kolme vanhaa runkopuoluetta tänä päivänä: </a:t>
            </a:r>
            <a:br>
              <a:rPr lang="fi-FI" dirty="0">
                <a:solidFill>
                  <a:schemeClr val="tx1"/>
                </a:solidFill>
              </a:rPr>
            </a:br>
            <a:r>
              <a:rPr lang="fi-FI" dirty="0">
                <a:solidFill>
                  <a:schemeClr val="tx1"/>
                </a:solidFill>
              </a:rPr>
              <a:t>Keskusta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C210A9F-2C89-3C44-A3A8-83254CA05AC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183341" y="3092825"/>
            <a:ext cx="21524259" cy="8783636"/>
          </a:xfrm>
          <a:solidFill>
            <a:schemeClr val="bg1"/>
          </a:solidFill>
        </p:spPr>
        <p:txBody>
          <a:bodyPr/>
          <a:lstStyle/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Suomi on Euroopan viimeisiä maita, jossa maaseutupuolue on edelleen toistuvasti ollut pääministeripuolueena.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Se ei enää aja pelkästään maaseudun etuja, vaan myös suurten kaupunkien ulkopuolisen Suomen etuja.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Haasteena on Suomen kaupungistuminen ja se, että puolue ei ole onnistunut ohjaamaan voimakasta kansallismielisyyttä omaan kannatukseensa.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Maaseudulla menettänyt kannattajiaan Perussuomalaisille.</a:t>
            </a:r>
          </a:p>
          <a:p>
            <a:pPr marL="857250" indent="-857250">
              <a:buFont typeface="Arial" panose="020B0604020202020204" pitchFamily="34" charset="0"/>
              <a:buChar char="•"/>
            </a:pPr>
            <a:r>
              <a:rPr lang="fi-FI" dirty="0"/>
              <a:t>Kannattajat kaupunkien ulkopuolella. Myös yrittäjiä.</a:t>
            </a:r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E7184AEE-8BCF-0544-80A7-75AF42C926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1E4971-310B-774B-8DEE-5F834C23301A}" type="slidenum">
              <a:rPr lang="fi-FI" smtClean="0"/>
              <a:pPr/>
              <a:t>7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303A2459-C478-764B-841E-5BDD2B183695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fi-FI"/>
              <a:t>Forum Yhteiskuntaoppi 1</a:t>
            </a:r>
            <a:endParaRPr lang="fi-FI" dirty="0"/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756D8DAF-C120-3F46-AA74-B3D90F17DC59}"/>
              </a:ext>
            </a:extLst>
          </p:cNvPr>
          <p:cNvSpPr txBox="1"/>
          <p:nvPr/>
        </p:nvSpPr>
        <p:spPr>
          <a:xfrm>
            <a:off x="11546541" y="11961674"/>
            <a:ext cx="1185276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3600" dirty="0"/>
              <a:t>Lähde: Jenni Karimäki (2019): Sata vuotta eikä suotta – perinteiset puolueet pitävät edelleen pintansa. Julkaistu </a:t>
            </a:r>
            <a:r>
              <a:rPr lang="fi-FI" sz="3600" i="1" dirty="0"/>
              <a:t>Politiikka</a:t>
            </a:r>
            <a:r>
              <a:rPr lang="fi-FI" sz="3600" dirty="0"/>
              <a:t>-lehdessä 26.3.2019.</a:t>
            </a:r>
          </a:p>
        </p:txBody>
      </p:sp>
    </p:spTree>
    <p:extLst>
      <p:ext uri="{BB962C8B-B14F-4D97-AF65-F5344CB8AC3E}">
        <p14:creationId xmlns:p14="http://schemas.microsoft.com/office/powerpoint/2010/main" val="4251100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peaineisto">
      <a:dk1>
        <a:srgbClr val="202020"/>
      </a:dk1>
      <a:lt1>
        <a:srgbClr val="FFFFFF"/>
      </a:lt1>
      <a:dk2>
        <a:srgbClr val="006BB3"/>
      </a:dk2>
      <a:lt2>
        <a:srgbClr val="E7E6E6"/>
      </a:lt2>
      <a:accent1>
        <a:srgbClr val="0096DB"/>
      </a:accent1>
      <a:accent2>
        <a:srgbClr val="009FAD"/>
      </a:accent2>
      <a:accent3>
        <a:srgbClr val="51A300"/>
      </a:accent3>
      <a:accent4>
        <a:srgbClr val="8E7BD3"/>
      </a:accent4>
      <a:accent5>
        <a:srgbClr val="E00000"/>
      </a:accent5>
      <a:accent6>
        <a:srgbClr val="FA6400"/>
      </a:accent6>
      <a:hlink>
        <a:srgbClr val="006BB3"/>
      </a:hlink>
      <a:folHlink>
        <a:srgbClr val="2092C1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pimisen_palvelut_ppt_pohja_2020" id="{6EA4B688-A576-1547-8865-30F79BDF1AF0}" vid="{B03A06A1-2E19-454D-B4B9-06D81E0FD4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899A2BFBF1068343A90051A953165CA4" ma:contentTypeVersion="12" ma:contentTypeDescription="Luo uusi asiakirja." ma:contentTypeScope="" ma:versionID="54b432a60c30a7b560d48447365ee0c5">
  <xsd:schema xmlns:xsd="http://www.w3.org/2001/XMLSchema" xmlns:xs="http://www.w3.org/2001/XMLSchema" xmlns:p="http://schemas.microsoft.com/office/2006/metadata/properties" xmlns:ns2="6b080df9-d422-4e15-b43b-0ba7a8b09457" xmlns:ns3="eb72b648-3eb6-41aa-b4f2-3d22a76a6594" targetNamespace="http://schemas.microsoft.com/office/2006/metadata/properties" ma:root="true" ma:fieldsID="0d29f4af9fe79f3416692831880e8dc3" ns2:_="" ns3:_="">
    <xsd:import namespace="6b080df9-d422-4e15-b43b-0ba7a8b09457"/>
    <xsd:import namespace="eb72b648-3eb6-41aa-b4f2-3d22a76a65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080df9-d422-4e15-b43b-0ba7a8b094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b72b648-3eb6-41aa-b4f2-3d22a76a659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Jaettu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Jakamisen tiedot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A8B2766-E22E-46A6-A972-01474FC9A5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CD2F0D0-8F4F-4C1E-BF9B-EC70314015DD}">
  <ds:schemaRefs>
    <ds:schemaRef ds:uri="http://purl.org/dc/terms/"/>
    <ds:schemaRef ds:uri="http://www.w3.org/XML/1998/namespace"/>
    <ds:schemaRef ds:uri="http://schemas.microsoft.com/office/2006/documentManagement/types"/>
    <ds:schemaRef ds:uri="http://schemas.openxmlformats.org/package/2006/metadata/core-properties"/>
    <ds:schemaRef ds:uri="http://schemas.microsoft.com/office/2006/metadata/properties"/>
    <ds:schemaRef ds:uri="http://purl.org/dc/dcmitype/"/>
    <ds:schemaRef ds:uri="http://purl.org/dc/elements/1.1/"/>
    <ds:schemaRef ds:uri="http://schemas.microsoft.com/office/infopath/2007/PartnerControls"/>
    <ds:schemaRef ds:uri="a8d9c6b2-3655-4504-8205-749f4c2876db"/>
  </ds:schemaRefs>
</ds:datastoreItem>
</file>

<file path=customXml/itemProps3.xml><?xml version="1.0" encoding="utf-8"?>
<ds:datastoreItem xmlns:ds="http://schemas.openxmlformats.org/officeDocument/2006/customXml" ds:itemID="{8B052883-E50E-4246-A40D-050147333F4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b080df9-d422-4e15-b43b-0ba7a8b09457"/>
    <ds:schemaRef ds:uri="eb72b648-3eb6-41aa-b4f2-3d22a76a65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</TotalTime>
  <Words>327</Words>
  <Application>Microsoft Office PowerPoint</Application>
  <PresentationFormat>Mukautettu</PresentationFormat>
  <Paragraphs>48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Office-teema</vt:lpstr>
      <vt:lpstr>11. Puolueet osana demokratiaa</vt:lpstr>
      <vt:lpstr>Suomen puoluekentän runko</vt:lpstr>
      <vt:lpstr>Perinteisen puoluekentän kehityslinjoja</vt:lpstr>
      <vt:lpstr>Perinteisen puoluekentän haasteita</vt:lpstr>
      <vt:lpstr>Kolme vanhaa runkopuoluetta tänä päivänä:  SDP</vt:lpstr>
      <vt:lpstr>Kolme vanhaa runkopuoluetta tänä päivänä: Kokoomus</vt:lpstr>
      <vt:lpstr>Kolme vanhaa runkopuoluetta tänä päivänä:  Keskusta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7. Suomi monikulttuuristuu</dc:title>
  <dc:creator>Tolonen, Hilda M</dc:creator>
  <cp:lastModifiedBy>Janne Leiviskä</cp:lastModifiedBy>
  <cp:revision>16</cp:revision>
  <dcterms:created xsi:type="dcterms:W3CDTF">2020-11-30T15:09:19Z</dcterms:created>
  <dcterms:modified xsi:type="dcterms:W3CDTF">2025-12-18T17:10:53Z</dcterms:modified>
</cp:coreProperties>
</file>