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1"/>
  </p:sldMasterIdLst>
  <p:notesMasterIdLst>
    <p:notesMasterId r:id="rId5"/>
  </p:notesMasterIdLst>
  <p:sldIdLst>
    <p:sldId id="256" r:id="rId2"/>
    <p:sldId id="262" r:id="rId3"/>
    <p:sldId id="261" r:id="rId4"/>
  </p:sldIdLst>
  <p:sldSz cx="24384000" cy="13716000"/>
  <p:notesSz cx="6794500" cy="9931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61"/>
    <p:restoredTop sz="94719"/>
  </p:normalViewPr>
  <p:slideViewPr>
    <p:cSldViewPr snapToGrid="0" snapToObjects="1">
      <p:cViewPr varScale="1">
        <p:scale>
          <a:sx n="74" d="100"/>
          <a:sy n="74" d="100"/>
        </p:scale>
        <p:origin x="26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8645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60589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Mukautettu asettelu">
  <p:cSld name="9_Mukautettu asettelu">
    <p:bg>
      <p:bgPr>
        <a:solidFill>
          <a:schemeClr val="dk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sz="9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sz="6600" b="1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04454" y="11772077"/>
            <a:ext cx="1804218" cy="99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Mukautettu asettelu">
  <p:cSld name="7_Mukautettu asettelu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Image Half Full">
  <p:cSld name="4_Image Half Full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8404703" y="4080086"/>
            <a:ext cx="3941487" cy="69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</a:pPr>
            <a:endParaRPr sz="302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marL="914400" lvl="1" indent="-571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 Half Full">
  <p:cSld name="8_Image Half Full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>
            <a:spLocks noGrp="1"/>
          </p:cNvSpPr>
          <p:nvPr>
            <p:ph type="pic" idx="2"/>
          </p:nvPr>
        </p:nvSpPr>
        <p:spPr>
          <a:xfrm>
            <a:off x="1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11381015" y="3536295"/>
            <a:ext cx="11732048" cy="8691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sldNum" idx="12"/>
          </p:nvPr>
        </p:nvSpPr>
        <p:spPr>
          <a:xfrm>
            <a:off x="17624213" y="12321661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Image Half Full">
  <p:cSld name="14_Image Half Full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1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pic" idx="2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8"/>
          <p:cNvSpPr txBox="1">
            <a:spLocks noGrp="1"/>
          </p:cNvSpPr>
          <p:nvPr>
            <p:ph type="body" idx="3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>
            <a:spLocks noGrp="1"/>
          </p:cNvSpPr>
          <p:nvPr>
            <p:ph type="pic" idx="4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"/>
          <p:cNvSpPr txBox="1">
            <a:spLocks noGrp="1"/>
          </p:cNvSpPr>
          <p:nvPr>
            <p:ph type="body" idx="5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>
            <a:spLocks noGrp="1"/>
          </p:cNvSpPr>
          <p:nvPr>
            <p:ph type="pic" idx="6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8"/>
          <p:cNvSpPr txBox="1">
            <a:spLocks noGrp="1"/>
          </p:cNvSpPr>
          <p:nvPr>
            <p:ph type="body" idx="7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>
            <a:spLocks noGrp="1"/>
          </p:cNvSpPr>
          <p:nvPr>
            <p:ph type="pic" idx="8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820615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Image Half Full">
  <p:cSld name="22_Image Half Full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9"/>
          <p:cNvSpPr txBox="1">
            <a:spLocks noGrp="1"/>
          </p:cNvSpPr>
          <p:nvPr>
            <p:ph type="body" idx="1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2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body" idx="3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4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sz="4800" b="1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7" name="Google Shape;77;p9"/>
          <p:cNvCxnSpPr/>
          <p:nvPr/>
        </p:nvCxnSpPr>
        <p:spPr>
          <a:xfrm>
            <a:off x="76858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9"/>
          <p:cNvCxnSpPr/>
          <p:nvPr/>
        </p:nvCxnSpPr>
        <p:spPr>
          <a:xfrm>
            <a:off x="12591208" y="4204109"/>
            <a:ext cx="10964271" cy="0"/>
          </a:xfrm>
          <a:prstGeom prst="straightConnector1">
            <a:avLst/>
          </a:prstGeom>
          <a:noFill/>
          <a:ln w="88900" cap="flat" cmpd="sng">
            <a:solidFill>
              <a:srgbClr val="57575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9" name="Google Shape;79;p9"/>
          <p:cNvSpPr txBox="1">
            <a:spLocks noGrp="1"/>
          </p:cNvSpPr>
          <p:nvPr>
            <p:ph type="sldNum" idx="12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ftr" idx="11"/>
          </p:nvPr>
        </p:nvSpPr>
        <p:spPr>
          <a:xfrm>
            <a:off x="832756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676400" y="3651250"/>
            <a:ext cx="21031199" cy="81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508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4" r:id="rId5"/>
    <p:sldLayoutId id="2147483655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87E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fi-FI" dirty="0"/>
              <a:t>22. Riita-asiat – käräjillä tavataan!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Tietoisku: Riita- ja rikosasioiden eroja ja yhtäläisyyksiä</a:t>
            </a:r>
            <a:endParaRPr dirty="0"/>
          </a:p>
        </p:txBody>
      </p:sp>
      <p:sp>
        <p:nvSpPr>
          <p:cNvPr id="86" name="Google Shape;86;p10"/>
          <p:cNvSpPr txBox="1">
            <a:spLocks noGrp="1"/>
          </p:cNvSpPr>
          <p:nvPr>
            <p:ph type="body" idx="2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fi-FI" dirty="0"/>
              <a:t>4</a:t>
            </a:r>
            <a:endParaRPr dirty="0"/>
          </a:p>
        </p:txBody>
      </p:sp>
      <p:sp>
        <p:nvSpPr>
          <p:cNvPr id="87" name="Google Shape;87;p10"/>
          <p:cNvSpPr txBox="1">
            <a:spLocks noGrp="1"/>
          </p:cNvSpPr>
          <p:nvPr>
            <p:ph type="body" idx="1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fi-FI" dirty="0"/>
              <a:t>Forum Yhteiskuntaoppi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/>
              <a:t>Riita- ja rikosasioiden eroja</a:t>
            </a:r>
            <a:endParaRPr dirty="0"/>
          </a:p>
        </p:txBody>
      </p:sp>
      <p:sp>
        <p:nvSpPr>
          <p:cNvPr id="133" name="Google Shape;133;p1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Riita-asiasta ei tehdä rikosilmoitusta, poliisi ei tutki asiaa eikä ketään voida ottaa kiinni tai pidättää.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Riita-asioissa on vastaaja ja kantaja. Rikosasioissa on vastaaja eli syytetty ja asianomistaja. 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Riita-asioissa ei ole syyttäjää, sillä riidat eivät ole yleisen syyttäjän alaisia asioita. Riita-asia tulee vireille vain jos kantaja niin haluaa.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Suurin osa rikosasioista käsitellään suullisessa käsittelyssä, riita-asioista suurin osa ratkaistaan kirjallisessa menettelyssä.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Riita-asioissa ketään ei tuomita rangaistukseen.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Rikosasiassa tuomaria ei sido syyttäjän rangaistusvaatimukset. Riita-asiassa tuomari ei voi tuomita mitään muuta kuin mitä asianosaiset ovat vaatineet. </a:t>
            </a:r>
          </a:p>
        </p:txBody>
      </p:sp>
      <p:sp>
        <p:nvSpPr>
          <p:cNvPr id="134" name="Google Shape;134;p15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4, Luku 22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674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5"/>
          <p:cNvSpPr txBox="1">
            <a:spLocks noGrp="1"/>
          </p:cNvSpPr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</a:pPr>
            <a:r>
              <a:rPr lang="fi-FI" dirty="0"/>
              <a:t>Riita- ja rikosasioiden yhtäläisyyksiä</a:t>
            </a:r>
            <a:endParaRPr dirty="0"/>
          </a:p>
        </p:txBody>
      </p:sp>
      <p:sp>
        <p:nvSpPr>
          <p:cNvPr id="133" name="Google Shape;133;p15"/>
          <p:cNvSpPr txBox="1">
            <a:spLocks noGrp="1"/>
          </p:cNvSpPr>
          <p:nvPr>
            <p:ph type="body" idx="1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Riitoja ja rikoksia käsitellään samoissa tuomioistuimissa ja niissä kaikissa annetaan tuomio.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Sekä riita- että rikosasiassa lähetetään haaste. Rikosasiassa käräjäoikeus lähettää haasteen syytetylle. Riita-asiassa kantaja lähettää haastehakemuksen käräjäoikeuteen, joka lähettää haasteen vastaajalle.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Sekä riitoja että rikoksia voidaan sovitella sovittelutoimiston avulla.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Vastuu oikeudenkäyntikuluista riippuu siitä, voittaako vai häviääkö jutun. Rikossyytteestä vapautettu saa korvausta kuluistaan valtiolta. Syylliseksi todettu joutuu korvaamaan asianomistajan oikeudenkäyntikulut sekä valtiolle laissa säädettyjä kuluja. Riita-asiassa hävinneen asianosaisen tulee lähtökohtaisesti korvata kaikki vastapuolen oikeudenkäyntikulut.</a:t>
            </a:r>
          </a:p>
          <a:p>
            <a:pPr marL="857250" lvl="0" indent="-857250">
              <a:spcBef>
                <a:spcPts val="0"/>
              </a:spcBef>
              <a:buFont typeface="Arial"/>
              <a:buChar char="•"/>
            </a:pPr>
            <a:r>
              <a:rPr lang="fi-FI" dirty="0"/>
              <a:t>Riitoihin ja rikosasioihin on saatavilla maksutonta oikeusapua.</a:t>
            </a:r>
          </a:p>
        </p:txBody>
      </p:sp>
      <p:sp>
        <p:nvSpPr>
          <p:cNvPr id="134" name="Google Shape;134;p15"/>
          <p:cNvSpPr txBox="1">
            <a:spLocks noGrp="1"/>
          </p:cNvSpPr>
          <p:nvPr>
            <p:ph type="sldNum" idx="12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ftr" idx="11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 dirty="0"/>
              <a:t>Forum Yhteiskuntaoppi 4, Luku 22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228</Words>
  <Application>Microsoft Macintosh PowerPoint</Application>
  <PresentationFormat>Mukautettu</PresentationFormat>
  <Paragraphs>20</Paragraphs>
  <Slides>3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Office-teema</vt:lpstr>
      <vt:lpstr>22. Riita-asiat – käräjillä tavataan!  Tietoisku: Riita- ja rikosasioiden eroja ja yhtäläisyyksiä</vt:lpstr>
      <vt:lpstr>Riita- ja rikosasioiden eroja</vt:lpstr>
      <vt:lpstr>Riita- ja rikosasioiden yhtäläisyyksiä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&lt;Luvun nimi&gt;  &lt;DIASARJAN OTSIKK0&gt;</dc:title>
  <cp:lastModifiedBy>Virkkunen, Verna L</cp:lastModifiedBy>
  <cp:revision>4</cp:revision>
  <dcterms:modified xsi:type="dcterms:W3CDTF">2022-11-30T17:04:13Z</dcterms:modified>
</cp:coreProperties>
</file>