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7" d="100"/>
          <a:sy n="57" d="100"/>
        </p:scale>
        <p:origin x="8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4229E316-9EAE-6C16-ECB6-E234D3DC85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1C3387B-C27E-2FD2-BA66-92FD8787A5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AD888235-8D01-4422-8D83-808D4559066E}" type="datetimeFigureOut">
              <a:rPr lang="fi-FI"/>
              <a:pPr>
                <a:defRPr/>
              </a:pPr>
              <a:t>26.8.2025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34B7D2B4-70F1-8575-7D45-1CC79F20D6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5C353C3C-C9B4-A30B-4783-C6F5BF6B2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B3A73E3-738B-58B7-6956-5E2F071DA6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A379C84-EEC4-5E50-91A0-281CC61C0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09E3007-8D7C-4697-8232-5A267377B42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ian kuvan paikkamerkki 1">
            <a:extLst>
              <a:ext uri="{FF2B5EF4-FFF2-40B4-BE49-F238E27FC236}">
                <a16:creationId xmlns:a16="http://schemas.microsoft.com/office/drawing/2014/main" id="{DFBC2F7B-1C17-47F8-0800-231CF2DA2B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Huomautusten paikkamerkki 2">
            <a:extLst>
              <a:ext uri="{FF2B5EF4-FFF2-40B4-BE49-F238E27FC236}">
                <a16:creationId xmlns:a16="http://schemas.microsoft.com/office/drawing/2014/main" id="{78997E9C-6632-4E92-F216-4AA6787CAA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6148" name="Dian numeron paikkamerkki 3">
            <a:extLst>
              <a:ext uri="{FF2B5EF4-FFF2-40B4-BE49-F238E27FC236}">
                <a16:creationId xmlns:a16="http://schemas.microsoft.com/office/drawing/2014/main" id="{7C78BE06-22F6-B9F9-A9DA-8DBB2A75F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B148CF-73BF-4617-9FF0-471AB320809A}" type="slidenum">
              <a:rPr lang="fi-FI" altLang="fi-FI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fi-FI" altLang="fi-FI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11178E-57C7-6E84-F089-9A3BE98AF9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291C15-B5A6-3DF6-B26F-5FDAF6AE60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5FE29F-49BB-E1DF-27E7-94E5240C8E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BACC3-053D-4BC7-A348-40CD3DBFD99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47918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1B281-A2B6-3507-F978-36E7082C15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AF51A1-801A-64AB-E66C-E13C4E1124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CAAD97-85F1-DAD8-E66C-AE8223E0E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F77A4-CA7D-4D3A-85D2-1352F3EED84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035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88CE16-F27B-270F-175D-D3AA6172A7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4C94C0-2E8F-B874-12CA-5CADF7CB1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136ADF-8097-240A-CE95-5AF250BBAD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BCBC5-DBBC-41A3-932D-F867607B107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441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D4CA1-E21B-9ED4-5E0B-146BF67425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03C41-1ECE-3E38-D5E0-2222732733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CDE3E0-9C08-2B32-90EE-4E9C699E01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87413-1924-4D03-A656-2FC97CEA2DA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6502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5D80342-0BBF-8544-160E-D222104CA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B25F1F0-5678-5203-4147-4485AE4F22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DD3DFE-1A1F-09A3-980B-6AB0D1732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79303-CDC5-4BF3-9CC7-07BE009DF2F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9459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694ED2-EDF3-674A-D003-65FE9A1892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0882A1-B71E-B916-E53B-E98847996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580B5C-C6F0-ED3D-BC32-992E845C44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A4FAC-614A-469E-8600-5EB9DF92410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4890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2F25EA0-EA23-4660-5312-35F6E99BE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2AF2007-266B-B536-34AF-DFDEE9549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25965B-8E5B-2007-6E21-FD08A20B17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7A40E-285A-48C9-B1C4-84F534C7483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8648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6621AB-5960-5C40-57F6-6E60C7DD66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B4A45E-C7E0-5FD8-542B-D77257D03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71302-807E-98FE-AFE1-BAB88AA410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971F4-1BBA-4DAE-9F1F-C792BE2C0D1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448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12923A-FEB4-7847-A2E6-4C2F7B59C7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C6972E-D6C5-A189-12A4-66C77146D3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4C5C17-A8B3-E552-27C9-B0122BB485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B8928-4BD9-4C61-92C4-4EBD2F19C78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37484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6DEF96-CC9D-A751-8916-2AA50CD780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A0F61A-B7E4-41DE-BDA5-671B9FE086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ADC17C-3CA1-E45C-84A0-82176AD8B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2317F-A7F6-4440-8380-E6FF969D683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8536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CA4EBA-3FF4-9D7F-6F5D-A73D91F208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D938BD-CC34-6F7A-C536-F9BB6ACEC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62D852-B3F4-1099-257F-7446011668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5A68-7E1F-44AA-A358-B221254AD39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9519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Otsikko, teksti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7BAFCE-28A0-8EB1-EAB5-2B8947C2E8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DCA290-EC8E-798E-1398-E6C05151B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50C69-45C5-872E-6CFF-A0E625E91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4A0E1-5B69-4D92-89A5-E4FCD876884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0295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DC9861D-F1FF-71E5-C35A-972C35AC9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B04A2B-90CD-9645-169E-ECAD69F07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63398FA-DF89-6793-ECF9-CC1DDECDB2D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C98B054-47E8-C051-7C55-3087168B954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A0A10D-6BF5-B327-267B-4F480F0360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5DB15CD-701B-4CFE-89A1-13BBB837B2B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le.fi/elavaarkisto/artikkelit/euroopan_velkakriisi_-_kuka_maksaa_78807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omenpankki.fi/fi/rahapolitiikka/rahapolitiikan_valineet/pages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21949A9-A447-E6AC-ACCD-C06340B7CE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fi-FI" altLang="fi-FI" b="1" u="sng">
                <a:cs typeface="Times New Roman" panose="02020603050405020304" pitchFamily="18" charset="0"/>
              </a:rPr>
              <a:t>21b EKP:N RAHAPOLITIIKKA</a:t>
            </a:r>
            <a:br>
              <a:rPr lang="fi-FI" altLang="fi-FI">
                <a:cs typeface="Times New Roman" panose="02020603050405020304" pitchFamily="18" charset="0"/>
              </a:rPr>
            </a:br>
            <a:endParaRPr lang="fi-FI" altLang="fi-FI">
              <a:cs typeface="Times New Roman" panose="02020603050405020304" pitchFamily="18" charset="0"/>
            </a:endParaRPr>
          </a:p>
        </p:txBody>
      </p:sp>
      <p:sp>
        <p:nvSpPr>
          <p:cNvPr id="3075" name="Rectangle 4">
            <a:extLst>
              <a:ext uri="{FF2B5EF4-FFF2-40B4-BE49-F238E27FC236}">
                <a16:creationId xmlns:a16="http://schemas.microsoft.com/office/drawing/2014/main" id="{721D1507-C0FD-6999-78BE-020B78E64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fi-FI" altLang="fi-FI">
                <a:hlinkClick r:id="rId2"/>
              </a:rPr>
              <a:t>Eurokriisi</a:t>
            </a:r>
            <a:endParaRPr lang="fi-FI" alt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64B42C5-C6A8-15FB-1734-A9FE9A4FF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altLang="fi-FI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22DED0E-0344-FAD2-3319-1F414049652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fi-FI" altLang="fi-FI" sz="2800">
                <a:cs typeface="Times New Roman" panose="02020603050405020304" pitchFamily="18" charset="0"/>
              </a:rPr>
              <a:t>Tavoite: 	Pyrkii hintavakauteen ja estämään inflaation (alle 2%)</a:t>
            </a:r>
          </a:p>
          <a:p>
            <a:pPr eaLnBrk="1" hangingPunct="1"/>
            <a:r>
              <a:rPr lang="fi-FI" altLang="fi-FI" sz="2800">
                <a:cs typeface="Times New Roman" panose="02020603050405020304" pitchFamily="18" charset="0"/>
              </a:rPr>
              <a:t>Estää talouden romahdus.</a:t>
            </a:r>
          </a:p>
          <a:p>
            <a:pPr eaLnBrk="1" hangingPunct="1"/>
            <a:r>
              <a:rPr lang="fi-FI" altLang="fi-FI" sz="2800">
                <a:cs typeface="Times New Roman" panose="02020603050405020304" pitchFamily="18" charset="0"/>
              </a:rPr>
              <a:t>Saada talous elpymään</a:t>
            </a:r>
          </a:p>
        </p:txBody>
      </p:sp>
      <p:pic>
        <p:nvPicPr>
          <p:cNvPr id="4100" name="Picture 7" descr="art_2007-06-01_002_001">
            <a:extLst>
              <a:ext uri="{FF2B5EF4-FFF2-40B4-BE49-F238E27FC236}">
                <a16:creationId xmlns:a16="http://schemas.microsoft.com/office/drawing/2014/main" id="{0F29E0D7-CEC1-624C-56DA-CA3D69324139}"/>
              </a:ext>
            </a:extLst>
          </p:cNvPr>
          <p:cNvPicPr>
            <a:picLocks noChangeAspect="1" noChangeArrowheads="1"/>
          </p:cNvPicPr>
          <p:nvPr>
            <p:ph type="ch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667000"/>
            <a:ext cx="3810000" cy="235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1" name="Text Box 8">
            <a:extLst>
              <a:ext uri="{FF2B5EF4-FFF2-40B4-BE49-F238E27FC236}">
                <a16:creationId xmlns:a16="http://schemas.microsoft.com/office/drawing/2014/main" id="{D2634007-658B-D293-7F65-2102C77BC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486400"/>
            <a:ext cx="3733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i-FI" altLang="fi-FI" sz="2400" b="1">
                <a:solidFill>
                  <a:srgbClr val="000000"/>
                </a:solidFill>
                <a:latin typeface="Arial" panose="020B0604020202020204" pitchFamily="34" charset="0"/>
              </a:rPr>
              <a:t>inflaatio Suomessa</a:t>
            </a:r>
            <a:r>
              <a:rPr lang="fi-FI" altLang="fi-FI" sz="2400">
                <a:solidFill>
                  <a:srgbClr val="000000"/>
                </a:solidFill>
                <a:latin typeface="Arial" panose="020B0604020202020204" pitchFamily="34" charset="0"/>
              </a:rPr>
              <a:t> 2000-2007 </a:t>
            </a:r>
          </a:p>
        </p:txBody>
      </p:sp>
      <p:pic>
        <p:nvPicPr>
          <p:cNvPr id="6153" name="Picture 9" descr="Bild012">
            <a:extLst>
              <a:ext uri="{FF2B5EF4-FFF2-40B4-BE49-F238E27FC236}">
                <a16:creationId xmlns:a16="http://schemas.microsoft.com/office/drawing/2014/main" id="{C2F40067-BED0-FFE4-BF91-F400B3190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1138"/>
            <a:ext cx="8686800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A0F82F6-D971-5656-17BE-6E1B2495D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088" y="115888"/>
            <a:ext cx="7772400" cy="1143000"/>
          </a:xfrm>
        </p:spPr>
        <p:txBody>
          <a:bodyPr/>
          <a:lstStyle/>
          <a:p>
            <a:pPr eaLnBrk="1" hangingPunct="1"/>
            <a:r>
              <a:rPr lang="fi-FI" altLang="fi-FI" b="1">
                <a:cs typeface="Times New Roman" panose="02020603050405020304" pitchFamily="18" charset="0"/>
              </a:rPr>
              <a:t>Miten toimii käytännössä?</a:t>
            </a:r>
            <a:br>
              <a:rPr lang="fi-FI" altLang="fi-FI">
                <a:cs typeface="Times New Roman" panose="02020603050405020304" pitchFamily="18" charset="0"/>
              </a:rPr>
            </a:br>
            <a:endParaRPr lang="fi-FI" altLang="fi-FI">
              <a:cs typeface="Times New Roman" panose="02020603050405020304" pitchFamily="18" charset="0"/>
            </a:endParaRP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541E9ABD-D77E-EBF5-E922-8C2D43FB26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765175"/>
            <a:ext cx="7772400" cy="5903913"/>
          </a:xfrm>
          <a:solidFill>
            <a:schemeClr val="bg1"/>
          </a:solidFill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fi-FI" altLang="fi-FI" b="1" u="sng" dirty="0">
                <a:cs typeface="Times New Roman" charset="0"/>
              </a:rPr>
              <a:t>Ohjauskoron säätely</a:t>
            </a:r>
            <a:r>
              <a:rPr lang="fi-FI" b="1" dirty="0"/>
              <a:t> (</a:t>
            </a:r>
            <a:r>
              <a:rPr lang="fi-FI" dirty="0"/>
              <a:t>perusrahoitusoperaatio)</a:t>
            </a:r>
            <a:endParaRPr lang="fi-FI" altLang="fi-FI" u="sng" dirty="0">
              <a:cs typeface="Times New Roman" charset="0"/>
            </a:endParaRPr>
          </a:p>
          <a:p>
            <a:pPr marL="609600" indent="-609600" algn="just" eaLnBrk="1" hangingPunct="1">
              <a:buFontTx/>
              <a:buNone/>
              <a:defRPr/>
            </a:pPr>
            <a:r>
              <a:rPr lang="fi-FI" altLang="fi-FI" dirty="0">
                <a:cs typeface="Times New Roman" charset="0"/>
              </a:rPr>
              <a:t>= EKP määrittelee lyhytaikaisten lainojen huutokauppojen alarajan. </a:t>
            </a:r>
          </a:p>
          <a:p>
            <a:pPr marL="609600" indent="-609600" algn="just" eaLnBrk="1" hangingPunct="1">
              <a:buFontTx/>
              <a:buNone/>
              <a:defRPr/>
            </a:pPr>
            <a:r>
              <a:rPr lang="fi-FI" altLang="fi-FI" dirty="0">
                <a:cs typeface="Times New Roman" charset="0"/>
              </a:rPr>
              <a:t>→ säätelee ohjauskorkoa, mikä vaikuttaa liikepankkien luotonantoon.</a:t>
            </a:r>
          </a:p>
          <a:p>
            <a:pPr eaLnBrk="1" hangingPunct="1">
              <a:buFontTx/>
              <a:buChar char="-"/>
              <a:defRPr/>
            </a:pPr>
            <a:r>
              <a:rPr lang="fi-FI" altLang="fi-FI" dirty="0">
                <a:cs typeface="Times New Roman" charset="0"/>
              </a:rPr>
              <a:t>Jos ohjauskorkoa lasketaan, pyritään lisäämään rahaa markkinoilla.</a:t>
            </a:r>
          </a:p>
          <a:p>
            <a:pPr algn="just" eaLnBrk="1" hangingPunct="1">
              <a:buFontTx/>
              <a:buChar char="-"/>
              <a:defRPr/>
            </a:pPr>
            <a:r>
              <a:rPr lang="fi-FI" altLang="fi-FI" dirty="0">
                <a:cs typeface="Times New Roman" charset="0"/>
              </a:rPr>
              <a:t>Jos ohjauskorkoa nostetaan, halutaan hillitä luottojen ottamista.</a:t>
            </a:r>
          </a:p>
          <a:p>
            <a:pPr algn="just" eaLnBrk="1" hangingPunct="1">
              <a:buFontTx/>
              <a:buChar char="-"/>
              <a:defRPr/>
            </a:pPr>
            <a:r>
              <a:rPr lang="fi-FI" altLang="fi-FI" dirty="0">
                <a:cs typeface="Times New Roman" charset="0"/>
                <a:hlinkClick r:id="rId3"/>
              </a:rPr>
              <a:t>rahapolitiikan välineet</a:t>
            </a:r>
            <a:r>
              <a:rPr lang="fi-FI" altLang="fi-FI" dirty="0">
                <a:cs typeface="Times New Roman" charset="0"/>
              </a:rPr>
              <a:t> </a:t>
            </a:r>
          </a:p>
          <a:p>
            <a:pPr algn="just" eaLnBrk="1" hangingPunct="1">
              <a:buFontTx/>
              <a:buChar char="-"/>
              <a:defRPr/>
            </a:pPr>
            <a:endParaRPr lang="fi-FI" altLang="fi-FI" dirty="0">
              <a:cs typeface="Times New Roman" charset="0"/>
            </a:endParaRPr>
          </a:p>
          <a:p>
            <a:pPr marL="609600" indent="-609600" algn="just" eaLnBrk="1" hangingPunct="1">
              <a:buFontTx/>
              <a:buNone/>
              <a:defRPr/>
            </a:pPr>
            <a:endParaRPr lang="fi-FI" altLang="fi-FI" dirty="0">
              <a:cs typeface="Times New Roman" charset="0"/>
            </a:endParaRPr>
          </a:p>
          <a:p>
            <a:pPr marL="609600" indent="-609600" algn="just" eaLnBrk="1" hangingPunct="1">
              <a:buFontTx/>
              <a:buNone/>
              <a:defRPr/>
            </a:pPr>
            <a:endParaRPr lang="fi-FI" altLang="fi-FI" dirty="0">
              <a:cs typeface="Times New Roman" charset="0"/>
            </a:endParaRPr>
          </a:p>
          <a:p>
            <a:pPr marL="609600" indent="-609600" algn="just" eaLnBrk="1" hangingPunct="1">
              <a:buFontTx/>
              <a:buNone/>
              <a:defRPr/>
            </a:pPr>
            <a:endParaRPr lang="fi-FI" altLang="fi-FI" dirty="0">
              <a:cs typeface="Times New Roman" charset="0"/>
            </a:endParaRPr>
          </a:p>
          <a:p>
            <a:pPr marL="609600" indent="-609600" algn="just" eaLnBrk="1" hangingPunct="1">
              <a:defRPr/>
            </a:pPr>
            <a:endParaRPr lang="fi-FI" altLang="fi-FI" dirty="0"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F8E101E8-EF82-5C04-0DA0-44AF6E2B4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5911850"/>
          </a:xfrm>
          <a:solidFill>
            <a:schemeClr val="bg1"/>
          </a:solidFill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fi-FI" altLang="fi-FI" sz="2800" b="1" u="sng">
                <a:cs typeface="Times New Roman" panose="02020603050405020304" pitchFamily="18" charset="0"/>
              </a:rPr>
              <a:t>2. Rahan määrän säätely (avomarkkinaoperaatio)</a:t>
            </a:r>
            <a:endParaRPr lang="fi-FI" altLang="fi-FI" sz="2800" b="1"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fi-FI" altLang="fi-FI" sz="2800">
                <a:cs typeface="Times New Roman" panose="02020603050405020304" pitchFamily="18" charset="0"/>
              </a:rPr>
              <a:t>a) EKP kiristää rahamarkkinoita myymällä sijoitustodistuksia ja arvopapereita. </a:t>
            </a:r>
          </a:p>
          <a:p>
            <a:pPr algn="just" eaLnBrk="1" hangingPunct="1">
              <a:buFontTx/>
              <a:buNone/>
            </a:pPr>
            <a:r>
              <a:rPr lang="fi-FI" altLang="fi-FI" sz="2800">
                <a:cs typeface="Times New Roman" panose="02020603050405020304" pitchFamily="18" charset="0"/>
              </a:rPr>
              <a:t>→ raha vähenee markkinoilla → </a:t>
            </a:r>
            <a:r>
              <a:rPr lang="fi-FI" altLang="fi-FI" sz="2800" u="sng">
                <a:cs typeface="Times New Roman" panose="02020603050405020304" pitchFamily="18" charset="0"/>
              </a:rPr>
              <a:t>korot nousevat</a:t>
            </a:r>
            <a:r>
              <a:rPr lang="fi-FI" altLang="fi-FI" sz="2800"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buFontTx/>
              <a:buChar char="-"/>
            </a:pPr>
            <a:r>
              <a:rPr lang="fi-FI" altLang="fi-FI" sz="2800">
                <a:cs typeface="Times New Roman" panose="02020603050405020304" pitchFamily="18" charset="0"/>
              </a:rPr>
              <a:t>vastaavasti se keventää rahamarkkinoita ostamalla arvopapereita</a:t>
            </a:r>
          </a:p>
          <a:p>
            <a:pPr algn="just" eaLnBrk="1" hangingPunct="1">
              <a:buFontTx/>
              <a:buNone/>
            </a:pPr>
            <a:r>
              <a:rPr lang="fi-FI" altLang="fi-FI" sz="2800">
                <a:cs typeface="Times New Roman" panose="02020603050405020304" pitchFamily="18" charset="0"/>
              </a:rPr>
              <a:t> → rahaa tulee markkinoille → </a:t>
            </a:r>
            <a:r>
              <a:rPr lang="fi-FI" altLang="fi-FI" sz="2800" u="sng">
                <a:cs typeface="Times New Roman" panose="02020603050405020304" pitchFamily="18" charset="0"/>
              </a:rPr>
              <a:t>korot laskevat.</a:t>
            </a:r>
          </a:p>
          <a:p>
            <a:pPr algn="just" eaLnBrk="1" hangingPunct="1">
              <a:buFontTx/>
              <a:buNone/>
            </a:pPr>
            <a:r>
              <a:rPr lang="fi-FI" altLang="fi-FI" sz="2800" b="1">
                <a:cs typeface="Times New Roman" panose="02020603050405020304" pitchFamily="18" charset="0"/>
              </a:rPr>
              <a:t>b)</a:t>
            </a:r>
            <a:r>
              <a:rPr lang="fi-FI" altLang="fi-FI" sz="2800" b="1"/>
              <a:t> Maksuvalmiusjärjestelmä </a:t>
            </a:r>
          </a:p>
          <a:p>
            <a:pPr algn="just" eaLnBrk="1" hangingPunct="1">
              <a:buFontTx/>
              <a:buNone/>
            </a:pPr>
            <a:r>
              <a:rPr lang="fi-FI" altLang="fi-FI" sz="2800" b="1"/>
              <a:t>- </a:t>
            </a:r>
            <a:r>
              <a:rPr lang="fi-FI" altLang="fi-FI" sz="2800"/>
              <a:t>Pankeilla pitää olla rahaa riittävästi maksuvälineliikenteeseen</a:t>
            </a:r>
            <a:r>
              <a:rPr lang="fi-FI" altLang="fi-FI" sz="2800" b="1"/>
              <a:t>.</a:t>
            </a:r>
            <a:endParaRPr lang="fi-FI" altLang="fi-FI" sz="2800">
              <a:cs typeface="Times New Roman" panose="02020603050405020304" pitchFamily="18" charset="0"/>
            </a:endParaRPr>
          </a:p>
          <a:p>
            <a:pPr eaLnBrk="1" hangingPunct="1"/>
            <a:endParaRPr lang="fi-FI" alt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FF6B543-A196-9C57-6340-9A40D763C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altLang="fi-FI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2E87E48-8EAA-A3C2-9C58-90A2038E8F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fi-FI" b="1" dirty="0">
                <a:cs typeface="Times New Roman" charset="0"/>
              </a:rPr>
              <a:t>c) vähimmäisvarantojärjestelmä</a:t>
            </a:r>
          </a:p>
          <a:p>
            <a:pPr algn="just" eaLnBrk="1" hangingPunct="1">
              <a:buFontTx/>
              <a:buChar char="-"/>
              <a:defRPr/>
            </a:pPr>
            <a:r>
              <a:rPr lang="fi-FI" dirty="0">
                <a:cs typeface="Times New Roman" charset="0"/>
              </a:rPr>
              <a:t>EKP voi määrätä pankit tallettamaan varat keskuspankkiin.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fi-FI" dirty="0">
                <a:cs typeface="Times New Roman" charset="0"/>
              </a:rPr>
              <a:t> → Pankit eivät saa lainata niitä eteenpäin. </a:t>
            </a:r>
          </a:p>
          <a:p>
            <a:pPr algn="just" eaLnBrk="1" hangingPunct="1">
              <a:buFontTx/>
              <a:buNone/>
              <a:defRPr/>
            </a:pPr>
            <a:r>
              <a:rPr lang="fi-FI" dirty="0">
                <a:cs typeface="Times New Roman" charset="0"/>
              </a:rPr>
              <a:t>→ Korot nousevat.</a:t>
            </a:r>
          </a:p>
          <a:p>
            <a:pPr algn="just" eaLnBrk="1" hangingPunct="1">
              <a:buFontTx/>
              <a:buNone/>
              <a:defRPr/>
            </a:pPr>
            <a:r>
              <a:rPr lang="fi-FI" dirty="0">
                <a:cs typeface="Times New Roman" charset="0"/>
              </a:rPr>
              <a:t>- päinvastoin toimiessa korot laskevat </a:t>
            </a:r>
          </a:p>
          <a:p>
            <a:pPr algn="just" eaLnBrk="1" hangingPunct="1">
              <a:buFontTx/>
              <a:buNone/>
              <a:defRPr/>
            </a:pPr>
            <a:r>
              <a:rPr lang="fi-FI" dirty="0">
                <a:cs typeface="Times New Roman" charset="0"/>
              </a:rPr>
              <a:t>= monetarismia eli rahapolitiikkaa.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CC28D2F4-DEBF-33E6-0C88-7FBF4DF56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81075"/>
            <a:ext cx="7772400" cy="5616575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fi-FI" dirty="0"/>
              <a:t>3) EKP voi ostaa valtioiden joukkovelkakirjoja</a:t>
            </a:r>
          </a:p>
          <a:p>
            <a:pPr eaLnBrk="1" hangingPunct="1">
              <a:buFont typeface="Symbol" pitchFamily="18" charset="2"/>
              <a:buChar char="®"/>
              <a:defRPr/>
            </a:pPr>
            <a:r>
              <a:rPr lang="fi-FI" dirty="0">
                <a:sym typeface="Symbol" pitchFamily="18" charset="2"/>
              </a:rPr>
              <a:t>Valtiot saavat lainaa rahoittaakseen toimintaansa ja rahaa virtaa markkinoille.</a:t>
            </a:r>
          </a:p>
          <a:p>
            <a:pPr eaLnBrk="1" hangingPunct="1">
              <a:buFont typeface="Symbol" pitchFamily="18" charset="2"/>
              <a:buChar char="®"/>
              <a:defRPr/>
            </a:pPr>
            <a:r>
              <a:rPr lang="fi-FI" dirty="0"/>
              <a:t> riskinä liiallinen määrä rahaa markkinoilla.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fi-FI" dirty="0"/>
              <a:t>4. Setelirahoitus</a:t>
            </a:r>
          </a:p>
          <a:p>
            <a:pPr eaLnBrk="1" hangingPunct="1">
              <a:buFontTx/>
              <a:buChar char="-"/>
              <a:defRPr/>
            </a:pPr>
            <a:r>
              <a:rPr lang="fi-FI" dirty="0"/>
              <a:t>Ei toimi.</a:t>
            </a:r>
          </a:p>
          <a:p>
            <a:pPr marL="0" indent="0" eaLnBrk="1" hangingPunct="1">
              <a:buFontTx/>
              <a:buNone/>
              <a:defRPr/>
            </a:pPr>
            <a:r>
              <a:rPr lang="fi-FI" dirty="0"/>
              <a:t>5. Valuuttakurssipolitiikka</a:t>
            </a:r>
          </a:p>
          <a:p>
            <a:pPr eaLnBrk="1" hangingPunct="1">
              <a:buFontTx/>
              <a:buChar char="-"/>
              <a:defRPr/>
            </a:pPr>
            <a:r>
              <a:rPr lang="fi-FI" dirty="0"/>
              <a:t>Valuuttainterventiot = tukiostot/myynnit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tsikko 1">
            <a:extLst>
              <a:ext uri="{FF2B5EF4-FFF2-40B4-BE49-F238E27FC236}">
                <a16:creationId xmlns:a16="http://schemas.microsoft.com/office/drawing/2014/main" id="{F48EF46F-7189-7F56-1BE8-C35F45BEA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i-FI" alt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792686-D10B-762E-BA2F-BDD61EBB6B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fi-FI" b="1" dirty="0"/>
              <a:t>6. Euroopan vakausrahasto (EVM eli Euroopan vakausmekanismi) </a:t>
            </a:r>
          </a:p>
          <a:p>
            <a:pPr>
              <a:buFontTx/>
              <a:buChar char="-"/>
              <a:defRPr/>
            </a:pPr>
            <a:r>
              <a:rPr lang="fi-FI" dirty="0"/>
              <a:t>rahasto, jolla autetaan ylivelkaantuneita maita</a:t>
            </a:r>
          </a:p>
          <a:p>
            <a:pPr>
              <a:buFontTx/>
              <a:buChar char="-"/>
              <a:defRPr/>
            </a:pPr>
            <a:r>
              <a:rPr lang="fi-FI" dirty="0"/>
              <a:t>Koko yht. satoja miljardeja.</a:t>
            </a:r>
          </a:p>
          <a:p>
            <a:pPr>
              <a:buFontTx/>
              <a:buChar char="-"/>
              <a:defRPr/>
            </a:pPr>
            <a:r>
              <a:rPr lang="fi-FI" dirty="0"/>
              <a:t>Suomen osuus yli 10 miljardia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C7F3BA-0359-7418-B75B-F028453A3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549275"/>
            <a:ext cx="7772400" cy="6192838"/>
          </a:xfrm>
          <a:solidFill>
            <a:schemeClr val="bg1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fi-FI" dirty="0"/>
              <a:t>7. </a:t>
            </a:r>
            <a:r>
              <a:rPr lang="fi-FI" b="1" dirty="0"/>
              <a:t>Talouskurisopimus (2012)</a:t>
            </a:r>
          </a:p>
          <a:p>
            <a:pPr>
              <a:buFontTx/>
              <a:buChar char="-"/>
              <a:defRPr/>
            </a:pPr>
            <a:r>
              <a:rPr lang="fi-FI" dirty="0"/>
              <a:t>Komissio voi tarkistaa jäsenvaltioiden budjettia.</a:t>
            </a:r>
          </a:p>
          <a:p>
            <a:pPr>
              <a:buFontTx/>
              <a:buChar char="-"/>
              <a:defRPr/>
            </a:pPr>
            <a:r>
              <a:rPr lang="fi-FI" dirty="0"/>
              <a:t>Määriteltiin rangaistuksia alijäämä- ja velkaantumisrajoja rikkovalle maalle.</a:t>
            </a:r>
          </a:p>
          <a:p>
            <a:pPr>
              <a:buFontTx/>
              <a:buChar char="-"/>
              <a:defRPr/>
            </a:pPr>
            <a:r>
              <a:rPr lang="fi-FI" dirty="0"/>
              <a:t>Tavoitteena tiivistää EU:n talouspolitiikkaa.</a:t>
            </a:r>
          </a:p>
          <a:p>
            <a:pPr>
              <a:buFontTx/>
              <a:buChar char="-"/>
              <a:defRPr/>
            </a:pPr>
            <a:r>
              <a:rPr lang="fi-FI" dirty="0"/>
              <a:t>Pitkällä aikavälillä yhdenmukaistaa:</a:t>
            </a:r>
          </a:p>
          <a:p>
            <a:pPr marL="914400" lvl="1" indent="-514350">
              <a:buFontTx/>
              <a:buAutoNum type="arabicParenR"/>
              <a:defRPr/>
            </a:pPr>
            <a:r>
              <a:rPr lang="fi-FI" dirty="0"/>
              <a:t>Työmarkkinoita</a:t>
            </a:r>
          </a:p>
          <a:p>
            <a:pPr marL="914400" lvl="1" indent="-514350">
              <a:buFontTx/>
              <a:buAutoNum type="arabicParenR"/>
              <a:defRPr/>
            </a:pPr>
            <a:r>
              <a:rPr lang="fi-FI" dirty="0"/>
              <a:t>Verotusta </a:t>
            </a:r>
          </a:p>
          <a:p>
            <a:pPr marL="914400" lvl="1" indent="-514350">
              <a:buFontTx/>
              <a:buAutoNum type="arabicParenR"/>
              <a:defRPr/>
            </a:pPr>
            <a:r>
              <a:rPr lang="fi-FI" dirty="0"/>
              <a:t>kilpailukykyä </a:t>
            </a:r>
          </a:p>
          <a:p>
            <a:pPr marL="914400" lvl="1" indent="-514350">
              <a:buFontTx/>
              <a:buAutoNum type="arabicParenR"/>
              <a:defRPr/>
            </a:pPr>
            <a:r>
              <a:rPr lang="fi-FI" dirty="0"/>
              <a:t>Yhteinen budjetti?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tsikko 1">
            <a:extLst>
              <a:ext uri="{FF2B5EF4-FFF2-40B4-BE49-F238E27FC236}">
                <a16:creationId xmlns:a16="http://schemas.microsoft.com/office/drawing/2014/main" id="{90EB3693-38DB-FFC0-EF0D-FE83FD03D5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SWOT-ANALYYSI:EURO</a:t>
            </a:r>
          </a:p>
        </p:txBody>
      </p:sp>
      <p:sp>
        <p:nvSpPr>
          <p:cNvPr id="12291" name="Sisällön paikkamerkki 2">
            <a:extLst>
              <a:ext uri="{FF2B5EF4-FFF2-40B4-BE49-F238E27FC236}">
                <a16:creationId xmlns:a16="http://schemas.microsoft.com/office/drawing/2014/main" id="{1318B682-C7EE-EA27-F406-65ED34F373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FontTx/>
              <a:buNone/>
            </a:pPr>
            <a:r>
              <a:rPr lang="fi-FI" altLang="fi-FI"/>
              <a:t>S: vahvuus</a:t>
            </a:r>
          </a:p>
          <a:p>
            <a:pPr marL="0" indent="0">
              <a:buFontTx/>
              <a:buNone/>
            </a:pPr>
            <a:r>
              <a:rPr lang="fi-FI" altLang="fi-FI"/>
              <a:t>W: heikkous</a:t>
            </a:r>
          </a:p>
          <a:p>
            <a:pPr marL="0" indent="0">
              <a:buFontTx/>
              <a:buNone/>
            </a:pPr>
            <a:r>
              <a:rPr lang="fi-FI" altLang="fi-FI"/>
              <a:t>O: mahdollisuus</a:t>
            </a:r>
          </a:p>
          <a:p>
            <a:pPr marL="0" indent="0">
              <a:buFontTx/>
              <a:buNone/>
            </a:pPr>
            <a:r>
              <a:rPr lang="fi-FI" altLang="fi-FI"/>
              <a:t>T: uhat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etusraken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280</Words>
  <Application>Microsoft Office PowerPoint</Application>
  <PresentationFormat>Näytössä katseltava diaesitys (4:3)</PresentationFormat>
  <Paragraphs>55</Paragraphs>
  <Slides>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Times New Roman</vt:lpstr>
      <vt:lpstr>Arial</vt:lpstr>
      <vt:lpstr>Calibri</vt:lpstr>
      <vt:lpstr>Symbol</vt:lpstr>
      <vt:lpstr>Oletusrakenne</vt:lpstr>
      <vt:lpstr>21b EKP:N RAHAPOLITIIKKA </vt:lpstr>
      <vt:lpstr>PowerPoint-esitys</vt:lpstr>
      <vt:lpstr>Miten toimii käytännössä? </vt:lpstr>
      <vt:lpstr>PowerPoint-esitys</vt:lpstr>
      <vt:lpstr>PowerPoint-esitys</vt:lpstr>
      <vt:lpstr>PowerPoint-esitys</vt:lpstr>
      <vt:lpstr>PowerPoint-esitys</vt:lpstr>
      <vt:lpstr>PowerPoint-esitys</vt:lpstr>
      <vt:lpstr>SWOT-ANALYYSI:EURO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pxb8qy3r33mphbqhkhjy7r7y8</dc:creator>
  <cp:lastModifiedBy>Janne Leiviskä</cp:lastModifiedBy>
  <cp:revision>37</cp:revision>
  <dcterms:created xsi:type="dcterms:W3CDTF">2007-09-17T16:35:57Z</dcterms:created>
  <dcterms:modified xsi:type="dcterms:W3CDTF">2025-08-26T09:36:07Z</dcterms:modified>
</cp:coreProperties>
</file>