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7"/>
  </p:notesMasterIdLst>
  <p:sldIdLst>
    <p:sldId id="256" r:id="rId2"/>
    <p:sldId id="262" r:id="rId3"/>
    <p:sldId id="263" r:id="rId4"/>
    <p:sldId id="264" r:id="rId5"/>
    <p:sldId id="265" r:id="rId6"/>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78" d="100"/>
          <a:sy n="78" d="100"/>
        </p:scale>
        <p:origin x="49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6058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56846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74667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0" name="Google Shape;130;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991682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A87E"/>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a:t>Jakso 3: Perhe ja perintö</a:t>
            </a:r>
            <a:br>
              <a:rPr lang="fi-FI" dirty="0"/>
            </a:br>
            <a:br>
              <a:rPr lang="fi-FI" dirty="0"/>
            </a:br>
            <a:r>
              <a:rPr lang="fi-FI" dirty="0"/>
              <a:t>Näkökulmia taitoaukeamaan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dirty="0"/>
              <a:t>4</a:t>
            </a:r>
            <a:endParaRPr dirty="0"/>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dirty="0"/>
              <a:t>Forum Yhteiskuntaoppi</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Lakitiedon perintötehtävä</a:t>
            </a:r>
            <a:endParaRPr lang="fi-FI" dirty="0"/>
          </a:p>
        </p:txBody>
      </p:sp>
      <p:sp>
        <p:nvSpPr>
          <p:cNvPr id="133" name="Google Shape;133;p15"/>
          <p:cNvSpPr txBox="1">
            <a:spLocks noGrp="1"/>
          </p:cNvSpPr>
          <p:nvPr>
            <p:ph type="body" idx="1"/>
          </p:nvPr>
        </p:nvSpPr>
        <p:spPr>
          <a:xfrm>
            <a:off x="1676400" y="3730513"/>
            <a:ext cx="20775827" cy="8145947"/>
          </a:xfrm>
          <a:prstGeom prst="rect">
            <a:avLst/>
          </a:prstGeom>
          <a:noFill/>
          <a:ln>
            <a:noFill/>
          </a:ln>
        </p:spPr>
        <p:txBody>
          <a:bodyPr spcFirstLastPara="1" wrap="square" lIns="91425" tIns="45700" rIns="91425" bIns="45700" anchor="t" anchorCtr="0">
            <a:normAutofit/>
          </a:bodyPr>
          <a:lstStyle/>
          <a:p>
            <a:pPr marL="0" lvl="0" indent="0">
              <a:spcBef>
                <a:spcPts val="0"/>
              </a:spcBef>
            </a:pPr>
            <a:r>
              <a:rPr lang="fi-FI" b="1"/>
              <a:t>Tehtävä:</a:t>
            </a:r>
            <a:endParaRPr lang="fi-FI" b="1" dirty="0"/>
          </a:p>
          <a:p>
            <a:pPr marL="457200" lvl="1" indent="0">
              <a:spcBef>
                <a:spcPts val="0"/>
              </a:spcBef>
              <a:buNone/>
            </a:pPr>
            <a:r>
              <a:rPr lang="fi-FI"/>
              <a:t>Aviopari Irmelin ja Jorman perheeseen kuuluu Irmelin edellisestä avioliitosta kaksi poikaa, Lasse ja Pekka, sekä lisäksi Jorman ja Irmelin yhteinen tytär Kaija. Perheen isä Jorma kuolee yllättäen auto-onnettomuudessa. Puolisoilla ei ole avioehtoa eikä testamenttia. Irmelin omaisuuden arvo on 400 000 euroa, ja Jorman omaisuuden arvo on 200 000 euroa. Miten perintö jaetaan Jorman kuoltua ja edelleen Irmelin kuoltua? (20 p.)</a:t>
            </a:r>
          </a:p>
          <a:p>
            <a:pPr marL="457200" lvl="1" indent="0">
              <a:spcBef>
                <a:spcPts val="0"/>
              </a:spcBef>
              <a:buNone/>
            </a:pPr>
            <a:r>
              <a:rPr lang="fi-FI"/>
              <a:t>(yo-tehtävä K2009)</a:t>
            </a:r>
            <a:endParaRPr lang="fi-FI" dirty="0"/>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34" name="Google Shape;134;p1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35" name="Google Shape;135;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4</a:t>
            </a:r>
            <a:endParaRPr dirty="0"/>
          </a:p>
        </p:txBody>
      </p:sp>
    </p:spTree>
    <p:extLst>
      <p:ext uri="{BB962C8B-B14F-4D97-AF65-F5344CB8AC3E}">
        <p14:creationId xmlns:p14="http://schemas.microsoft.com/office/powerpoint/2010/main" val="161674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xEl>
                                              <p:pRg st="0" end="0"/>
                                            </p:txEl>
                                          </p:spTgt>
                                        </p:tgtEl>
                                        <p:attrNameLst>
                                          <p:attrName>style.visibility</p:attrName>
                                        </p:attrNameLst>
                                      </p:cBhvr>
                                      <p:to>
                                        <p:strVal val="visible"/>
                                      </p:to>
                                    </p:set>
                                    <p:animEffect transition="in" filter="fade">
                                      <p:cBhvr>
                                        <p:cTn id="7" dur="500"/>
                                        <p:tgtEl>
                                          <p:spTgt spid="13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15"/>
          <p:cNvSpPr txBox="1">
            <a:spLocks noGrp="1"/>
          </p:cNvSpPr>
          <p:nvPr>
            <p:ph type="body" idx="1"/>
          </p:nvPr>
        </p:nvSpPr>
        <p:spPr>
          <a:xfrm>
            <a:off x="1621944" y="2273709"/>
            <a:ext cx="20775827" cy="10393649"/>
          </a:xfrm>
          <a:prstGeom prst="rect">
            <a:avLst/>
          </a:prstGeom>
          <a:noFill/>
          <a:ln>
            <a:noFill/>
          </a:ln>
        </p:spPr>
        <p:txBody>
          <a:bodyPr spcFirstLastPara="1" wrap="square" lIns="91425" tIns="45700" rIns="91425" bIns="45700" anchor="t" anchorCtr="0">
            <a:normAutofit/>
          </a:bodyPr>
          <a:lstStyle/>
          <a:p>
            <a:pPr marL="1143000" lvl="1" indent="-685800">
              <a:spcBef>
                <a:spcPts val="0"/>
              </a:spcBef>
            </a:pPr>
            <a:r>
              <a:rPr lang="fi-FI"/>
              <a:t>Voit alleviivata tehtävästä tärkeimmät kohdat, jotka tehtävässä pitää muistaa ottaa huomioon.</a:t>
            </a:r>
            <a:endParaRPr lang="fi-FI" u="sng"/>
          </a:p>
          <a:p>
            <a:pPr marL="457200" lvl="1" indent="0">
              <a:spcBef>
                <a:spcPts val="0"/>
              </a:spcBef>
              <a:buNone/>
            </a:pPr>
            <a:endParaRPr lang="fi-FI" u="sng"/>
          </a:p>
          <a:p>
            <a:pPr marL="457200" lvl="1" indent="0">
              <a:spcBef>
                <a:spcPts val="0"/>
              </a:spcBef>
              <a:buNone/>
            </a:pPr>
            <a:r>
              <a:rPr lang="fi-FI" u="sng"/>
              <a:t>Aviopari</a:t>
            </a:r>
            <a:r>
              <a:rPr lang="fi-FI"/>
              <a:t> Irmelin ja Jorman perheeseen kuuluu </a:t>
            </a:r>
            <a:r>
              <a:rPr lang="fi-FI" u="sng"/>
              <a:t>Irmelin</a:t>
            </a:r>
            <a:r>
              <a:rPr lang="fi-FI"/>
              <a:t> edellisestä avioliitosta </a:t>
            </a:r>
            <a:r>
              <a:rPr lang="fi-FI" u="sng"/>
              <a:t>kaksi poikaa</a:t>
            </a:r>
            <a:r>
              <a:rPr lang="fi-FI"/>
              <a:t>, Lasse ja Pekka, sekä lisäksi </a:t>
            </a:r>
            <a:r>
              <a:rPr lang="fi-FI" u="sng"/>
              <a:t>Jorman ja Irmelin yhteinen tytär</a:t>
            </a:r>
            <a:r>
              <a:rPr lang="fi-FI"/>
              <a:t> Kaija. Perheen isä </a:t>
            </a:r>
            <a:r>
              <a:rPr lang="fi-FI" u="sng"/>
              <a:t>Jorma kuolee</a:t>
            </a:r>
            <a:r>
              <a:rPr lang="fi-FI"/>
              <a:t> yllättäen auto-onnettomuudessa. Puolisoilla </a:t>
            </a:r>
            <a:r>
              <a:rPr lang="fi-FI" u="sng"/>
              <a:t>ei ole avioehtoa eikä testamenttia</a:t>
            </a:r>
            <a:r>
              <a:rPr lang="fi-FI"/>
              <a:t>. </a:t>
            </a:r>
            <a:r>
              <a:rPr lang="fi-FI" u="sng"/>
              <a:t>Irmelin omaisuuden arvo on 400 000 euroa</a:t>
            </a:r>
            <a:r>
              <a:rPr lang="fi-FI"/>
              <a:t>, ja </a:t>
            </a:r>
            <a:r>
              <a:rPr lang="fi-FI" u="sng"/>
              <a:t>Jorman omaisuuden arvo on 200 000 euroa</a:t>
            </a:r>
            <a:r>
              <a:rPr lang="fi-FI"/>
              <a:t>. Miten perintö jaetaan Jorman kuoltua ja edelleen Irmelin kuoltua? (20 p.)</a:t>
            </a:r>
          </a:p>
          <a:p>
            <a:pPr marL="457200" lvl="1" indent="0">
              <a:spcBef>
                <a:spcPts val="0"/>
              </a:spcBef>
              <a:buNone/>
            </a:pPr>
            <a:r>
              <a:rPr lang="fi-FI"/>
              <a:t>(yo-tehtävä K2009)</a:t>
            </a:r>
          </a:p>
          <a:p>
            <a:pPr marL="457200" lvl="1" indent="0">
              <a:spcBef>
                <a:spcPts val="0"/>
              </a:spcBef>
              <a:buNone/>
            </a:pPr>
            <a:endParaRPr lang="fi-FI" dirty="0"/>
          </a:p>
          <a:p>
            <a:pPr marL="857250" lvl="0" indent="-857250" algn="l" rtl="0">
              <a:lnSpc>
                <a:spcPct val="90000"/>
              </a:lnSpc>
              <a:spcBef>
                <a:spcPts val="0"/>
              </a:spcBef>
              <a:spcAft>
                <a:spcPts val="0"/>
              </a:spcAft>
              <a:buClr>
                <a:schemeClr val="dk1"/>
              </a:buClr>
              <a:buSzPts val="6000"/>
              <a:buFont typeface="Arial"/>
              <a:buChar char="•"/>
            </a:pPr>
            <a:endParaRPr dirty="0"/>
          </a:p>
        </p:txBody>
      </p:sp>
      <p:sp>
        <p:nvSpPr>
          <p:cNvPr id="134" name="Google Shape;134;p1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35" name="Google Shape;135;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4</a:t>
            </a:r>
            <a:endParaRPr dirty="0"/>
          </a:p>
        </p:txBody>
      </p:sp>
    </p:spTree>
    <p:extLst>
      <p:ext uri="{BB962C8B-B14F-4D97-AF65-F5344CB8AC3E}">
        <p14:creationId xmlns:p14="http://schemas.microsoft.com/office/powerpoint/2010/main" val="23424536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15"/>
          <p:cNvSpPr txBox="1">
            <a:spLocks noGrp="1"/>
          </p:cNvSpPr>
          <p:nvPr>
            <p:ph type="body" idx="1"/>
          </p:nvPr>
        </p:nvSpPr>
        <p:spPr>
          <a:xfrm>
            <a:off x="1621944" y="1949675"/>
            <a:ext cx="20775827" cy="10393649"/>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sz="5400"/>
              <a:t>Vastauksessa käsiteltäviä perinnönjakoon liittyviä käsitteitä: kuolinpesä, perinnönjako, lakiosa ja tasinko.</a:t>
            </a:r>
          </a:p>
          <a:p>
            <a:pPr marL="857250" lvl="0" indent="-857250">
              <a:spcBef>
                <a:spcPts val="0"/>
              </a:spcBef>
              <a:buFont typeface="Arial"/>
              <a:buChar char="•"/>
            </a:pPr>
            <a:endParaRPr lang="fi-FI" sz="5400"/>
          </a:p>
          <a:p>
            <a:pPr marL="857250" lvl="0" indent="-857250">
              <a:lnSpc>
                <a:spcPct val="100000"/>
              </a:lnSpc>
              <a:spcBef>
                <a:spcPts val="0"/>
              </a:spcBef>
              <a:buFont typeface="Arial"/>
              <a:buChar char="•"/>
            </a:pPr>
            <a:r>
              <a:rPr lang="fi-FI" sz="5400"/>
              <a:t>Irmeli ja Jorma olivat aviopari, joten ensin tehdään </a:t>
            </a:r>
            <a:r>
              <a:rPr lang="fi-FI" sz="5400" b="1"/>
              <a:t>ositus</a:t>
            </a:r>
            <a:r>
              <a:rPr lang="fi-FI" sz="5400"/>
              <a:t>.</a:t>
            </a:r>
          </a:p>
          <a:p>
            <a:pPr marL="857250" lvl="0" indent="-857250">
              <a:lnSpc>
                <a:spcPct val="100000"/>
              </a:lnSpc>
              <a:spcBef>
                <a:spcPts val="0"/>
              </a:spcBef>
              <a:buFont typeface="Arial"/>
              <a:buChar char="•"/>
            </a:pPr>
            <a:r>
              <a:rPr lang="fi-FI" sz="5400"/>
              <a:t>Irmeli oli varakkaampi kuin Jorma, mutta leskellä on </a:t>
            </a:r>
            <a:r>
              <a:rPr lang="fi-FI" sz="5400" b="1"/>
              <a:t>tasinkoprivilegi</a:t>
            </a:r>
            <a:r>
              <a:rPr lang="fi-FI" sz="5400"/>
              <a:t>. Siksi hänen ei tarvitse maksaa </a:t>
            </a:r>
            <a:r>
              <a:rPr lang="fi-FI" sz="5400" b="1"/>
              <a:t>tasinkoa</a:t>
            </a:r>
            <a:r>
              <a:rPr lang="fi-FI" sz="5400"/>
              <a:t> kuolinpesälle.</a:t>
            </a:r>
          </a:p>
          <a:p>
            <a:pPr marL="857250" lvl="0" indent="-857250">
              <a:lnSpc>
                <a:spcPct val="100000"/>
              </a:lnSpc>
              <a:spcBef>
                <a:spcPts val="0"/>
              </a:spcBef>
              <a:buFont typeface="Arial"/>
              <a:buChar char="•"/>
            </a:pPr>
            <a:r>
              <a:rPr lang="fi-FI" sz="5400"/>
              <a:t>Irmeli siis saa pitää koko omaisuutensa 400 000 euroa.</a:t>
            </a:r>
          </a:p>
          <a:p>
            <a:pPr marL="857250" lvl="0" indent="-857250">
              <a:lnSpc>
                <a:spcPct val="100000"/>
              </a:lnSpc>
              <a:spcBef>
                <a:spcPts val="0"/>
              </a:spcBef>
              <a:buFont typeface="Arial"/>
              <a:buChar char="•"/>
            </a:pPr>
            <a:r>
              <a:rPr lang="fi-FI" sz="5400"/>
              <a:t>Jorman perintöosuus 200 000 euroa menee perintönä hänen tyttärelleen Kaijalle.</a:t>
            </a:r>
          </a:p>
          <a:p>
            <a:pPr marL="857250" lvl="0" indent="-857250">
              <a:lnSpc>
                <a:spcPct val="100000"/>
              </a:lnSpc>
              <a:spcBef>
                <a:spcPts val="0"/>
              </a:spcBef>
              <a:buFont typeface="Arial"/>
              <a:buChar char="•"/>
            </a:pPr>
            <a:r>
              <a:rPr lang="fi-FI" sz="5400"/>
              <a:t>Irmelin pojat </a:t>
            </a:r>
            <a:r>
              <a:rPr lang="fi-FI" sz="5400" b="1"/>
              <a:t>Lasse ja Pekka eivät peri</a:t>
            </a:r>
            <a:r>
              <a:rPr lang="fi-FI" sz="5400"/>
              <a:t> Jormaa, koska Jorma ei ole heidän isänsä.</a:t>
            </a:r>
            <a:endParaRPr sz="5400" dirty="0"/>
          </a:p>
        </p:txBody>
      </p:sp>
      <p:sp>
        <p:nvSpPr>
          <p:cNvPr id="134" name="Google Shape;134;p1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35" name="Google Shape;135;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4</a:t>
            </a:r>
            <a:endParaRPr dirty="0"/>
          </a:p>
        </p:txBody>
      </p:sp>
    </p:spTree>
    <p:extLst>
      <p:ext uri="{BB962C8B-B14F-4D97-AF65-F5344CB8AC3E}">
        <p14:creationId xmlns:p14="http://schemas.microsoft.com/office/powerpoint/2010/main" val="124793667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3" name="Google Shape;133;p15"/>
          <p:cNvSpPr txBox="1">
            <a:spLocks noGrp="1"/>
          </p:cNvSpPr>
          <p:nvPr>
            <p:ph type="body" idx="1"/>
          </p:nvPr>
        </p:nvSpPr>
        <p:spPr>
          <a:xfrm>
            <a:off x="1621944" y="2394520"/>
            <a:ext cx="20775827" cy="7466174"/>
          </a:xfrm>
          <a:prstGeom prst="rect">
            <a:avLst/>
          </a:prstGeom>
          <a:noFill/>
          <a:ln>
            <a:noFill/>
          </a:ln>
        </p:spPr>
        <p:txBody>
          <a:bodyPr spcFirstLastPara="1" wrap="square" lIns="91425" tIns="45700" rIns="91425" bIns="45700" anchor="t" anchorCtr="0">
            <a:normAutofit/>
          </a:bodyPr>
          <a:lstStyle/>
          <a:p>
            <a:pPr marL="857250" lvl="0" indent="-857250">
              <a:spcBef>
                <a:spcPts val="0"/>
              </a:spcBef>
              <a:buFont typeface="Arial"/>
              <a:buChar char="•"/>
            </a:pPr>
            <a:r>
              <a:rPr lang="fi-FI" sz="5400"/>
              <a:t>Irmelin kuoltua hänen omaisuutensa 400 000 jaetaan </a:t>
            </a:r>
            <a:r>
              <a:rPr lang="fi-FI" sz="5400" b="1"/>
              <a:t>tasan hänen kahden poikansa</a:t>
            </a:r>
            <a:r>
              <a:rPr lang="fi-FI" sz="5400"/>
              <a:t> sekä Irmelin ja Jorman </a:t>
            </a:r>
            <a:r>
              <a:rPr lang="fi-FI" sz="5400" b="1"/>
              <a:t>yhteisen lapsen </a:t>
            </a:r>
            <a:r>
              <a:rPr lang="fi-FI" sz="5400"/>
              <a:t>kesken </a:t>
            </a:r>
            <a:r>
              <a:rPr lang="fi-FI" sz="5400" b="1"/>
              <a:t>kolmeen osaan</a:t>
            </a:r>
            <a:r>
              <a:rPr lang="fi-FI" sz="5400"/>
              <a:t>.</a:t>
            </a:r>
          </a:p>
          <a:p>
            <a:pPr marL="857250" lvl="0" indent="-857250">
              <a:spcBef>
                <a:spcPts val="0"/>
              </a:spcBef>
              <a:buFont typeface="Arial"/>
              <a:buChar char="•"/>
            </a:pPr>
            <a:r>
              <a:rPr lang="fi-FI" sz="5400"/>
              <a:t>Vastauksessa on hyvä tuoda esiin, että muita perinnönjakoon vaikuttavia tekijöitä ei ole, koska tehtävänannossa mainitaan avioehdon ja testamentin puuttuminen.</a:t>
            </a:r>
          </a:p>
        </p:txBody>
      </p:sp>
      <p:sp>
        <p:nvSpPr>
          <p:cNvPr id="134" name="Google Shape;134;p1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a:p>
        </p:txBody>
      </p:sp>
      <p:sp>
        <p:nvSpPr>
          <p:cNvPr id="135" name="Google Shape;135;p1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4</a:t>
            </a:r>
            <a:endParaRPr dirty="0"/>
          </a:p>
        </p:txBody>
      </p:sp>
    </p:spTree>
    <p:extLst>
      <p:ext uri="{BB962C8B-B14F-4D97-AF65-F5344CB8AC3E}">
        <p14:creationId xmlns:p14="http://schemas.microsoft.com/office/powerpoint/2010/main" val="18706386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318</Words>
  <Application>Microsoft Office PowerPoint</Application>
  <PresentationFormat>Mukautettu</PresentationFormat>
  <Paragraphs>28</Paragraphs>
  <Slides>5</Slides>
  <Notes>5</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5</vt:i4>
      </vt:variant>
    </vt:vector>
  </HeadingPairs>
  <TitlesOfParts>
    <vt:vector size="8" baseType="lpstr">
      <vt:lpstr>Arial</vt:lpstr>
      <vt:lpstr>Calibri</vt:lpstr>
      <vt:lpstr>Office-teema</vt:lpstr>
      <vt:lpstr>Jakso 3: Perhe ja perintö  Näkökulmia taitoaukeamaan</vt:lpstr>
      <vt:lpstr>Lakitiedon perintötehtävä</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&lt;Luvun nimi&gt;  &lt;DIASARJAN OTSIKK0&gt;</dc:title>
  <cp:lastModifiedBy>Jääskeläinen Johanna</cp:lastModifiedBy>
  <cp:revision>6</cp:revision>
  <dcterms:modified xsi:type="dcterms:W3CDTF">2023-01-11T10:08:17Z</dcterms:modified>
</cp:coreProperties>
</file>