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itchFamily="2" charset="0"/>
      <p:regular r:id="rId5"/>
      <p:italic r:id="rId6"/>
      <p:boldItalic r:id="rId7"/>
    </p:embeddedFon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572">
          <p15:clr>
            <a:srgbClr val="A4A3A4"/>
          </p15:clr>
        </p15:guide>
        <p15:guide id="2" pos="17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3572"/>
        <p:guide pos="17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54057055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262728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3791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100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50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50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100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ppt-ope_psd-pohja-3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6"/>
            <a:ext cx="3429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9" name="Shape 89" descr="forum4-etukansi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5592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Riita-asiat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–</a:t>
            </a:r>
            <a:r>
              <a:rPr lang="fi-FI" sz="2400" b="1">
                <a:solidFill>
                  <a:srgbClr val="F3F3F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käräjillä tavataan!</a:t>
            </a: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523947" y="230194"/>
            <a:ext cx="8140805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Riita-asian käsittely käräjäoikeudessa</a:t>
            </a:r>
            <a:endParaRPr dirty="0"/>
          </a:p>
        </p:txBody>
      </p:sp>
      <p:sp>
        <p:nvSpPr>
          <p:cNvPr id="97" name="Shape 97"/>
          <p:cNvSpPr/>
          <p:nvPr/>
        </p:nvSpPr>
        <p:spPr>
          <a:xfrm>
            <a:off x="3218850" y="2103850"/>
            <a:ext cx="27063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98" name="Shape 98"/>
          <p:cNvSpPr txBox="1"/>
          <p:nvPr/>
        </p:nvSpPr>
        <p:spPr>
          <a:xfrm>
            <a:off x="3457950" y="1143000"/>
            <a:ext cx="2228100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 dirty="0">
                <a:latin typeface="Verdana"/>
                <a:ea typeface="Verdana"/>
                <a:cs typeface="Verdana"/>
                <a:sym typeface="Verdana"/>
              </a:rPr>
              <a:t>haastehakemus, vireillepano</a:t>
            </a:r>
            <a:endParaRPr sz="1200" b="1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 b="1" dirty="0"/>
          </a:p>
        </p:txBody>
      </p:sp>
      <p:sp>
        <p:nvSpPr>
          <p:cNvPr id="99" name="Shape 99"/>
          <p:cNvSpPr txBox="1"/>
          <p:nvPr/>
        </p:nvSpPr>
        <p:spPr>
          <a:xfrm>
            <a:off x="3218925" y="2079400"/>
            <a:ext cx="27063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kirjallinen valmistelu,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haaste vastaajalle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3218850" y="1143000"/>
            <a:ext cx="27063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cxnSp>
        <p:nvCxnSpPr>
          <p:cNvPr id="101" name="Shape 101"/>
          <p:cNvCxnSpPr>
            <a:stCxn id="100" idx="2"/>
          </p:cNvCxnSpPr>
          <p:nvPr/>
        </p:nvCxnSpPr>
        <p:spPr>
          <a:xfrm flipH="1">
            <a:off x="4564276" y="1754400"/>
            <a:ext cx="7724" cy="343625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2" name="Shape 102"/>
          <p:cNvSpPr/>
          <p:nvPr/>
        </p:nvSpPr>
        <p:spPr>
          <a:xfrm>
            <a:off x="3698100" y="305907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cxnSp>
        <p:nvCxnSpPr>
          <p:cNvPr id="103" name="Shape 103"/>
          <p:cNvCxnSpPr/>
          <p:nvPr/>
        </p:nvCxnSpPr>
        <p:spPr>
          <a:xfrm>
            <a:off x="4572075" y="2715250"/>
            <a:ext cx="0" cy="3249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04" name="Shape 104"/>
          <p:cNvSpPr txBox="1"/>
          <p:nvPr/>
        </p:nvSpPr>
        <p:spPr>
          <a:xfrm>
            <a:off x="3698100" y="3019475"/>
            <a:ext cx="1792500" cy="4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vastaaja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ei vastaa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5969775" y="3019475"/>
            <a:ext cx="1658700" cy="7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vastaaja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myöntää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5925225" y="3059075"/>
            <a:ext cx="16587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07" name="Shape 107"/>
          <p:cNvSpPr/>
          <p:nvPr/>
        </p:nvSpPr>
        <p:spPr>
          <a:xfrm>
            <a:off x="1470975" y="305907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08" name="Shape 108"/>
          <p:cNvSpPr/>
          <p:nvPr/>
        </p:nvSpPr>
        <p:spPr>
          <a:xfrm>
            <a:off x="685800" y="401727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09" name="Shape 109"/>
          <p:cNvSpPr txBox="1"/>
          <p:nvPr/>
        </p:nvSpPr>
        <p:spPr>
          <a:xfrm>
            <a:off x="1470975" y="3019475"/>
            <a:ext cx="1747800" cy="3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 dirty="0">
                <a:latin typeface="Verdana"/>
                <a:ea typeface="Verdana"/>
                <a:cs typeface="Verdana"/>
                <a:sym typeface="Verdana"/>
              </a:rPr>
              <a:t>vastaaja</a:t>
            </a:r>
            <a:endParaRPr sz="1200" b="1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 dirty="0">
                <a:latin typeface="Verdana"/>
                <a:ea typeface="Verdana"/>
                <a:cs typeface="Verdana"/>
                <a:sym typeface="Verdana"/>
              </a:rPr>
              <a:t>kiistää</a:t>
            </a:r>
            <a:endParaRPr sz="1200" b="1" dirty="0"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10" name="Shape 110"/>
          <p:cNvCxnSpPr/>
          <p:nvPr/>
        </p:nvCxnSpPr>
        <p:spPr>
          <a:xfrm rot="-5400000" flipH="1">
            <a:off x="5750575" y="2739550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1" name="Shape 111"/>
          <p:cNvCxnSpPr/>
          <p:nvPr/>
        </p:nvCxnSpPr>
        <p:spPr>
          <a:xfrm rot="5400000">
            <a:off x="3046613" y="2739550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2" name="Shape 112"/>
          <p:cNvCxnSpPr/>
          <p:nvPr/>
        </p:nvCxnSpPr>
        <p:spPr>
          <a:xfrm rot="5400000">
            <a:off x="1384988" y="3683825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3" name="Shape 113"/>
          <p:cNvSpPr/>
          <p:nvPr/>
        </p:nvSpPr>
        <p:spPr>
          <a:xfrm>
            <a:off x="2703700" y="4014300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14" name="Shape 114"/>
          <p:cNvSpPr/>
          <p:nvPr/>
        </p:nvSpPr>
        <p:spPr>
          <a:xfrm>
            <a:off x="4721600" y="4014300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15" name="Shape 115"/>
          <p:cNvSpPr/>
          <p:nvPr/>
        </p:nvSpPr>
        <p:spPr>
          <a:xfrm>
            <a:off x="6710400" y="4014300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16" name="Shape 116"/>
          <p:cNvSpPr txBox="1"/>
          <p:nvPr/>
        </p:nvSpPr>
        <p:spPr>
          <a:xfrm>
            <a:off x="730350" y="3983250"/>
            <a:ext cx="1658700" cy="6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suullinen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valmistelu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2748250" y="4100450"/>
            <a:ext cx="16587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tuomio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4751600" y="3992400"/>
            <a:ext cx="1658700" cy="63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yksipuolinen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latin typeface="Verdana"/>
                <a:ea typeface="Verdana"/>
                <a:cs typeface="Verdana"/>
                <a:sym typeface="Verdana"/>
              </a:rPr>
              <a:t>tuomio</a:t>
            </a:r>
            <a:endParaRPr sz="1200" b="1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9" name="Shape 119"/>
          <p:cNvSpPr txBox="1"/>
          <p:nvPr/>
        </p:nvSpPr>
        <p:spPr>
          <a:xfrm>
            <a:off x="6739500" y="4107450"/>
            <a:ext cx="1658700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 dirty="0">
                <a:latin typeface="Verdana"/>
                <a:ea typeface="Verdana"/>
                <a:cs typeface="Verdana"/>
                <a:sym typeface="Verdana"/>
              </a:rPr>
              <a:t>tuomio</a:t>
            </a:r>
            <a:endParaRPr sz="1200" b="1" dirty="0"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20" name="Shape 120"/>
          <p:cNvCxnSpPr/>
          <p:nvPr/>
        </p:nvCxnSpPr>
        <p:spPr>
          <a:xfrm rot="-5400000" flipH="1">
            <a:off x="3046625" y="3683813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1" name="Shape 121"/>
          <p:cNvCxnSpPr/>
          <p:nvPr/>
        </p:nvCxnSpPr>
        <p:spPr>
          <a:xfrm rot="-5400000" flipH="1">
            <a:off x="5243600" y="3679963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2" name="Shape 122"/>
          <p:cNvCxnSpPr/>
          <p:nvPr/>
        </p:nvCxnSpPr>
        <p:spPr>
          <a:xfrm rot="-5400000" flipH="1">
            <a:off x="7220725" y="3679963"/>
            <a:ext cx="346800" cy="3201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3" name="Shape 123"/>
          <p:cNvSpPr/>
          <p:nvPr/>
        </p:nvSpPr>
        <p:spPr>
          <a:xfrm>
            <a:off x="684500" y="497547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24" name="Shape 124"/>
          <p:cNvSpPr/>
          <p:nvPr/>
        </p:nvSpPr>
        <p:spPr>
          <a:xfrm>
            <a:off x="2703700" y="496952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98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25" name="Shape 125"/>
          <p:cNvSpPr/>
          <p:nvPr/>
        </p:nvSpPr>
        <p:spPr>
          <a:xfrm>
            <a:off x="4707050" y="4969525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26" name="Shape 126"/>
          <p:cNvSpPr/>
          <p:nvPr/>
        </p:nvSpPr>
        <p:spPr>
          <a:xfrm>
            <a:off x="6694950" y="5114618"/>
            <a:ext cx="1747800" cy="1144108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27" name="Shape 127"/>
          <p:cNvSpPr/>
          <p:nvPr/>
        </p:nvSpPr>
        <p:spPr>
          <a:xfrm>
            <a:off x="3811842" y="5638250"/>
            <a:ext cx="1747800" cy="611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cxnSp>
        <p:nvCxnSpPr>
          <p:cNvPr id="128" name="Shape 128"/>
          <p:cNvCxnSpPr/>
          <p:nvPr/>
        </p:nvCxnSpPr>
        <p:spPr>
          <a:xfrm>
            <a:off x="1113125" y="4639625"/>
            <a:ext cx="0" cy="324900"/>
          </a:xfrm>
          <a:prstGeom prst="straightConnector1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29" name="Shape 129"/>
          <p:cNvCxnSpPr>
            <a:stCxn id="116" idx="1"/>
          </p:cNvCxnSpPr>
          <p:nvPr/>
        </p:nvCxnSpPr>
        <p:spPr>
          <a:xfrm>
            <a:off x="730350" y="4288950"/>
            <a:ext cx="3032100" cy="1425900"/>
          </a:xfrm>
          <a:prstGeom prst="bentConnector3">
            <a:avLst>
              <a:gd name="adj1" fmla="val -7853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0" name="Shape 130"/>
          <p:cNvSpPr txBox="1"/>
          <p:nvPr/>
        </p:nvSpPr>
        <p:spPr>
          <a:xfrm>
            <a:off x="3831900" y="5743325"/>
            <a:ext cx="16587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 dirty="0">
                <a:latin typeface="Verdana"/>
                <a:ea typeface="Verdana"/>
                <a:cs typeface="Verdana"/>
                <a:sym typeface="Verdana"/>
              </a:rPr>
              <a:t>tuomio</a:t>
            </a:r>
            <a:endParaRPr sz="1200" b="1" dirty="0"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31" name="Shape 131"/>
          <p:cNvCxnSpPr>
            <a:stCxn id="116" idx="2"/>
            <a:endCxn id="125" idx="0"/>
          </p:cNvCxnSpPr>
          <p:nvPr/>
        </p:nvCxnSpPr>
        <p:spPr>
          <a:xfrm rot="-5400000" flipH="1">
            <a:off x="3382800" y="2771550"/>
            <a:ext cx="375000" cy="4021200"/>
          </a:xfrm>
          <a:prstGeom prst="bentConnector3">
            <a:avLst>
              <a:gd name="adj1" fmla="val 49983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2" name="Shape 132"/>
          <p:cNvCxnSpPr>
            <a:stCxn id="116" idx="2"/>
            <a:endCxn id="124" idx="0"/>
          </p:cNvCxnSpPr>
          <p:nvPr/>
        </p:nvCxnSpPr>
        <p:spPr>
          <a:xfrm rot="-5400000" flipH="1">
            <a:off x="2381100" y="3773250"/>
            <a:ext cx="375000" cy="2017800"/>
          </a:xfrm>
          <a:prstGeom prst="bentConnector3">
            <a:avLst>
              <a:gd name="adj1" fmla="val 49983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3" name="Shape 133"/>
          <p:cNvCxnSpPr>
            <a:stCxn id="116" idx="2"/>
            <a:endCxn id="126" idx="0"/>
          </p:cNvCxnSpPr>
          <p:nvPr/>
        </p:nvCxnSpPr>
        <p:spPr>
          <a:xfrm rot="16200000" flipH="1">
            <a:off x="4304291" y="1850059"/>
            <a:ext cx="519968" cy="600915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4" name="Shape 134"/>
          <p:cNvSpPr txBox="1"/>
          <p:nvPr/>
        </p:nvSpPr>
        <p:spPr>
          <a:xfrm>
            <a:off x="757850" y="5065000"/>
            <a:ext cx="16011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sz="1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pääkäsittely</a:t>
            </a:r>
            <a:endParaRPr sz="1200"/>
          </a:p>
        </p:txBody>
      </p:sp>
      <p:sp>
        <p:nvSpPr>
          <p:cNvPr id="135" name="Shape 135"/>
          <p:cNvSpPr txBox="1"/>
          <p:nvPr/>
        </p:nvSpPr>
        <p:spPr>
          <a:xfrm>
            <a:off x="4707050" y="4942450"/>
            <a:ext cx="17478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yksipuolinen</a:t>
            </a:r>
            <a:endParaRPr sz="1200" b="1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tuomio</a:t>
            </a:r>
            <a:endParaRPr sz="1200"/>
          </a:p>
        </p:txBody>
      </p:sp>
      <p:sp>
        <p:nvSpPr>
          <p:cNvPr id="136" name="Shape 136"/>
          <p:cNvSpPr txBox="1"/>
          <p:nvPr/>
        </p:nvSpPr>
        <p:spPr>
          <a:xfrm>
            <a:off x="2748250" y="5047525"/>
            <a:ext cx="1658700" cy="4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sovittelu</a:t>
            </a:r>
            <a:endParaRPr sz="1200"/>
          </a:p>
        </p:txBody>
      </p:sp>
      <p:sp>
        <p:nvSpPr>
          <p:cNvPr id="137" name="Shape 137"/>
          <p:cNvSpPr txBox="1"/>
          <p:nvPr/>
        </p:nvSpPr>
        <p:spPr>
          <a:xfrm>
            <a:off x="6739500" y="5131975"/>
            <a:ext cx="1747800" cy="3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sz="12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tuomio, jos kanteesta luovuttu tai kanne myönnetty</a:t>
            </a:r>
            <a:endParaRPr sz="1200" dirty="0"/>
          </a:p>
        </p:txBody>
      </p:sp>
      <p:cxnSp>
        <p:nvCxnSpPr>
          <p:cNvPr id="138" name="Shape 138"/>
          <p:cNvCxnSpPr>
            <a:stCxn id="134" idx="2"/>
            <a:endCxn id="130" idx="1"/>
          </p:cNvCxnSpPr>
          <p:nvPr/>
        </p:nvCxnSpPr>
        <p:spPr>
          <a:xfrm rot="16200000" flipH="1">
            <a:off x="2479438" y="4637762"/>
            <a:ext cx="431425" cy="2273500"/>
          </a:xfrm>
          <a:prstGeom prst="bentConnector2">
            <a:avLst/>
          </a:prstGeom>
          <a:noFill/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LEA_Forum4_ope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Näytössä katseltava diaesitys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Merriweather Sans</vt:lpstr>
      <vt:lpstr>Arial</vt:lpstr>
      <vt:lpstr>Verdana</vt:lpstr>
      <vt:lpstr>0LEA_Forum4_ope</vt:lpstr>
      <vt:lpstr>PowerPoint-esitys</vt:lpstr>
      <vt:lpstr>Riita-asian käsittely käräjäoikeudessa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Janne Leiviskä</cp:lastModifiedBy>
  <cp:revision>1</cp:revision>
  <dcterms:modified xsi:type="dcterms:W3CDTF">2021-11-29T08:22:21Z</dcterms:modified>
</cp:coreProperties>
</file>