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embeddedFontLst>
    <p:embeddedFont>
      <p:font typeface="Merriweather Sans" pitchFamily="2" charset="0"/>
      <p:regular r:id="rId19"/>
      <p:bold r:id="rId20"/>
      <p:italic r:id="rId21"/>
      <p:boldItalic r:id="rId22"/>
    </p:embeddedFont>
    <p:embeddedFont>
      <p:font typeface="Verdana" panose="020B0604030504040204" pitchFamily="3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41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141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6637804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00019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3" name="Shape 16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878941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0" name="Shape 170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41585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Shape 17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3164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" name="Shape 186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14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25242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5" name="Shape 19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15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35321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4" name="Shape 20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16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7676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26675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65838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3399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86569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26816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1719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9" name="Shape 14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0143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6" name="Shape 156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56440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50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50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 dirty="0"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100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ppt-ope_psd-pohja-3.jp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6"/>
            <a:ext cx="3429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vksv.fi/akkusastoori/fi/index/akkusastoorit/helmikuu2018/yhdistelmarangaistus-mikaseonjamitasemerkitseesyyttajille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uutiset/3-654812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kosseuraamus.fi/material/attachments/rise/esitteet/69C98inbK/ERN_asiakkaalle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kosseuraamus.fi/material/attachments/rise/esitteet/69CA8vsG6/EAV_asiakkaalle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kosseuraamus.fi/material/attachments/rise/esitteet/697aJhOOE/VALRA_sidosryhmille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kosseuraamus.fi/material/attachments/rise/esitteet/697jokg6o/YKP_sidosryhmille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kosseuraamus.fi/material/attachments/rise/esitteet/69C758Mvm/NR_asiakkaalle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43C268-CC75-4E83-A6AA-9E679FE8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21 Rangaistukset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306818D-A7DE-4A1A-9CCE-FEF6F7907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8455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Yhdistelmärangaistus</a:t>
            </a:r>
            <a:endParaRPr dirty="0"/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64400" lvl="0" indent="-3429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voidaan tuomita vakavan rikoksen uusijalle </a:t>
            </a:r>
            <a:r>
              <a:rPr lang="fi-FI" dirty="0"/>
              <a:t>teoista, jotka on tehty 1.1.2018 jälkeen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rangaistus koostuu </a:t>
            </a:r>
            <a:r>
              <a:rPr lang="fi-FI" b="1" u="sng" dirty="0">
                <a:solidFill>
                  <a:srgbClr val="000000"/>
                </a:solidFill>
              </a:rPr>
              <a:t>vankeusajasta</a:t>
            </a:r>
            <a:r>
              <a:rPr lang="fi-FI" dirty="0">
                <a:solidFill>
                  <a:srgbClr val="000000"/>
                </a:solidFill>
              </a:rPr>
              <a:t> ja yhden vuoden pituisesta </a:t>
            </a:r>
            <a:r>
              <a:rPr lang="fi-FI" b="1" u="sng" dirty="0">
                <a:solidFill>
                  <a:srgbClr val="000000"/>
                </a:solidFill>
              </a:rPr>
              <a:t>valvonta-ajasta</a:t>
            </a:r>
            <a:endParaRPr b="1" u="sng"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tuomittu asuu kotonaan ja pysyy siellä määrättyinä aikoina, noudattaa päihteettömyyssääntöjä, on sähköisessä valvonnassa, esimerkiksi jalkapannassa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valvontavelvollisuuksien rikkomisesta voidaan tuomita valvonta-ajan loppuajaksi ehdottomaan vankeuteen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yhdistelmärangaistus - mikä se on?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Rikoksen muut seuraamukset</a:t>
            </a:r>
            <a:endParaRPr dirty="0"/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64400" lvl="0" indent="-3564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b="1" u="sng" dirty="0">
                <a:solidFill>
                  <a:srgbClr val="000000"/>
                </a:solidFill>
              </a:rPr>
              <a:t>menettämisseuraamus</a:t>
            </a:r>
            <a:r>
              <a:rPr lang="fi-FI" dirty="0">
                <a:solidFill>
                  <a:srgbClr val="000000"/>
                </a:solidFill>
              </a:rPr>
              <a:t>: rikoksen tekijä menettää rikoksella saamansa taloudellisen hyödyn ja rikoksentekovälineen </a:t>
            </a:r>
            <a:r>
              <a:rPr lang="fi-FI" dirty="0"/>
              <a:t>valtiolle </a:t>
            </a:r>
            <a:endParaRPr dirty="0">
              <a:solidFill>
                <a:srgbClr val="000000"/>
              </a:solidFill>
            </a:endParaRPr>
          </a:p>
          <a:p>
            <a:pPr marL="464400"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b="1" u="sng" dirty="0">
                <a:solidFill>
                  <a:srgbClr val="000000"/>
                </a:solidFill>
              </a:rPr>
              <a:t>turvaamistoim</a:t>
            </a:r>
            <a:r>
              <a:rPr lang="fi-FI" dirty="0">
                <a:solidFill>
                  <a:srgbClr val="000000"/>
                </a:solidFill>
              </a:rPr>
              <a:t>i: ajokielto, esimerkiksi rattijuopumuksesta</a:t>
            </a:r>
            <a:endParaRPr dirty="0">
              <a:solidFill>
                <a:srgbClr val="000000"/>
              </a:solidFill>
            </a:endParaRPr>
          </a:p>
          <a:p>
            <a:pPr marL="464400"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rikoksesta aiheutuneen </a:t>
            </a:r>
            <a:r>
              <a:rPr lang="fi-FI" b="1" u="sng" dirty="0">
                <a:solidFill>
                  <a:srgbClr val="000000"/>
                </a:solidFill>
              </a:rPr>
              <a:t>vahingon korvaaminen </a:t>
            </a:r>
            <a:r>
              <a:rPr lang="fi-FI" dirty="0">
                <a:solidFill>
                  <a:srgbClr val="000000"/>
                </a:solidFill>
              </a:rPr>
              <a:t>asianosaisille</a:t>
            </a:r>
            <a:endParaRPr dirty="0">
              <a:solidFill>
                <a:srgbClr val="000000"/>
              </a:solidFill>
            </a:endParaRPr>
          </a:p>
          <a:p>
            <a:pPr marL="464400"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b="1" u="sng" dirty="0">
                <a:solidFill>
                  <a:srgbClr val="000000"/>
                </a:solidFill>
              </a:rPr>
              <a:t>lähestymiskielto</a:t>
            </a:r>
            <a:r>
              <a:rPr lang="fi-FI" dirty="0">
                <a:solidFill>
                  <a:srgbClr val="000000"/>
                </a:solidFill>
              </a:rPr>
              <a:t>: kielto lähestyä jotakin toista henkilöä millään tavoin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322677" y="488852"/>
            <a:ext cx="8498645" cy="24090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400"/>
              </a:spcBef>
              <a:spcAft>
                <a:spcPts val="0"/>
              </a:spcAft>
              <a:buNone/>
            </a:pPr>
            <a:r>
              <a:rPr lang="fi-FI" sz="3600" b="1" dirty="0"/>
              <a:t>Seuraavilla dioilla on muutamia tilastotietoja rikoksista ja rangaistuksista. </a:t>
            </a:r>
            <a:endParaRPr sz="3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553915" y="514416"/>
            <a:ext cx="8036169" cy="6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dk1"/>
                </a:solidFill>
              </a:rPr>
              <a:t>Vuonna 2016 alioikeudessa rangaistukseen tuomitut rangaistuslajin mukaan (%)</a:t>
            </a:r>
            <a:endParaRPr dirty="0"/>
          </a:p>
        </p:txBody>
      </p:sp>
      <p:pic>
        <p:nvPicPr>
          <p:cNvPr id="181" name="Shape 1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799" y="1600066"/>
            <a:ext cx="7772400" cy="4418784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 txBox="1"/>
          <p:nvPr/>
        </p:nvSpPr>
        <p:spPr>
          <a:xfrm>
            <a:off x="6497750" y="5649850"/>
            <a:ext cx="1960500" cy="3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Lähde: Tilastokeskus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>
            <a:off x="685800" y="493675"/>
            <a:ext cx="7772400" cy="6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dk1"/>
                </a:solidFill>
              </a:rPr>
              <a:t>Ehdolliseen vankeusrangaistukseen tuomitut oheisseuraamuksen mukaan vuonna 2016 </a:t>
            </a:r>
            <a:endParaRPr dirty="0"/>
          </a:p>
        </p:txBody>
      </p:sp>
      <p:pic>
        <p:nvPicPr>
          <p:cNvPr id="190" name="Shape 1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1339" y="1600200"/>
            <a:ext cx="6861322" cy="449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Shape 191"/>
          <p:cNvSpPr txBox="1"/>
          <p:nvPr/>
        </p:nvSpPr>
        <p:spPr>
          <a:xfrm>
            <a:off x="7125000" y="5649850"/>
            <a:ext cx="13332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Lähde: Tilastokeskus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dk1"/>
                </a:solidFill>
              </a:rPr>
              <a:t>  Mielentilalausuntojen lopputulos vuosina 1987–2016</a:t>
            </a:r>
            <a:endParaRPr dirty="0"/>
          </a:p>
        </p:txBody>
      </p:sp>
      <p:pic>
        <p:nvPicPr>
          <p:cNvPr id="199" name="Shape 1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2" y="1600202"/>
            <a:ext cx="6914078" cy="44958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Shape 200"/>
          <p:cNvSpPr txBox="1"/>
          <p:nvPr/>
        </p:nvSpPr>
        <p:spPr>
          <a:xfrm>
            <a:off x="7599875" y="5608600"/>
            <a:ext cx="14217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Lähde: Tilastokeskus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Seuraamustilasto vuosina 2007–2016 (alioikeudet)</a:t>
            </a:r>
            <a:endParaRPr dirty="0"/>
          </a:p>
        </p:txBody>
      </p:sp>
      <p:pic>
        <p:nvPicPr>
          <p:cNvPr id="208" name="Shape 2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0900" y="1258700"/>
            <a:ext cx="4962600" cy="4941049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Shape 209"/>
          <p:cNvSpPr txBox="1"/>
          <p:nvPr/>
        </p:nvSpPr>
        <p:spPr>
          <a:xfrm>
            <a:off x="7125000" y="5649850"/>
            <a:ext cx="1333200" cy="5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Lähde: Tilastokeskus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Rangaistuks</a:t>
            </a:r>
            <a:r>
              <a:rPr lang="fi-FI" dirty="0">
                <a:solidFill>
                  <a:srgbClr val="000000"/>
                </a:solidFill>
              </a:rPr>
              <a:t>et kovenevat a</a:t>
            </a:r>
            <a:r>
              <a:rPr lang="fi-FI" dirty="0"/>
              <a:t>steittain</a:t>
            </a:r>
            <a:endParaRPr dirty="0"/>
          </a:p>
        </p:txBody>
      </p:sp>
      <p:sp>
        <p:nvSpPr>
          <p:cNvPr id="98" name="Shape 98"/>
          <p:cNvSpPr/>
          <p:nvPr/>
        </p:nvSpPr>
        <p:spPr>
          <a:xfrm>
            <a:off x="685800" y="4317250"/>
            <a:ext cx="2530200" cy="17790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98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" name="Shape 99"/>
          <p:cNvSpPr/>
          <p:nvPr/>
        </p:nvSpPr>
        <p:spPr>
          <a:xfrm>
            <a:off x="3306900" y="3465150"/>
            <a:ext cx="2530200" cy="26310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98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" name="Shape 100"/>
          <p:cNvSpPr/>
          <p:nvPr/>
        </p:nvSpPr>
        <p:spPr>
          <a:xfrm>
            <a:off x="5928000" y="2393175"/>
            <a:ext cx="2530200" cy="37029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98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" name="Shape 101"/>
          <p:cNvSpPr txBox="1"/>
          <p:nvPr/>
        </p:nvSpPr>
        <p:spPr>
          <a:xfrm>
            <a:off x="762075" y="2250000"/>
            <a:ext cx="2454000" cy="27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Poliisi tai joku muu, esimerkiksi tullimies määrää</a:t>
            </a: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Rikesakko</a:t>
            </a:r>
            <a:endParaRPr sz="1800" dirty="0"/>
          </a:p>
        </p:txBody>
      </p:sp>
      <p:sp>
        <p:nvSpPr>
          <p:cNvPr id="102" name="Shape 102"/>
          <p:cNvSpPr txBox="1"/>
          <p:nvPr/>
        </p:nvSpPr>
        <p:spPr>
          <a:xfrm>
            <a:off x="3345025" y="2049200"/>
            <a:ext cx="2454000" cy="21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Syyttäjä antaa rangaistus-</a:t>
            </a:r>
            <a:br>
              <a:rPr lang="fi-FI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i-FI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määräyksen</a:t>
            </a: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Sakko</a:t>
            </a:r>
            <a:endParaRPr sz="1800" dirty="0"/>
          </a:p>
        </p:txBody>
      </p:sp>
      <p:sp>
        <p:nvSpPr>
          <p:cNvPr id="103" name="Shape 103"/>
          <p:cNvSpPr txBox="1"/>
          <p:nvPr/>
        </p:nvSpPr>
        <p:spPr>
          <a:xfrm>
            <a:off x="6004200" y="1143000"/>
            <a:ext cx="24540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Tuomioistuin määrää</a:t>
            </a: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Sakko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Ehdollinen vankeus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Nuorisorangaistus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Yhdyskuntapalvelu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Valvontarangaistus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Ehdoton vankeus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Yhdistelmä-</a:t>
            </a:r>
            <a:b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i-FI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rangaistus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Rikesakko</a:t>
            </a:r>
            <a:endParaRPr dirty="0"/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564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sakkoa lievempi varallisuusrangaistus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samansuuruinen kaikille saman rikkeen tekijöille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riippumaton sakotettavan varallisuudesta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/>
              <a:t>vähäisistä rikkomuksista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Sakko</a:t>
            </a:r>
            <a:endParaRPr dirty="0"/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564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sakon lukumäärä on vähintään yksi ja enintään 120 päiväsakkoa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/>
              <a:t>sakon lukumäärään vaikuttaa rikoksen vakavuus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päiväsakon euromäärä määräytyy tuomitun tulojen perusteella (sakon euromäärä on päiväsakkojen lukumäärä x päiväsakko)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lievin tuomioistuimen määräämä rangaistus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maksamatta jäänyt sakkorangaistus muutetaan vankeusrangaistukseksi</a:t>
            </a:r>
            <a:r>
              <a:rPr lang="fi-FI">
                <a:solidFill>
                  <a:srgbClr val="000000"/>
                </a:solidFill>
              </a:rPr>
              <a:t>; neljää </a:t>
            </a:r>
            <a:r>
              <a:rPr lang="fi-FI" dirty="0">
                <a:solidFill>
                  <a:srgbClr val="000000"/>
                </a:solidFill>
              </a:rPr>
              <a:t>päiväsakkoa vastaa yhden päivän vankeus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Ylen sakkolaskuri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Ehdollinen vankeus</a:t>
            </a:r>
            <a:endParaRPr dirty="0"/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564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enintään 2 vuoden rangaistukset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/>
              <a:t>koeaika 1–3 vuotta</a:t>
            </a:r>
            <a:endParaRPr dirty="0">
              <a:solidFill>
                <a:srgbClr val="0000FF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yleensä alle 18-vuotiaan tekemät rikokset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lisäksi voidaan määrätä oheissakko</a:t>
            </a:r>
            <a:endParaRPr dirty="0">
              <a:solidFill>
                <a:srgbClr val="000000"/>
              </a:solidFill>
            </a:endParaRPr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nuoren ehdollisen vankeuden valvonnan esite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Ehdoton vankeus</a:t>
            </a:r>
            <a:endParaRPr dirty="0"/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64400" lvl="0" indent="-3429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tuomitaan joko määräajaksi (14 pv–12 v) tai </a:t>
            </a:r>
            <a:r>
              <a:rPr lang="fi-FI" dirty="0"/>
              <a:t>elinkaudeksi 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ehdonalaiseen vapauteen voi päästä, kun on suorittanut rangaistuksestaan tietyn ajan, yleensä kaksi kolmasosaa (puolet, jos rikos on tehty alle 21-vuotiaana)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ehdonalaisessa vapaudessa koeaika, enintään 3 v</a:t>
            </a:r>
            <a:endParaRPr dirty="0">
              <a:solidFill>
                <a:srgbClr val="0000FF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valvottuun koevapauteen voi päästä 6 kk ennen ehdonalaista vapauttamista; vankia valvotaan teknisin välinein, esimerkiksi jalkapannalla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ehdonalaisen vapauden valvonnan esite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Valvontarangaistus</a:t>
            </a:r>
            <a:endParaRPr dirty="0"/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64400" lvl="0" indent="-3429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voidaan määrätä ehdottoman vankeuden korvaamiseksi (enintään 6 kk)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tuomittu saa asua kotonaan, mutta häntä valvotaan, mm. teknisin välinein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tiettyjä rajoituksia liikkumiselle, esimerkiksi ei saa poistua kotoaan ilman syytä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muita ehtoja muun muassa päihteettömyys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valvontarangaistuksen esite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Yhdyskuntapalvelu</a:t>
            </a:r>
            <a:endParaRPr dirty="0"/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8399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64400" lvl="0" indent="-3429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ehdottoman vankeuden (enintään 8 kk) sijasta määrättävä rangaistus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voidaan määrätä </a:t>
            </a:r>
            <a:r>
              <a:rPr lang="fi-FI" dirty="0"/>
              <a:t>myös </a:t>
            </a:r>
            <a:r>
              <a:rPr lang="fi-FI" dirty="0">
                <a:solidFill>
                  <a:srgbClr val="000000"/>
                </a:solidFill>
              </a:rPr>
              <a:t>ehdollisen vankeusrangaistuksen lisäksi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valvotusti tehtävää palkatonta, yleishyödyllistä työtä 14</a:t>
            </a:r>
            <a:r>
              <a:rPr lang="fi-FI" dirty="0"/>
              <a:t>–</a:t>
            </a:r>
            <a:r>
              <a:rPr lang="fi-FI" dirty="0">
                <a:solidFill>
                  <a:srgbClr val="000000"/>
                </a:solidFill>
              </a:rPr>
              <a:t>240 tuntia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tarvitaan syytetyn suostumus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yhdyskuntapalvelun esite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Nuorisorangaistus</a:t>
            </a:r>
            <a:endParaRPr dirty="0"/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64400" lvl="0" indent="-3429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voidaan määrätä, kun syytetty on rikosta tehdessään ollut alle 18-vuotias 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jos sakko on riittämätön, mutta ehdoton vankeus liian ankara rangaistus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vähintään 4 kk, enintään 12 kk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tuomittu on valvonnassa ja saa perehdytystä työhön ja työelämään</a:t>
            </a:r>
            <a:endParaRPr dirty="0">
              <a:solidFill>
                <a:srgbClr val="000000"/>
              </a:solidFill>
            </a:endParaRPr>
          </a:p>
          <a:p>
            <a:pPr marL="4644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 pitchFamily="34" charset="0"/>
              <a:buChar char="•"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nuorisorangaistuksen esite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0LEA_Forum4_ope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448</Words>
  <Application>Microsoft Office PowerPoint</Application>
  <PresentationFormat>Näytössä katseltava diaesitys (4:3)</PresentationFormat>
  <Paragraphs>94</Paragraphs>
  <Slides>16</Slides>
  <Notes>15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Verdana</vt:lpstr>
      <vt:lpstr>Merriweather Sans</vt:lpstr>
      <vt:lpstr>Arial</vt:lpstr>
      <vt:lpstr>0LEA_Forum4_ope</vt:lpstr>
      <vt:lpstr>21 Rangaistukset</vt:lpstr>
      <vt:lpstr>Rangaistukset kovenevat asteittain</vt:lpstr>
      <vt:lpstr>Rikesakko</vt:lpstr>
      <vt:lpstr>Sakko</vt:lpstr>
      <vt:lpstr>Ehdollinen vankeus</vt:lpstr>
      <vt:lpstr>Ehdoton vankeus</vt:lpstr>
      <vt:lpstr>Valvontarangaistus</vt:lpstr>
      <vt:lpstr>Yhdyskuntapalvelu</vt:lpstr>
      <vt:lpstr>Nuorisorangaistus</vt:lpstr>
      <vt:lpstr>Yhdistelmärangaistus</vt:lpstr>
      <vt:lpstr>Rikoksen muut seuraamukset</vt:lpstr>
      <vt:lpstr>PowerPoint-esitys</vt:lpstr>
      <vt:lpstr>Vuonna 2016 alioikeudessa rangaistukseen tuomitut rangaistuslajin mukaan (%)</vt:lpstr>
      <vt:lpstr>Ehdolliseen vankeusrangaistukseen tuomitut oheisseuraamuksen mukaan vuonna 2016 </vt:lpstr>
      <vt:lpstr>  Mielentilalausuntojen lopputulos vuosina 1987–2016</vt:lpstr>
      <vt:lpstr>Seuraamustilasto vuosina 2007–2016 (alioikeudet)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Lehtinen, Karri V</dc:creator>
  <cp:lastModifiedBy>Janne Leiviskä</cp:lastModifiedBy>
  <cp:revision>4</cp:revision>
  <dcterms:modified xsi:type="dcterms:W3CDTF">2025-09-19T07:51:15Z</dcterms:modified>
</cp:coreProperties>
</file>