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5" r:id="rId5"/>
    <p:sldId id="264" r:id="rId6"/>
    <p:sldId id="258" r:id="rId7"/>
    <p:sldId id="262" r:id="rId8"/>
    <p:sldId id="260" r:id="rId9"/>
    <p:sldId id="263" r:id="rId10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57" d="100"/>
          <a:sy n="57" d="100"/>
        </p:scale>
        <p:origin x="88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4E81C1-5F83-DAEA-834F-6EDFF96933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11A23B-ABFF-C55C-0CAB-F39DC81A04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9B4557B-06A8-BCAA-947D-6C4F7EEBF9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CFF0A-7DBC-472C-8010-FDEC5CF0ECF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45439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FB3E3BC-C320-EB77-957B-31DB330082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8493CBD-8A66-89D7-52A3-8E9773024D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F9F386-BFB6-851E-0B9F-A264956654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065C9-B717-48B5-ACFD-A4668FF14F3E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14431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71A6C4-C7D4-B464-42F5-A3A44BC265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13039AA-3685-C2B8-A124-C95E73649A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6C2F2F4-D1F8-014D-4176-A02F5B2B9B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3A991-2DB7-43A2-9F7C-377AF2E42BC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100686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E8FF45B-317A-0539-6B97-27274566DE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113513-4515-836E-888D-350BD08C01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0C882D-3118-0FB0-0193-1E0CEEC26A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00A25-51F5-4743-BD1E-5D451FC4752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773231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91D395B-4144-1F63-2087-AEFB78B98F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CBDB871-BDFF-B789-67F5-D01EDAF592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7B25633-55AD-600D-72B3-B6F563E8F5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B548C-0D64-474C-9C54-F546FBCC6D95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7595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5CD3A3-B1AA-CAD7-ABD3-DE3BCC9E11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BD227FE-2203-B210-FA26-A1A87D8C64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033AC78-CE13-1A05-B83B-3D9FC342EE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EECD8-10D2-4E9F-A2C8-6FC80197AC7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16168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7B9AB53-6638-BAB3-866E-396D00E577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E28F534-B3A2-6690-ECD3-541DDD8C25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63772F8-8F1B-9228-8BC0-13C46A1001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6A22A-B488-477F-B2E3-F760A2CEE95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81647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8C53101-6EAA-CA4A-2BA9-48A8729E3A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A464219-A6CB-B0FF-EB16-2E41299C74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5C17A77-3CBF-6854-223B-6931F9E068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10125-53E9-4A07-98A0-06B1B3364F84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67411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145B843-AA78-0CBC-0C8B-8F852C0D06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E1CC2BD-AD39-4C2F-A069-53F3CAB50E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C50AA3E-1810-0E5C-3A37-23A30BE07C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771AF-868A-4CC2-8879-8C4C79418369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690228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D701F6-D582-EF68-1F64-975D22AE81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3F1A05-9E98-D244-5A98-04693A1768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F38865-FD31-BE86-013D-26E5B758CC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731FD-D1E3-4AE4-90D2-1DA9D2266840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659225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7565C81-CE3D-8716-8B2D-E667D90028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08BC32-B9EE-B4E4-1EE1-CFFEE2506A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2BEA92-9BF0-9C05-3D3D-93D883D1DA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FC3FB-6D64-43E7-8664-7B34164B42FE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08245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CBDDDCE-54E8-1184-806A-F1CC8CBE24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otsikon perustyyliä napsauttamalla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98AC1F6-EEE4-C494-3036-5B8B67CB88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09587BF-8AB6-AB32-ED0F-7219398568F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82ABE33-3404-D76F-02BE-4D7B802F636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62C48AF-4229-128E-3A91-6085BBCBB76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46F4B23-F51D-4A80-B14B-1570507214A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akuusaatio.fi/selviydy-veloistasi/velan-vanhentuminen/lopullinen-vanhentumisaika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le.fi/elavaarkisto/?s=s&amp;g=1&amp;ag=2&amp;t=447&amp;a=3848" TargetMode="External"/><Relationship Id="rId2" Type="http://schemas.openxmlformats.org/officeDocument/2006/relationships/hyperlink" Target="http://www.yle.fi/elavaarkisto/?s=s&amp;g=4&amp;ag=23&amp;t=249&amp;a=2993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oikeus.fi/ulosotto/fi/index/velallisenaulosotossa/varattomuus.html" TargetMode="External"/><Relationship Id="rId2" Type="http://schemas.openxmlformats.org/officeDocument/2006/relationships/hyperlink" Target="https://www.takuusaatio.fi/tietoa-ja-ratkaisuja/maksuhairiomerkinta/milloin-maksuhairiomerkinta-tule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CF3D404-B98C-25B7-6088-724557D756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>
                <a:cs typeface="Times New Roman" panose="02020603050405020304" pitchFamily="18" charset="0"/>
              </a:rPr>
              <a:t>15 VELKA</a:t>
            </a:r>
            <a:r>
              <a:rPr lang="fi-FI" altLang="fi-FI"/>
              <a:t> 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A3EF5E8-F189-1DE1-EDA4-BDF327FCD0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fi-FI" altLang="fi-FI">
                <a:cs typeface="Times New Roman" panose="02020603050405020304" pitchFamily="18" charset="0"/>
              </a:rPr>
              <a:t>Velka on kaksipuolinen oikeussuhde:</a:t>
            </a:r>
          </a:p>
          <a:p>
            <a:pPr eaLnBrk="1" hangingPunct="1">
              <a:buFontTx/>
              <a:buNone/>
            </a:pPr>
            <a:endParaRPr lang="fi-FI" altLang="fi-FI">
              <a:cs typeface="Times New Roman" panose="02020603050405020304" pitchFamily="18" charset="0"/>
            </a:endParaRPr>
          </a:p>
          <a:p>
            <a:pPr eaLnBrk="1" hangingPunct="1"/>
            <a:endParaRPr lang="fi-FI" altLang="fi-FI"/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07E26053-AE0E-C1EC-1CB4-537BC07103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819400"/>
            <a:ext cx="19431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1600" u="sng"/>
              <a:t>Velkoja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1600"/>
              <a:t>- antaa rahaa/tavaraa velaksi = saatava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1600"/>
              <a:t>→ oikeus vaatia takaisin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1600"/>
              <a:t>= saamisoikeus</a:t>
            </a:r>
            <a:endParaRPr lang="fi-FI" altLang="fi-FI" sz="1200"/>
          </a:p>
        </p:txBody>
      </p:sp>
      <p:sp>
        <p:nvSpPr>
          <p:cNvPr id="2053" name="Text Box 5">
            <a:extLst>
              <a:ext uri="{FF2B5EF4-FFF2-40B4-BE49-F238E27FC236}">
                <a16:creationId xmlns:a16="http://schemas.microsoft.com/office/drawing/2014/main" id="{32197CC3-656D-83B2-33E0-DE0CDE54BD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19400"/>
            <a:ext cx="17145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1600" u="sng"/>
              <a:t>Velallinen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1600"/>
              <a:t>- saa rahaa/tavaraa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1600"/>
              <a:t>→ velvollisuus maksaa takaisin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1600"/>
              <a:t>= velkavelvoite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  <p:bldP spid="2052" grpId="0" animBg="1" autoUpdateAnimBg="0"/>
      <p:bldP spid="2053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>
            <a:extLst>
              <a:ext uri="{FF2B5EF4-FFF2-40B4-BE49-F238E27FC236}">
                <a16:creationId xmlns:a16="http://schemas.microsoft.com/office/drawing/2014/main" id="{93216E84-5E2C-2C64-254B-7B6E651A02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772400" cy="55626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fi-FI" altLang="fi-FI" sz="2800">
                <a:cs typeface="Times New Roman" panose="02020603050405020304" pitchFamily="18" charset="0"/>
              </a:rPr>
              <a:t>Velkakirja tehdään vapaamuotoisesti joko suullisesti tai kirjallisesti.</a:t>
            </a:r>
          </a:p>
          <a:p>
            <a:pPr eaLnBrk="1" hangingPunct="1">
              <a:buFontTx/>
              <a:buNone/>
            </a:pPr>
            <a:r>
              <a:rPr lang="fi-FI" altLang="fi-FI" sz="2800" u="sng">
                <a:cs typeface="Times New Roman" panose="02020603050405020304" pitchFamily="18" charset="0"/>
              </a:rPr>
              <a:t>Sopimuksesta käyvät ilmi</a:t>
            </a:r>
            <a:r>
              <a:rPr lang="fi-FI" altLang="fi-FI" sz="2800">
                <a:cs typeface="Times New Roman" panose="02020603050405020304" pitchFamily="18" charset="0"/>
              </a:rPr>
              <a:t>: 	</a:t>
            </a:r>
          </a:p>
          <a:p>
            <a:pPr eaLnBrk="1" hangingPunct="1"/>
            <a:r>
              <a:rPr lang="fi-FI" altLang="fi-FI" sz="2800">
                <a:cs typeface="Times New Roman" panose="02020603050405020304" pitchFamily="18" charset="0"/>
              </a:rPr>
              <a:t>velkoja</a:t>
            </a:r>
          </a:p>
          <a:p>
            <a:pPr eaLnBrk="1" hangingPunct="1"/>
            <a:r>
              <a:rPr lang="fi-FI" altLang="fi-FI" sz="2800">
                <a:cs typeface="Times New Roman" panose="02020603050405020304" pitchFamily="18" charset="0"/>
              </a:rPr>
              <a:t>velkasitoumus</a:t>
            </a:r>
          </a:p>
          <a:p>
            <a:pPr eaLnBrk="1" hangingPunct="1"/>
            <a:r>
              <a:rPr lang="fi-FI" altLang="fi-FI" sz="2800">
                <a:cs typeface="Times New Roman" panose="02020603050405020304" pitchFamily="18" charset="0"/>
              </a:rPr>
              <a:t>velan ehdot → maksuaika ja korko</a:t>
            </a:r>
          </a:p>
          <a:p>
            <a:pPr eaLnBrk="1" hangingPunct="1"/>
            <a:r>
              <a:rPr lang="fi-FI" altLang="fi-FI" sz="2800">
                <a:cs typeface="Times New Roman" panose="02020603050405020304" pitchFamily="18" charset="0"/>
                <a:hlinkClick r:id="rId2"/>
              </a:rPr>
              <a:t>Vanhentuminen</a:t>
            </a:r>
            <a:endParaRPr lang="fi-FI" altLang="fi-FI" sz="2800">
              <a:cs typeface="Times New Roman" panose="02020603050405020304" pitchFamily="18" charset="0"/>
            </a:endParaRPr>
          </a:p>
          <a:p>
            <a:pPr eaLnBrk="1" hangingPunct="1"/>
            <a:r>
              <a:rPr lang="fi-FI" altLang="fi-FI" sz="2800">
                <a:cs typeface="Times New Roman" panose="02020603050405020304" pitchFamily="18" charset="0"/>
              </a:rPr>
              <a:t>velalliset</a:t>
            </a:r>
          </a:p>
          <a:p>
            <a:pPr eaLnBrk="1" hangingPunct="1"/>
            <a:r>
              <a:rPr lang="fi-FI" altLang="fi-FI" sz="2800">
                <a:cs typeface="Times New Roman" panose="02020603050405020304" pitchFamily="18" charset="0"/>
              </a:rPr>
              <a:t>takaajat</a:t>
            </a:r>
          </a:p>
          <a:p>
            <a:pPr eaLnBrk="1" hangingPunct="1"/>
            <a:r>
              <a:rPr lang="fi-FI" altLang="fi-FI" sz="2800">
                <a:cs typeface="Times New Roman" panose="02020603050405020304" pitchFamily="18" charset="0"/>
              </a:rPr>
              <a:t>kaikkien allekirjoitukset</a:t>
            </a:r>
          </a:p>
          <a:p>
            <a:pPr eaLnBrk="1" hangingPunct="1"/>
            <a:r>
              <a:rPr lang="fi-FI" altLang="fi-FI" sz="2800">
                <a:cs typeface="Times New Roman" panose="02020603050405020304" pitchFamily="18" charset="0"/>
              </a:rPr>
              <a:t>päiväys</a:t>
            </a:r>
          </a:p>
          <a:p>
            <a:pPr eaLnBrk="1" hangingPunct="1">
              <a:buFontTx/>
              <a:buNone/>
            </a:pPr>
            <a:endParaRPr lang="fi-FI" altLang="fi-FI" sz="280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200CFC7-AE0D-4C23-3A4C-2F7D578643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7772400" cy="1143000"/>
          </a:xfrm>
        </p:spPr>
        <p:txBody>
          <a:bodyPr/>
          <a:lstStyle/>
          <a:p>
            <a:pPr eaLnBrk="1" hangingPunct="1"/>
            <a:r>
              <a:rPr lang="fi-FI" altLang="fi-FI" u="sng">
                <a:cs typeface="Times New Roman" panose="02020603050405020304" pitchFamily="18" charset="0"/>
              </a:rPr>
              <a:t>Velan vakuus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145FF60-26AF-5602-8895-CE7E28021ED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648200" y="1295400"/>
            <a:ext cx="3810000" cy="480060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400">
                <a:cs typeface="Times New Roman" panose="02020603050405020304" pitchFamily="18" charset="0"/>
              </a:rPr>
              <a:t>2. Henkilötakaus =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400">
                <a:cs typeface="Times New Roman" panose="02020603050405020304" pitchFamily="18" charset="0"/>
              </a:rPr>
              <a:t>	a</a:t>
            </a:r>
            <a:r>
              <a:rPr lang="fi-FI" altLang="fi-FI" sz="2400" b="1">
                <a:cs typeface="Times New Roman" panose="02020603050405020304" pitchFamily="18" charset="0"/>
              </a:rPr>
              <a:t>) omavelkainen takaus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400">
                <a:cs typeface="Times New Roman" panose="02020603050405020304" pitchFamily="18" charset="0"/>
              </a:rPr>
              <a:t>	b) </a:t>
            </a:r>
            <a:r>
              <a:rPr lang="fi-FI" altLang="fi-FI" sz="2400" b="1"/>
              <a:t>Toissijainen takaus </a:t>
            </a:r>
            <a:r>
              <a:rPr lang="fi-FI" altLang="fi-FI" sz="2400"/>
              <a:t>=</a:t>
            </a:r>
            <a:r>
              <a:rPr lang="fi-FI" altLang="fi-FI" sz="2400" u="sng"/>
              <a:t> </a:t>
            </a:r>
            <a:r>
              <a:rPr lang="fi-FI" altLang="fi-FI" sz="2400">
                <a:cs typeface="Times New Roman" panose="02020603050405020304" pitchFamily="18" charset="0"/>
              </a:rPr>
              <a:t>laillinen takaus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fi-FI" altLang="fi-FI" sz="2400">
                <a:cs typeface="Times New Roman" panose="02020603050405020304" pitchFamily="18" charset="0"/>
              </a:rPr>
              <a:t>Jos velallinen ei maksa velkaansa, maksuvelvoite siirtyy takaajalle.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fi-FI" altLang="fi-FI" sz="2400">
                <a:cs typeface="Times New Roman" panose="02020603050405020304" pitchFamily="18" charset="0"/>
              </a:rPr>
              <a:t>Takaajalla on oikeus saada velalliselta takauksen perusteella velkojalle suorittamansa päävelan määrä. 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fi-FI" altLang="fi-FI" sz="2400">
                <a:cs typeface="Times New Roman" panose="02020603050405020304" pitchFamily="18" charset="0"/>
                <a:hlinkClick r:id="rId2"/>
              </a:rPr>
              <a:t>takaaja</a:t>
            </a:r>
            <a:endParaRPr lang="fi-FI" altLang="fi-FI" sz="240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fi-FI" altLang="fi-FI" sz="2400">
                <a:cs typeface="Times New Roman" panose="02020603050405020304" pitchFamily="18" charset="0"/>
                <a:hlinkClick r:id="rId3"/>
              </a:rPr>
              <a:t>leipäjonot</a:t>
            </a:r>
            <a:endParaRPr lang="fi-FI" altLang="fi-FI" sz="2400">
              <a:cs typeface="Times New Roman" panose="02020603050405020304" pitchFamily="18" charset="0"/>
            </a:endParaRP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1322BCFD-19EA-D28F-931E-4FBCD3336E3F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524000"/>
            <a:ext cx="3810000" cy="41148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fi-FI" altLang="fi-FI" sz="2400"/>
              <a:t>lainan vakuutena voivat olla:</a:t>
            </a:r>
          </a:p>
          <a:p>
            <a:pPr eaLnBrk="1" hangingPunct="1">
              <a:buFontTx/>
              <a:buNone/>
            </a:pPr>
            <a:r>
              <a:rPr lang="fi-FI" altLang="fi-FI" sz="2400"/>
              <a:t>1. </a:t>
            </a:r>
            <a:r>
              <a:rPr lang="fi-FI" altLang="fi-FI" sz="2400" u="sng"/>
              <a:t>pantti</a:t>
            </a:r>
            <a:r>
              <a:rPr lang="fi-FI" altLang="fi-FI" sz="2400"/>
              <a:t> = arvopaperit tai kiinteä omaisuus.</a:t>
            </a:r>
          </a:p>
          <a:p>
            <a:pPr eaLnBrk="1" hangingPunct="1"/>
            <a:r>
              <a:rPr lang="fi-FI" altLang="fi-FI" sz="2400"/>
              <a:t>kiinteä  omaisuus on tällöin </a:t>
            </a:r>
            <a:r>
              <a:rPr lang="fi-FI" altLang="fi-FI" sz="2400" u="sng"/>
              <a:t>kiinnitettynä</a:t>
            </a:r>
            <a:r>
              <a:rPr lang="fi-FI" altLang="fi-FI" sz="2400"/>
              <a:t> velan vakuudeksi.</a:t>
            </a:r>
          </a:p>
          <a:p>
            <a:pPr eaLnBrk="1" hangingPunct="1"/>
            <a:r>
              <a:rPr lang="fi-FI" altLang="fi-FI" sz="2400"/>
              <a:t>jos velkaa ei makseta, pantti myydään julkisella pakkohuutokaupalla.</a:t>
            </a:r>
          </a:p>
          <a:p>
            <a:pPr eaLnBrk="1" hangingPunct="1"/>
            <a:endParaRPr lang="fi-FI" altLang="fi-FI" sz="2400"/>
          </a:p>
        </p:txBody>
      </p:sp>
      <p:sp>
        <p:nvSpPr>
          <p:cNvPr id="7173" name="Text Box 5">
            <a:extLst>
              <a:ext uri="{FF2B5EF4-FFF2-40B4-BE49-F238E27FC236}">
                <a16:creationId xmlns:a16="http://schemas.microsoft.com/office/drawing/2014/main" id="{18E3D2B5-2664-CBF6-7A3E-C8DD987FC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138" y="1524000"/>
            <a:ext cx="3743325" cy="28114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000" u="sng"/>
              <a:t>omavelkainen takaus</a:t>
            </a:r>
            <a:r>
              <a:rPr lang="fi-FI" altLang="fi-FI" sz="2000"/>
              <a:t>: takaus, jossa takaaja vastaa takaamastaan velasta </a:t>
            </a:r>
            <a:r>
              <a:rPr lang="fi-FI" altLang="fi-FI" sz="2000" b="1" u="sng"/>
              <a:t>niin kuin omastaan</a:t>
            </a:r>
            <a:r>
              <a:rPr lang="fi-FI" altLang="fi-FI" sz="2000"/>
              <a:t>.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000"/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000" u="sng"/>
              <a:t>Toissijainen takaus (laillinen takaus)</a:t>
            </a:r>
            <a:r>
              <a:rPr lang="fi-FI" altLang="fi-FI" sz="2000"/>
              <a:t>: velallinen on todettava </a:t>
            </a:r>
            <a:r>
              <a:rPr lang="fi-FI" altLang="fi-FI" sz="2000" b="1"/>
              <a:t>varattomaksi </a:t>
            </a:r>
            <a:r>
              <a:rPr lang="fi-FI" altLang="fi-FI" sz="2000"/>
              <a:t>ennen kuin takaaja joutuu maksamaan velkaa</a:t>
            </a:r>
            <a:r>
              <a:rPr lang="fi-FI" altLang="fi-FI" sz="12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tsikko 1">
            <a:extLst>
              <a:ext uri="{FF2B5EF4-FFF2-40B4-BE49-F238E27FC236}">
                <a16:creationId xmlns:a16="http://schemas.microsoft.com/office/drawing/2014/main" id="{D9D76834-AA87-8DF9-7B54-B68A6AFB77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Laskun maksaminen</a:t>
            </a:r>
          </a:p>
        </p:txBody>
      </p:sp>
      <p:sp>
        <p:nvSpPr>
          <p:cNvPr id="5123" name="Sisällön paikkamerkki 2">
            <a:extLst>
              <a:ext uri="{FF2B5EF4-FFF2-40B4-BE49-F238E27FC236}">
                <a16:creationId xmlns:a16="http://schemas.microsoft.com/office/drawing/2014/main" id="{AF6FC43F-3032-B99C-717E-92CDCF115016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fi-FI" altLang="fi-FI"/>
              <a:t>Mitä tapahtuu, jos ET maksa laskua eräpäivään mennessä.</a:t>
            </a:r>
          </a:p>
          <a:p>
            <a:r>
              <a:rPr lang="fi-FI" altLang="fi-FI"/>
              <a:t>Tiivistä asia 7 kohtaan.</a:t>
            </a:r>
          </a:p>
        </p:txBody>
      </p:sp>
      <p:sp>
        <p:nvSpPr>
          <p:cNvPr id="5124" name="Sisällön paikkamerkki 3">
            <a:extLst>
              <a:ext uri="{FF2B5EF4-FFF2-40B4-BE49-F238E27FC236}">
                <a16:creationId xmlns:a16="http://schemas.microsoft.com/office/drawing/2014/main" id="{D5894F0B-B41C-EAAA-2CE4-4A193370AE8C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endParaRPr lang="fi-FI" altLang="fi-FI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isällön paikkamerkki 2">
            <a:extLst>
              <a:ext uri="{FF2B5EF4-FFF2-40B4-BE49-F238E27FC236}">
                <a16:creationId xmlns:a16="http://schemas.microsoft.com/office/drawing/2014/main" id="{AA12B019-06C8-123D-329B-49A420E302A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 rot="20107690">
            <a:off x="490538" y="3028950"/>
            <a:ext cx="7772400" cy="800100"/>
          </a:xfrm>
          <a:solidFill>
            <a:schemeClr val="bg1"/>
          </a:solidFill>
        </p:spPr>
        <p:txBody>
          <a:bodyPr/>
          <a:lstStyle/>
          <a:p>
            <a:pPr marL="0" indent="0">
              <a:buFontTx/>
              <a:buNone/>
            </a:pPr>
            <a:r>
              <a:rPr lang="fi-FI" altLang="fi-FI">
                <a:latin typeface="Cooper Black" panose="0208090404030B020404" pitchFamily="18" charset="0"/>
              </a:rPr>
              <a:t>ÄLÄ KOSKAAN OTA PIKAVIPPIÄ</a:t>
            </a:r>
            <a:r>
              <a:rPr lang="fi-FI" altLang="fi-FI"/>
              <a:t>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448A93AF-AE6B-6162-D187-0B997B4969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u="sng">
                <a:cs typeface="Times New Roman" panose="02020603050405020304" pitchFamily="18" charset="0"/>
              </a:rPr>
              <a:t>Erilaiset velkakirjat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AE8F6EB-18FC-AE93-E932-4C369B47B5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28775"/>
            <a:ext cx="7772400" cy="4824413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fi-FI" altLang="fi-FI" sz="2800" u="sng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 b="1">
                <a:cs typeface="Times New Roman" panose="02020603050405020304" pitchFamily="18" charset="0"/>
              </a:rPr>
              <a:t>1. Tavallinen velkakirja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>
                <a:cs typeface="Times New Roman" panose="02020603050405020304" pitchFamily="18" charset="0"/>
              </a:rPr>
              <a:t>- velkoja ei voi siirtää velkakirjaa eteenpäin.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 b="1">
                <a:cs typeface="Times New Roman" panose="02020603050405020304" pitchFamily="18" charset="0"/>
              </a:rPr>
              <a:t>2. Juokseva velkakirja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>
                <a:cs typeface="Times New Roman" panose="02020603050405020304" pitchFamily="18" charset="0"/>
              </a:rPr>
              <a:t>a) määrännäisvelkakirja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>
                <a:cs typeface="Times New Roman" panose="02020603050405020304" pitchFamily="18" charset="0"/>
              </a:rPr>
              <a:t>= nimetylle henkilölle asetettu asiakirja, jossa velallinen sitoutuu maksamaan velkojalle määrätyn rahasumman.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>
                <a:cs typeface="Times New Roman" panose="02020603050405020304" pitchFamily="18" charset="0"/>
              </a:rPr>
              <a:t>Käytännössä velkakirjaan lisätään velkojan kohdalle ”tai hänen määräämänsä henkilö”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9F2193C-4E6E-3BA6-55A0-EF42EA12F75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fi-FI" altLang="fi-FI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F03CE1B8-16C9-AAF9-9AC0-D743AE42DB5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 b="1">
                <a:cs typeface="Times New Roman" panose="02020603050405020304" pitchFamily="18" charset="0"/>
              </a:rPr>
              <a:t>b) haltijavelkakirja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fi-FI" altLang="fi-FI" sz="2800">
                <a:cs typeface="Times New Roman" panose="02020603050405020304" pitchFamily="18" charset="0"/>
              </a:rPr>
              <a:t>velkakirjan haltijalle asetettu = ”tämän velkakirjan haltija”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 u="sng">
                <a:cs typeface="Times New Roman" panose="02020603050405020304" pitchFamily="18" charset="0"/>
              </a:rPr>
              <a:t>OIKEUDELLINEN MERKITYS</a:t>
            </a:r>
            <a:r>
              <a:rPr lang="fi-FI" altLang="fi-FI" sz="280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>
                <a:cs typeface="Times New Roman" panose="02020603050405020304" pitchFamily="18" charset="0"/>
              </a:rPr>
              <a:t>- Tavallisessa velkakirjassa velallinen voi vedota maksamaansa lyhennykseen, vaikka siitä ei näy merkintöjä velkakirjassa.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>
                <a:cs typeface="Times New Roman" panose="02020603050405020304" pitchFamily="18" charset="0"/>
              </a:rPr>
              <a:t>→velallisella väiteoikeus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i-FI" altLang="fi-FI" sz="280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F2DE793A-98DD-216A-5A71-C8606CABF8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altLang="fi-FI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D0D6C1B3-5BDC-5C5E-0ADA-12D374DEB9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fi-FI" altLang="fi-FI">
                <a:cs typeface="Times New Roman" panose="02020603050405020304" pitchFamily="18" charset="0"/>
              </a:rPr>
              <a:t>- 	Juoksevissa velkakirjoissa saatava siirtyy uudelle velkojalle sellaisena kuin se velkakirjassa on.</a:t>
            </a:r>
          </a:p>
          <a:p>
            <a:pPr eaLnBrk="1" hangingPunct="1">
              <a:buFontTx/>
              <a:buNone/>
            </a:pPr>
            <a:r>
              <a:rPr lang="fi-FI" altLang="fi-FI">
                <a:cs typeface="Times New Roman" panose="02020603050405020304" pitchFamily="18" charset="0"/>
              </a:rPr>
              <a:t>- velallisella ei siis ole väiteoikeutta. </a:t>
            </a:r>
          </a:p>
          <a:p>
            <a:pPr eaLnBrk="1" hangingPunct="1">
              <a:buFontTx/>
              <a:buNone/>
            </a:pPr>
            <a:r>
              <a:rPr lang="fi-FI" altLang="fi-FI">
                <a:cs typeface="Times New Roman" panose="02020603050405020304" pitchFamily="18" charset="0"/>
              </a:rPr>
              <a:t>→ Velallisen syytä aina huolehtia, että lyhennykset näkyvät velkakirjassa.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tsikko 1">
            <a:extLst>
              <a:ext uri="{FF2B5EF4-FFF2-40B4-BE49-F238E27FC236}">
                <a16:creationId xmlns:a16="http://schemas.microsoft.com/office/drawing/2014/main" id="{1DC123D0-A195-C7A6-A355-868A030333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Maksuhäiriö</a:t>
            </a:r>
          </a:p>
        </p:txBody>
      </p:sp>
      <p:sp>
        <p:nvSpPr>
          <p:cNvPr id="10243" name="Sisällön paikkamerkki 2">
            <a:extLst>
              <a:ext uri="{FF2B5EF4-FFF2-40B4-BE49-F238E27FC236}">
                <a16:creationId xmlns:a16="http://schemas.microsoft.com/office/drawing/2014/main" id="{A880E6FA-CDF7-C759-A923-4D0DE22E05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fi-FI" altLang="fi-FI">
                <a:hlinkClick r:id="rId2"/>
              </a:rPr>
              <a:t>https://www.takuusaatio.fi/tietoa-ja-ratkaisuja/maksuhairiomerkinta/milloin-maksuhairiomerkinta-tulee</a:t>
            </a:r>
            <a:r>
              <a:rPr lang="fi-FI" altLang="fi-FI"/>
              <a:t> </a:t>
            </a:r>
          </a:p>
          <a:p>
            <a:r>
              <a:rPr lang="fi-FI" altLang="fi-FI">
                <a:hlinkClick r:id="rId3"/>
              </a:rPr>
              <a:t>https://oikeus.fi/ulosotto/fi/index/velallisenaulosotossa/varattomuus.html</a:t>
            </a:r>
            <a:endParaRPr lang="fi-FI" altLang="fi-FI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letusrakenne">
  <a:themeElements>
    <a:clrScheme name="Oletusrakenn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letusrakenn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332</Words>
  <Application>Microsoft Office PowerPoint</Application>
  <PresentationFormat>Näytössä katseltava diaesitys (4:3)</PresentationFormat>
  <Paragraphs>59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Times New Roman</vt:lpstr>
      <vt:lpstr>Arial</vt:lpstr>
      <vt:lpstr>Aptos</vt:lpstr>
      <vt:lpstr>Cooper Black</vt:lpstr>
      <vt:lpstr>Oletusrakenne</vt:lpstr>
      <vt:lpstr>15 VELKA </vt:lpstr>
      <vt:lpstr>PowerPoint-esitys</vt:lpstr>
      <vt:lpstr>Velan vakuus</vt:lpstr>
      <vt:lpstr>Laskun maksaminen</vt:lpstr>
      <vt:lpstr>PowerPoint-esitys</vt:lpstr>
      <vt:lpstr>Erilaiset velkakirjat</vt:lpstr>
      <vt:lpstr>PowerPoint-esitys</vt:lpstr>
      <vt:lpstr>PowerPoint-esitys</vt:lpstr>
      <vt:lpstr>Maksuhäiriö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VELKA</dc:title>
  <dc:creator>pxb8qy3r33mphbqhkhjy7r7y8</dc:creator>
  <cp:lastModifiedBy>Janne Leiviskä</cp:lastModifiedBy>
  <cp:revision>31</cp:revision>
  <dcterms:created xsi:type="dcterms:W3CDTF">2007-11-14T16:38:05Z</dcterms:created>
  <dcterms:modified xsi:type="dcterms:W3CDTF">2025-11-07T08:56:46Z</dcterms:modified>
</cp:coreProperties>
</file>