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7"/>
  </p:notesMasterIdLst>
  <p:sldIdLst>
    <p:sldId id="256" r:id="rId2"/>
    <p:sldId id="262" r:id="rId3"/>
    <p:sldId id="261" r:id="rId4"/>
    <p:sldId id="263" r:id="rId5"/>
    <p:sldId id="264" r:id="rId6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3"/>
    <p:restoredTop sz="94719"/>
  </p:normalViewPr>
  <p:slideViewPr>
    <p:cSldViewPr snapToGrid="0" snapToObjects="1">
      <p:cViewPr varScale="1">
        <p:scale>
          <a:sx n="30" d="100"/>
          <a:sy n="30" d="100"/>
        </p:scale>
        <p:origin x="90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60589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31445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78328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14.	Jos hyödykkeessä on virhe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Virheellinen tavara ja siitä valittaminen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 dirty="0"/>
              <a:t>4</a:t>
            </a:r>
            <a:endParaRPr dirty="0"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Kuluttajansuojalaki</a:t>
            </a: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spcBef>
                <a:spcPts val="0"/>
              </a:spcBef>
            </a:pPr>
            <a:r>
              <a:rPr lang="fi-FI" dirty="0"/>
              <a:t>1 §</a:t>
            </a:r>
            <a:br>
              <a:rPr lang="fi-FI" dirty="0"/>
            </a:br>
            <a:endParaRPr lang="fi-FI" dirty="0"/>
          </a:p>
          <a:p>
            <a:pPr marL="0" lvl="0" indent="0">
              <a:spcBef>
                <a:spcPts val="0"/>
              </a:spcBef>
            </a:pPr>
            <a:r>
              <a:rPr lang="fi-FI" i="1" dirty="0"/>
              <a:t>Tämä laki koskee </a:t>
            </a:r>
            <a:r>
              <a:rPr lang="fi-FI" b="1" i="1" dirty="0"/>
              <a:t>kulutushyödykkeiden</a:t>
            </a:r>
            <a:r>
              <a:rPr lang="fi-FI" i="1" dirty="0"/>
              <a:t> tarjontaa, myyntiä ja muuta markkinointia </a:t>
            </a:r>
            <a:r>
              <a:rPr lang="fi-FI" b="1" i="1" dirty="0"/>
              <a:t>elinkeinonharjoittajilta</a:t>
            </a:r>
            <a:r>
              <a:rPr lang="fi-FI" i="1" dirty="0"/>
              <a:t> </a:t>
            </a:r>
            <a:r>
              <a:rPr lang="fi-FI" b="1" i="1" dirty="0"/>
              <a:t>kuluttajille</a:t>
            </a:r>
            <a:r>
              <a:rPr lang="fi-FI" i="1" dirty="0"/>
              <a:t>. </a:t>
            </a:r>
          </a:p>
          <a:p>
            <a:pPr marL="0" lvl="0" indent="0">
              <a:spcBef>
                <a:spcPts val="0"/>
              </a:spcBef>
            </a:pPr>
            <a:r>
              <a:rPr lang="fi-FI" i="1" dirty="0"/>
              <a:t>Lakia sovelletaan myös, kun </a:t>
            </a:r>
            <a:r>
              <a:rPr lang="fi-FI" b="1" i="1" dirty="0"/>
              <a:t>elinkeinonharjoittaja välittää hyödykkeitä kuluttajille</a:t>
            </a:r>
            <a:r>
              <a:rPr lang="fi-FI" i="1" dirty="0"/>
              <a:t>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14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1674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Virheellinen tavara</a:t>
            </a:r>
            <a:endParaRPr dirty="0"/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Tavaran pitää 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– vastata kestävyydeltään sitä, mitä kuluttaja yleensä voi </a:t>
            </a:r>
            <a:r>
              <a:rPr lang="fi-FI" b="1" dirty="0"/>
              <a:t>perustellusti olettaa samanlaisen tavaran kaupassa kestävän</a:t>
            </a:r>
            <a:r>
              <a:rPr lang="fi-FI" dirty="0"/>
              <a:t>.</a:t>
            </a:r>
          </a:p>
          <a:p>
            <a:pPr marL="0" lvl="0" indent="0">
              <a:spcBef>
                <a:spcPts val="0"/>
              </a:spcBef>
            </a:pPr>
            <a:r>
              <a:rPr lang="fi-FI" dirty="0"/>
              <a:t>	-  Jos tavara </a:t>
            </a:r>
            <a:r>
              <a:rPr lang="fi-FI" b="1" dirty="0"/>
              <a:t>ei vastaa </a:t>
            </a:r>
            <a:r>
              <a:rPr lang="fi-FI" b="1" i="1" dirty="0"/>
              <a:t>sovittua </a:t>
            </a:r>
            <a:r>
              <a:rPr lang="fi-FI" i="1" dirty="0"/>
              <a:t>tai ei </a:t>
            </a:r>
            <a:r>
              <a:rPr lang="fi-FI" b="1" i="1" dirty="0"/>
              <a:t>sovellu käyttötarkoitukseen</a:t>
            </a:r>
            <a:r>
              <a:rPr lang="fi-FI" i="1" dirty="0"/>
              <a:t>:</a:t>
            </a:r>
          </a:p>
          <a:p>
            <a:pPr marL="1371600" lvl="1" indent="-914400">
              <a:spcBef>
                <a:spcPts val="0"/>
              </a:spcBef>
              <a:buSzPct val="90000"/>
              <a:buFont typeface="+mj-lt"/>
              <a:buAutoNum type="arabicPeriod"/>
            </a:pPr>
            <a:r>
              <a:rPr lang="fi-FI" i="1" dirty="0"/>
              <a:t>Kuluttaja vo</a:t>
            </a:r>
            <a:r>
              <a:rPr lang="fi-FI" dirty="0"/>
              <a:t>i tehdä </a:t>
            </a:r>
            <a:r>
              <a:rPr lang="fi-FI" b="1" dirty="0"/>
              <a:t>reklamaation</a:t>
            </a:r>
            <a:r>
              <a:rPr lang="fi-FI" dirty="0"/>
              <a:t> eli ilmoituksen tavaran virheestä elinkeinonharjoittajalle </a:t>
            </a:r>
            <a:r>
              <a:rPr lang="fi-FI" b="1" dirty="0"/>
              <a:t>kohtuullisessa ajassa </a:t>
            </a:r>
            <a:r>
              <a:rPr lang="fi-FI" dirty="0"/>
              <a:t>virheen havaitsemisesta.</a:t>
            </a:r>
          </a:p>
          <a:p>
            <a:pPr marL="1371600" lvl="1" indent="-914400">
              <a:spcBef>
                <a:spcPts val="0"/>
              </a:spcBef>
              <a:buSzPct val="90000"/>
              <a:buFont typeface="+mj-lt"/>
              <a:buAutoNum type="arabicPeriod"/>
            </a:pPr>
            <a:r>
              <a:rPr lang="fi-FI" dirty="0"/>
              <a:t>Jos tavarassa ilmenee </a:t>
            </a:r>
            <a:r>
              <a:rPr lang="fi-FI" b="1" dirty="0"/>
              <a:t>vuoden kuluessa virhe, </a:t>
            </a:r>
            <a:r>
              <a:rPr lang="fi-FI" dirty="0"/>
              <a:t>sen oletetaan olleen siinä jo ostettaessa.</a:t>
            </a:r>
          </a:p>
          <a:p>
            <a:pPr marL="1371600" lvl="1" indent="-914400">
              <a:spcBef>
                <a:spcPts val="0"/>
              </a:spcBef>
              <a:buSzPct val="90000"/>
              <a:buFont typeface="+mj-lt"/>
              <a:buAutoNum type="arabicPeriod"/>
            </a:pPr>
            <a:r>
              <a:rPr lang="fi-FI" dirty="0"/>
              <a:t>Myyjän antama vapaaehtoinen takuu ei vapauta häntä tuotevirhevastuusta. </a:t>
            </a:r>
          </a:p>
          <a:p>
            <a:pPr marL="1371600" lvl="1" indent="-914400">
              <a:spcBef>
                <a:spcPts val="0"/>
              </a:spcBef>
              <a:buSzPct val="90000"/>
              <a:buFont typeface="+mj-lt"/>
              <a:buAutoNum type="arabicPeriod"/>
            </a:pPr>
            <a:r>
              <a:rPr lang="fi-FI" dirty="0"/>
              <a:t>Virhe on siis mahdollisesti korjattava, vaikka takuuaika olisi umpeutunut.</a:t>
            </a:r>
          </a:p>
          <a:p>
            <a:pPr marL="1371600" lvl="1" indent="-914400">
              <a:spcBef>
                <a:spcPts val="0"/>
              </a:spcBef>
              <a:buSzPct val="90000"/>
              <a:buFont typeface="+mj-lt"/>
              <a:buAutoNum type="arabicPeriod"/>
            </a:pPr>
            <a:r>
              <a:rPr lang="fi-FI" dirty="0"/>
              <a:t>Tuotevirhevastuulla ei ole yksityiskohtaista aikarajaa, se riippuu hyödykkeestä ja sen laadusta.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14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Virheen korjaamisen vaiheet</a:t>
            </a:r>
            <a:endParaRPr dirty="0"/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143000" lvl="0" indent="-1143000">
              <a:spcBef>
                <a:spcPts val="0"/>
              </a:spcBef>
              <a:buFont typeface="+mj-lt"/>
              <a:buAutoNum type="arabicPeriod"/>
            </a:pPr>
            <a:r>
              <a:rPr lang="fi-FI" dirty="0"/>
              <a:t>Ostaja voi valintansa mukaan vaatia </a:t>
            </a:r>
            <a:r>
              <a:rPr lang="fi-FI" b="1" dirty="0"/>
              <a:t>virheen korjaamista </a:t>
            </a:r>
            <a:r>
              <a:rPr lang="fi-FI" dirty="0"/>
              <a:t>tai uutta </a:t>
            </a:r>
            <a:r>
              <a:rPr lang="fi-FI" b="1" dirty="0"/>
              <a:t>virheetöntä tavaraa</a:t>
            </a:r>
            <a:r>
              <a:rPr lang="fi-FI" dirty="0"/>
              <a:t>. </a:t>
            </a:r>
          </a:p>
          <a:p>
            <a:pPr marL="1143000" lvl="0" indent="-1143000">
              <a:spcBef>
                <a:spcPts val="0"/>
              </a:spcBef>
              <a:buFont typeface="+mj-lt"/>
              <a:buAutoNum type="arabicPeriod"/>
            </a:pPr>
            <a:r>
              <a:rPr lang="fi-FI" dirty="0"/>
              <a:t>Jos asiakkaan valitsema tapa aiheuttaa </a:t>
            </a:r>
            <a:r>
              <a:rPr lang="fi-FI" b="1" dirty="0"/>
              <a:t>myyjälle ylitsepääsemättömiä vaikeuksia </a:t>
            </a:r>
            <a:r>
              <a:rPr lang="fi-FI" dirty="0"/>
              <a:t>tai kohtuuttomia kustannuksia, hän voi </a:t>
            </a:r>
            <a:r>
              <a:rPr lang="fi-FI" b="1" dirty="0"/>
              <a:t>valita toisen tavan hyvittää virhe.</a:t>
            </a:r>
          </a:p>
          <a:p>
            <a:pPr marL="1143000" lvl="0" indent="-1143000">
              <a:spcBef>
                <a:spcPts val="0"/>
              </a:spcBef>
              <a:buFont typeface="+mj-lt"/>
              <a:buAutoNum type="arabicPeriod"/>
            </a:pPr>
            <a:r>
              <a:rPr lang="fi-FI" dirty="0"/>
              <a:t>Jos asia ei korjaannu, kuluttaja voi vaatia </a:t>
            </a:r>
            <a:r>
              <a:rPr lang="fi-FI" b="1" dirty="0"/>
              <a:t>hinnanalennusta</a:t>
            </a:r>
            <a:r>
              <a:rPr lang="fi-FI" dirty="0"/>
              <a:t>.</a:t>
            </a:r>
          </a:p>
          <a:p>
            <a:pPr marL="1143000" lvl="0" indent="-1143000">
              <a:spcBef>
                <a:spcPts val="0"/>
              </a:spcBef>
              <a:buFont typeface="+mj-lt"/>
              <a:buAutoNum type="arabicPeriod"/>
            </a:pPr>
            <a:r>
              <a:rPr lang="fi-FI" b="1" dirty="0"/>
              <a:t>Viimeinen toimenpide on kaupan purku</a:t>
            </a:r>
            <a:r>
              <a:rPr lang="fi-FI" dirty="0"/>
              <a:t>.</a:t>
            </a:r>
          </a:p>
          <a:p>
            <a:pPr marL="1143000" lvl="0" indent="-1143000">
              <a:spcBef>
                <a:spcPts val="0"/>
              </a:spcBef>
              <a:buFont typeface="+mj-lt"/>
              <a:buAutoNum type="arabicPeriod"/>
            </a:pPr>
            <a:r>
              <a:rPr lang="fi-FI" b="1" dirty="0"/>
              <a:t>Elinkeinonharjoittaja</a:t>
            </a:r>
            <a:r>
              <a:rPr lang="fi-FI" dirty="0"/>
              <a:t> </a:t>
            </a:r>
            <a:r>
              <a:rPr lang="fi-FI" b="1" dirty="0"/>
              <a:t>voi joutua maksamaan vahingonkorvausta </a:t>
            </a:r>
            <a:r>
              <a:rPr lang="fi-FI" dirty="0"/>
              <a:t>virheellisen tuotteen aiheuttamasta vahingosta.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14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04788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Kuluttajan mahdollisuudet saada virhe oikaistua</a:t>
            </a:r>
            <a:endParaRPr dirty="0"/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0" lvl="0" indent="-1143000">
              <a:spcBef>
                <a:spcPts val="0"/>
              </a:spcBef>
              <a:buFont typeface="+mj-lt"/>
              <a:buAutoNum type="arabicPeriod"/>
            </a:pPr>
            <a:r>
              <a:rPr lang="fi-FI" dirty="0"/>
              <a:t>Ota yhteyttä </a:t>
            </a:r>
            <a:r>
              <a:rPr lang="fi-FI" b="1" dirty="0"/>
              <a:t>elinkeinonharjoittajaan</a:t>
            </a:r>
            <a:r>
              <a:rPr lang="fi-FI" dirty="0"/>
              <a:t> ja pyri sopimaan asia.</a:t>
            </a:r>
          </a:p>
          <a:p>
            <a:pPr marL="1143000" lvl="0" indent="-1143000">
              <a:spcBef>
                <a:spcPts val="0"/>
              </a:spcBef>
              <a:buFont typeface="+mj-lt"/>
              <a:buAutoNum type="arabicPeriod"/>
            </a:pPr>
            <a:r>
              <a:rPr lang="fi-FI" dirty="0"/>
              <a:t>Jos asia ei korjaannu, ota yhteyttä Kilpailu- ja kuluttajaviraston </a:t>
            </a:r>
            <a:r>
              <a:rPr lang="fi-FI" b="1" dirty="0"/>
              <a:t>kuluttajaneuvontaan</a:t>
            </a:r>
            <a:r>
              <a:rPr lang="fi-FI" dirty="0"/>
              <a:t>.</a:t>
            </a:r>
          </a:p>
          <a:p>
            <a:pPr marL="1143000" lvl="0" indent="-1143000">
              <a:spcBef>
                <a:spcPts val="0"/>
              </a:spcBef>
              <a:buFont typeface="+mj-lt"/>
              <a:buAutoNum type="arabicPeriod"/>
            </a:pPr>
            <a:r>
              <a:rPr lang="fi-FI" dirty="0"/>
              <a:t>Tee valitus k</a:t>
            </a:r>
            <a:r>
              <a:rPr lang="fi-FI" b="1" dirty="0"/>
              <a:t>uluttajariitalautakunnalle</a:t>
            </a:r>
            <a:r>
              <a:rPr lang="fi-FI" dirty="0"/>
              <a:t>, joka antaa </a:t>
            </a:r>
            <a:r>
              <a:rPr lang="fi-FI" b="1" dirty="0"/>
              <a:t>ratkaisusuosituksia</a:t>
            </a:r>
            <a:r>
              <a:rPr lang="fi-FI" dirty="0"/>
              <a:t>.</a:t>
            </a:r>
          </a:p>
          <a:p>
            <a:pPr marL="1143000" lvl="0" indent="-1143000">
              <a:spcBef>
                <a:spcPts val="0"/>
              </a:spcBef>
              <a:buFont typeface="+mj-lt"/>
              <a:buAutoNum type="arabicPeriod"/>
            </a:pPr>
            <a:r>
              <a:rPr lang="fi-FI" dirty="0"/>
              <a:t>Viimeisenä keinona voit panna vireille </a:t>
            </a:r>
            <a:r>
              <a:rPr lang="fi-FI" b="1" dirty="0"/>
              <a:t>kanteen käräjäoikeuteen</a:t>
            </a:r>
            <a:r>
              <a:rPr lang="fi-FI" dirty="0"/>
              <a:t> </a:t>
            </a:r>
            <a:r>
              <a:rPr lang="fi-FI" b="1" dirty="0"/>
              <a:t>riita-asiana</a:t>
            </a:r>
            <a:r>
              <a:rPr lang="fi-FI" dirty="0"/>
              <a:t>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14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95392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270</Words>
  <Application>Microsoft Office PowerPoint</Application>
  <PresentationFormat>Mukautettu</PresentationFormat>
  <Paragraphs>35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14. Jos hyödykkeessä on virhe  Tietoisku: Virheellinen tavara ja siitä valittaminen</vt:lpstr>
      <vt:lpstr>Kuluttajansuojalaki</vt:lpstr>
      <vt:lpstr>Virheellinen tavara</vt:lpstr>
      <vt:lpstr>Virheen korjaamisen vaiheet</vt:lpstr>
      <vt:lpstr>Kuluttajan mahdollisuudet saada virhe oikaistua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&lt;Luvun nimi&gt;  &lt;DIASARJAN OTSIKK0&gt;</dc:title>
  <dc:creator>Janne Leiviskä</dc:creator>
  <cp:lastModifiedBy>Janne Leiviskä</cp:lastModifiedBy>
  <cp:revision>7</cp:revision>
  <dcterms:modified xsi:type="dcterms:W3CDTF">2025-09-04T07:55:00Z</dcterms:modified>
</cp:coreProperties>
</file>