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4"/>
  </p:notesMasterIdLst>
  <p:sldIdLst>
    <p:sldId id="257" r:id="rId2"/>
    <p:sldId id="258" r:id="rId3"/>
  </p:sldIdLst>
  <p:sldSz cx="9144000" cy="6858000" type="screen4x3"/>
  <p:notesSz cx="6858000" cy="9144000"/>
  <p:embeddedFontLst>
    <p:embeddedFont>
      <p:font typeface="Merriweather Sans" pitchFamily="2" charset="0"/>
      <p:regular r:id="rId5"/>
      <p:bold r:id="rId6"/>
      <p:italic r:id="rId7"/>
      <p:boldItalic r:id="rId8"/>
    </p:embeddedFont>
    <p:embeddedFont>
      <p:font typeface="Verdana" panose="020B0604030504040204" pitchFamily="34" charset="0"/>
      <p:regular r:id="rId9"/>
      <p:bold r:id="rId10"/>
      <p:italic r:id="rId11"/>
      <p:boldItalic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140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theme" Target="theme/theme1.xml"/><Relationship Id="rId10" Type="http://schemas.openxmlformats.org/officeDocument/2006/relationships/font" Target="fonts/font6.fntdata"/><Relationship Id="rId4" Type="http://schemas.openxmlformats.org/officeDocument/2006/relationships/notesMaster" Target="notesMasters/notesMaster1.xml"/><Relationship Id="rId9" Type="http://schemas.openxmlformats.org/officeDocument/2006/relationships/font" Target="fonts/font5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  <p:extLst>
      <p:ext uri="{BB962C8B-B14F-4D97-AF65-F5344CB8AC3E}">
        <p14:creationId xmlns:p14="http://schemas.microsoft.com/office/powerpoint/2010/main" val="264855691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Shape 9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641121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Shape 9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703988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 ja sisältö" type="obj">
  <p:cSld name="OBJEC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685800" y="1600200"/>
            <a:ext cx="7772400" cy="44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–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–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dia" type="title">
  <p:cSld name="TITLE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ctr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ctr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ctr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ctr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ctr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ctr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ctr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ctr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san ylätunniste" type="secHead">
  <p:cSld name="SECTION_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ailu" type="twoTxTwoObj">
  <p:cSld name="TWO_OBJECTS_WITH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  <a:defRPr sz="2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  <a:defRPr sz="2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  <a:defRPr sz="1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Char char="–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Char char="»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Char char="»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Char char="»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Char char="»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Char char="»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  <a:defRPr sz="2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  <a:defRPr sz="2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  <a:defRPr sz="1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Char char="–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Char char="»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Char char="»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Char char="»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Char char="»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Char char="»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in otsikko" type="titleOnly">
  <p:cSld name="TITLE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ollinen sisältö" type="objTx">
  <p:cSld name="OBJECT_WITH_CAPTION_TEX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Verdana"/>
              <a:buChar char="•"/>
              <a:defRPr sz="3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Char char="–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ollinen kuva" type="picTx">
  <p:cSld name="PICTURE_WITH_CAPTION_TEX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Verdana"/>
              <a:buNone/>
              <a:defRPr sz="3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 ja pystysuora teksti" type="vertTx">
  <p:cSld name="VERTICAL_TEX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 rot="5400000">
            <a:off x="2324100" y="-38100"/>
            <a:ext cx="4495800" cy="77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–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–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ystysuora otsikko ja teksti" type="vertTitleAndTx">
  <p:cSld name="VERTICAL_TITLE_AND_VERTICAL_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>
            <a:spLocks noGrp="1"/>
          </p:cNvSpPr>
          <p:nvPr>
            <p:ph type="title"/>
          </p:nvPr>
        </p:nvSpPr>
        <p:spPr>
          <a:xfrm rot="5400000">
            <a:off x="4552950" y="2190750"/>
            <a:ext cx="5867400" cy="19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 rot="5400000">
            <a:off x="590550" y="323850"/>
            <a:ext cx="5867400" cy="56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–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–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hape 10" descr="ppt-ope_psd-pohja-3.jp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685800" y="1600200"/>
            <a:ext cx="7772400" cy="44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–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–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/>
          <p:nvPr/>
        </p:nvSpPr>
        <p:spPr>
          <a:xfrm>
            <a:off x="228600" y="6453336"/>
            <a:ext cx="34290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200" b="0" i="0" u="none" strike="noStrike" cap="none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rPr>
              <a:t>Forum 4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accen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dirty="0">
                <a:solidFill>
                  <a:schemeClr val="dk1"/>
                </a:solidFill>
              </a:rPr>
              <a:t>04 Käsitekartta kansainvälisestä oikeudesta</a:t>
            </a:r>
            <a:endParaRPr dirty="0"/>
          </a:p>
        </p:txBody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85800" y="1583025"/>
            <a:ext cx="7772400" cy="44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fi-FI" b="1" dirty="0"/>
              <a:t>Tehtävä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fi-FI" dirty="0"/>
              <a:t>Tee käsitekartta kansainvälisestä oikeudesta. </a:t>
            </a:r>
            <a:r>
              <a:rPr lang="fi-FI"/>
              <a:t>Sijoita </a:t>
            </a:r>
            <a:r>
              <a:rPr lang="fi-FI" dirty="0"/>
              <a:t>seuraavalla dialla olevat pallerot mielestäsi järkevään järjestykseen.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dirty="0"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dirty="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/>
          <p:nvPr/>
        </p:nvSpPr>
        <p:spPr>
          <a:xfrm>
            <a:off x="401375" y="1295950"/>
            <a:ext cx="2201148" cy="1306200"/>
          </a:xfrm>
          <a:prstGeom prst="horizontalScroll">
            <a:avLst>
              <a:gd name="adj" fmla="val 12500"/>
            </a:avLst>
          </a:prstGeom>
          <a:solidFill>
            <a:srgbClr val="6FA8D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3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KANSAINVÄLINEN </a:t>
            </a:r>
            <a:endParaRPr sz="1300" b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3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OIKEUS</a:t>
            </a:r>
            <a:endParaRPr sz="1300" b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3" name="Shape 103"/>
          <p:cNvSpPr/>
          <p:nvPr/>
        </p:nvSpPr>
        <p:spPr>
          <a:xfrm>
            <a:off x="401375" y="271300"/>
            <a:ext cx="2009700" cy="1105200"/>
          </a:xfrm>
          <a:prstGeom prst="horizontalScroll">
            <a:avLst>
              <a:gd name="adj" fmla="val 12500"/>
            </a:avLst>
          </a:prstGeom>
          <a:solidFill>
            <a:srgbClr val="9FC5E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KANSAINVÄLISEN OIKEUDEN MUOTOJA</a:t>
            </a:r>
            <a:endParaRPr sz="1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4" name="Shape 104"/>
          <p:cNvSpPr/>
          <p:nvPr/>
        </p:nvSpPr>
        <p:spPr>
          <a:xfrm>
            <a:off x="401375" y="2602138"/>
            <a:ext cx="1858800" cy="879000"/>
          </a:xfrm>
          <a:prstGeom prst="horizontalScroll">
            <a:avLst>
              <a:gd name="adj" fmla="val 12500"/>
            </a:avLst>
          </a:prstGeom>
          <a:solidFill>
            <a:srgbClr val="9FC5E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3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IHMISOIKEUDET</a:t>
            </a:r>
            <a:endParaRPr sz="13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5" name="Shape 105"/>
          <p:cNvSpPr/>
          <p:nvPr/>
        </p:nvSpPr>
        <p:spPr>
          <a:xfrm>
            <a:off x="401375" y="3481138"/>
            <a:ext cx="2009700" cy="879000"/>
          </a:xfrm>
          <a:prstGeom prst="horizontalScroll">
            <a:avLst>
              <a:gd name="adj" fmla="val 12500"/>
            </a:avLst>
          </a:prstGeom>
          <a:solidFill>
            <a:srgbClr val="9FC5E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3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TUOMIOISTUIMET</a:t>
            </a:r>
            <a:endParaRPr sz="13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6" name="Shape 106"/>
          <p:cNvSpPr/>
          <p:nvPr/>
        </p:nvSpPr>
        <p:spPr>
          <a:xfrm>
            <a:off x="3109450" y="2118700"/>
            <a:ext cx="1632900" cy="684900"/>
          </a:xfrm>
          <a:prstGeom prst="roundRect">
            <a:avLst>
              <a:gd name="adj" fmla="val 16667"/>
            </a:avLst>
          </a:prstGeom>
          <a:solidFill>
            <a:srgbClr val="CFE2F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3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EUROOPAN IHMISOIKEUS-</a:t>
            </a:r>
            <a:endParaRPr sz="13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3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TUOMIOISTUIN</a:t>
            </a:r>
            <a:endParaRPr sz="13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3109450" y="3042888"/>
            <a:ext cx="1858800" cy="879000"/>
          </a:xfrm>
          <a:prstGeom prst="roundRect">
            <a:avLst>
              <a:gd name="adj" fmla="val 16667"/>
            </a:avLst>
          </a:prstGeom>
          <a:solidFill>
            <a:srgbClr val="CFE2F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3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TAISTELU IHMIS- JA LAPSIKAUPPAA VASTAAN</a:t>
            </a:r>
            <a:endParaRPr sz="13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8" name="Shape 108"/>
          <p:cNvSpPr/>
          <p:nvPr/>
        </p:nvSpPr>
        <p:spPr>
          <a:xfrm>
            <a:off x="3109450" y="1276600"/>
            <a:ext cx="1858800" cy="552600"/>
          </a:xfrm>
          <a:prstGeom prst="roundRect">
            <a:avLst>
              <a:gd name="adj" fmla="val 16667"/>
            </a:avLst>
          </a:prstGeom>
          <a:solidFill>
            <a:srgbClr val="CFE2F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3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PERUSOIKEUDET</a:t>
            </a:r>
            <a:endParaRPr sz="13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9" name="Shape 109"/>
          <p:cNvSpPr/>
          <p:nvPr/>
        </p:nvSpPr>
        <p:spPr>
          <a:xfrm>
            <a:off x="5895500" y="3663850"/>
            <a:ext cx="2110200" cy="684900"/>
          </a:xfrm>
          <a:prstGeom prst="roundRect">
            <a:avLst>
              <a:gd name="adj" fmla="val 16667"/>
            </a:avLst>
          </a:prstGeom>
          <a:solidFill>
            <a:srgbClr val="CFE2F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3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ENNALTAEHKÄISEVÄ PELOTEVAIKUTUS</a:t>
            </a:r>
            <a:endParaRPr sz="13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0" name="Shape 110"/>
          <p:cNvSpPr/>
          <p:nvPr/>
        </p:nvSpPr>
        <p:spPr>
          <a:xfrm>
            <a:off x="3109450" y="5135600"/>
            <a:ext cx="2311200" cy="879000"/>
          </a:xfrm>
          <a:prstGeom prst="roundRect">
            <a:avLst>
              <a:gd name="adj" fmla="val 16667"/>
            </a:avLst>
          </a:prstGeom>
          <a:solidFill>
            <a:srgbClr val="CFE2F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3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RIKOSTUOMIOISTUIN: SOTARIKOKSET, KANSANMURHA</a:t>
            </a:r>
            <a:endParaRPr sz="13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1" name="Shape 111"/>
          <p:cNvSpPr/>
          <p:nvPr/>
        </p:nvSpPr>
        <p:spPr>
          <a:xfrm>
            <a:off x="5895500" y="384400"/>
            <a:ext cx="2462100" cy="879000"/>
          </a:xfrm>
          <a:prstGeom prst="roundRect">
            <a:avLst>
              <a:gd name="adj" fmla="val 16667"/>
            </a:avLst>
          </a:prstGeom>
          <a:solidFill>
            <a:srgbClr val="CFE2F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3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VÄLITYSTUOMIOISTUIN: VALTIOIDEN RIITOJEN RATKAISU</a:t>
            </a:r>
            <a:endParaRPr sz="13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2" name="Shape 112"/>
          <p:cNvSpPr/>
          <p:nvPr/>
        </p:nvSpPr>
        <p:spPr>
          <a:xfrm>
            <a:off x="5895500" y="1672750"/>
            <a:ext cx="2311200" cy="552600"/>
          </a:xfrm>
          <a:prstGeom prst="roundRect">
            <a:avLst>
              <a:gd name="adj" fmla="val 16667"/>
            </a:avLst>
          </a:prstGeom>
          <a:solidFill>
            <a:srgbClr val="CFE2F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3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YMPÄRISTÖNSUOJELU</a:t>
            </a:r>
            <a:endParaRPr sz="13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3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MERENKULKU</a:t>
            </a:r>
            <a:endParaRPr sz="13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3" name="Shape 113"/>
          <p:cNvSpPr/>
          <p:nvPr/>
        </p:nvSpPr>
        <p:spPr>
          <a:xfrm>
            <a:off x="3109450" y="4252438"/>
            <a:ext cx="1431900" cy="552600"/>
          </a:xfrm>
          <a:prstGeom prst="roundRect">
            <a:avLst>
              <a:gd name="adj" fmla="val 16667"/>
            </a:avLst>
          </a:prstGeom>
          <a:solidFill>
            <a:srgbClr val="CFE2F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3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TALOUS; </a:t>
            </a:r>
            <a:endParaRPr sz="13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3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esim WTO</a:t>
            </a:r>
            <a:endParaRPr sz="13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4" name="Shape 114"/>
          <p:cNvSpPr/>
          <p:nvPr/>
        </p:nvSpPr>
        <p:spPr>
          <a:xfrm>
            <a:off x="5895500" y="2602150"/>
            <a:ext cx="1632900" cy="684900"/>
          </a:xfrm>
          <a:prstGeom prst="roundRect">
            <a:avLst>
              <a:gd name="adj" fmla="val 16667"/>
            </a:avLst>
          </a:prstGeom>
          <a:solidFill>
            <a:srgbClr val="CFE2F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3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YK:N IHMISOIKEUS-</a:t>
            </a:r>
            <a:endParaRPr sz="13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3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SOPIMUKSET</a:t>
            </a:r>
            <a:endParaRPr sz="13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5" name="Shape 115"/>
          <p:cNvSpPr/>
          <p:nvPr/>
        </p:nvSpPr>
        <p:spPr>
          <a:xfrm>
            <a:off x="3109450" y="434500"/>
            <a:ext cx="1431900" cy="552600"/>
          </a:xfrm>
          <a:prstGeom prst="roundRect">
            <a:avLst>
              <a:gd name="adj" fmla="val 16667"/>
            </a:avLst>
          </a:prstGeom>
          <a:solidFill>
            <a:srgbClr val="CFE2F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3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SITOVIA SOPIMUKSIA</a:t>
            </a:r>
            <a:endParaRPr sz="13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0LEA_Forum4_ope">
  <a:themeElements>
    <a:clrScheme name="Blank Presentation 4">
      <a:dk1>
        <a:srgbClr val="000000"/>
      </a:dk1>
      <a:lt1>
        <a:srgbClr val="DEF6F1"/>
      </a:lt1>
      <a:dk2>
        <a:srgbClr val="000000"/>
      </a:dk2>
      <a:lt2>
        <a:srgbClr val="969696"/>
      </a:lt2>
      <a:accent1>
        <a:srgbClr val="FFFFFF"/>
      </a:accent1>
      <a:accent2>
        <a:srgbClr val="8DC6FF"/>
      </a:accent2>
      <a:accent3>
        <a:srgbClr val="ECFAF7"/>
      </a:accent3>
      <a:accent4>
        <a:srgbClr val="000000"/>
      </a:accent4>
      <a:accent5>
        <a:srgbClr val="FFFFFF"/>
      </a:accent5>
      <a:accent6>
        <a:srgbClr val="7FB3E7"/>
      </a:accent6>
      <a:hlink>
        <a:srgbClr val="0066CC"/>
      </a:hlink>
      <a:folHlink>
        <a:srgbClr val="00A8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60</Words>
  <Application>Microsoft Office PowerPoint</Application>
  <PresentationFormat>Näytössä katseltava diaesitys (4:3)</PresentationFormat>
  <Paragraphs>30</Paragraphs>
  <Slides>2</Slides>
  <Notes>2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</vt:i4>
      </vt:variant>
    </vt:vector>
  </HeadingPairs>
  <TitlesOfParts>
    <vt:vector size="6" baseType="lpstr">
      <vt:lpstr>Arial</vt:lpstr>
      <vt:lpstr>Merriweather Sans</vt:lpstr>
      <vt:lpstr>Verdana</vt:lpstr>
      <vt:lpstr>0LEA_Forum4_ope</vt:lpstr>
      <vt:lpstr>04 Käsitekartta kansainvälisestä oikeudesta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karri</dc:creator>
  <cp:lastModifiedBy>Janne Leiviskä</cp:lastModifiedBy>
  <cp:revision>10</cp:revision>
  <dcterms:modified xsi:type="dcterms:W3CDTF">2023-04-19T09:09:13Z</dcterms:modified>
</cp:coreProperties>
</file>