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659" r:id="rId2"/>
    <p:sldId id="661" r:id="rId3"/>
    <p:sldId id="690" r:id="rId4"/>
    <p:sldId id="705" r:id="rId5"/>
    <p:sldId id="706" r:id="rId6"/>
    <p:sldId id="662" r:id="rId7"/>
    <p:sldId id="663" r:id="rId8"/>
    <p:sldId id="664" r:id="rId9"/>
    <p:sldId id="698" r:id="rId10"/>
    <p:sldId id="699" r:id="rId11"/>
    <p:sldId id="707" r:id="rId12"/>
    <p:sldId id="700" r:id="rId13"/>
    <p:sldId id="701" r:id="rId14"/>
    <p:sldId id="702" r:id="rId15"/>
    <p:sldId id="703" r:id="rId16"/>
    <p:sldId id="704" r:id="rId17"/>
    <p:sldId id="691" r:id="rId18"/>
    <p:sldId id="695" r:id="rId19"/>
    <p:sldId id="696" r:id="rId20"/>
    <p:sldId id="697" r:id="rId21"/>
    <p:sldId id="692" r:id="rId22"/>
    <p:sldId id="693" r:id="rId23"/>
    <p:sldId id="694" r:id="rId24"/>
    <p:sldId id="672" r:id="rId25"/>
    <p:sldId id="673" r:id="rId26"/>
    <p:sldId id="678" r:id="rId27"/>
    <p:sldId id="679" r:id="rId28"/>
    <p:sldId id="681" r:id="rId29"/>
    <p:sldId id="682" r:id="rId30"/>
    <p:sldId id="686" r:id="rId31"/>
    <p:sldId id="687" r:id="rId32"/>
    <p:sldId id="688" r:id="rId33"/>
    <p:sldId id="689" r:id="rId34"/>
  </p:sldIdLst>
  <p:sldSz cx="9144000" cy="6858000" type="screen4x3"/>
  <p:notesSz cx="6645275" cy="9777413"/>
  <p:custDataLst>
    <p:tags r:id="rId3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Demi" pitchFamily="34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Demi" pitchFamily="34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Demi" pitchFamily="34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Demi" pitchFamily="34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Demi" pitchFamily="34" charset="0"/>
        <a:ea typeface="Arial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Demi" pitchFamily="34" charset="0"/>
        <a:ea typeface="Arial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Demi" pitchFamily="34" charset="0"/>
        <a:ea typeface="Arial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Demi" pitchFamily="34" charset="0"/>
        <a:ea typeface="Arial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Demi" pitchFamily="34" charset="0"/>
        <a:ea typeface="Arial" charset="0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Nimetön osa" id="{FD49CF84-40B5-460C-BF4F-D149D4B15A05}">
          <p14:sldIdLst>
            <p14:sldId id="659"/>
            <p14:sldId id="661"/>
            <p14:sldId id="690"/>
            <p14:sldId id="705"/>
            <p14:sldId id="706"/>
            <p14:sldId id="662"/>
            <p14:sldId id="663"/>
            <p14:sldId id="664"/>
            <p14:sldId id="698"/>
            <p14:sldId id="699"/>
            <p14:sldId id="707"/>
            <p14:sldId id="700"/>
            <p14:sldId id="701"/>
            <p14:sldId id="702"/>
            <p14:sldId id="703"/>
            <p14:sldId id="704"/>
            <p14:sldId id="691"/>
            <p14:sldId id="695"/>
            <p14:sldId id="696"/>
            <p14:sldId id="697"/>
            <p14:sldId id="692"/>
            <p14:sldId id="693"/>
            <p14:sldId id="694"/>
            <p14:sldId id="672"/>
            <p14:sldId id="673"/>
            <p14:sldId id="678"/>
            <p14:sldId id="679"/>
            <p14:sldId id="681"/>
            <p14:sldId id="682"/>
            <p14:sldId id="686"/>
            <p14:sldId id="687"/>
            <p14:sldId id="688"/>
            <p14:sldId id="689"/>
          </p14:sldIdLst>
        </p14:section>
        <p14:section name="Nimetön osa" id="{CA5680C4-DE76-4197-8AEF-FEFDFFAB9C7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752">
          <p15:clr>
            <a:srgbClr val="A4A3A4"/>
          </p15:clr>
        </p15:guide>
        <p15:guide id="2" pos="3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0">
          <p15:clr>
            <a:srgbClr val="A4A3A4"/>
          </p15:clr>
        </p15:guide>
        <p15:guide id="2" pos="209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32"/>
    <a:srgbClr val="749EFC"/>
    <a:srgbClr val="FFCC66"/>
    <a:srgbClr val="FF9900"/>
    <a:srgbClr val="00CCFF"/>
    <a:srgbClr val="79DCFF"/>
    <a:srgbClr val="25C6FF"/>
    <a:srgbClr val="6073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402" autoAdjust="0"/>
  </p:normalViewPr>
  <p:slideViewPr>
    <p:cSldViewPr snapToGrid="0">
      <p:cViewPr varScale="1">
        <p:scale>
          <a:sx n="69" d="100"/>
          <a:sy n="69" d="100"/>
        </p:scale>
        <p:origin x="1200" y="40"/>
      </p:cViewPr>
      <p:guideLst>
        <p:guide orient="horz" pos="752"/>
        <p:guide pos="3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614" y="-72"/>
      </p:cViewPr>
      <p:guideLst>
        <p:guide orient="horz" pos="3080"/>
        <p:guide pos="209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9725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7" tIns="46139" rIns="92277" bIns="46139" numCol="1" anchor="t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62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78137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7" tIns="46139" rIns="92277" bIns="46139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62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6875"/>
            <a:ext cx="2879725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7" tIns="46139" rIns="92277" bIns="46139" numCol="1" anchor="b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62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286875"/>
            <a:ext cx="2878137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7" tIns="46139" rIns="92277" bIns="46139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pPr>
              <a:defRPr/>
            </a:pPr>
            <a:fld id="{55F40812-2DCF-FD4B-87A7-0EFC26EFB67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57011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9725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7" tIns="46139" rIns="92277" bIns="46139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5550" y="0"/>
            <a:ext cx="287813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7" tIns="46139" rIns="92277" bIns="46139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9475" y="733425"/>
            <a:ext cx="4889500" cy="3667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5163" y="4645025"/>
            <a:ext cx="5314950" cy="439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7" tIns="46139" rIns="92277" bIns="461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5288"/>
            <a:ext cx="287972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7" tIns="46139" rIns="92277" bIns="46139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5550" y="9285288"/>
            <a:ext cx="2878138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7" tIns="46139" rIns="92277" bIns="46139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Arial" charset="0"/>
              </a:defRPr>
            </a:lvl1pPr>
          </a:lstStyle>
          <a:p>
            <a:pPr>
              <a:defRPr/>
            </a:pPr>
            <a:fld id="{412D9DC2-D796-0945-B9D2-C907406D21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6379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g_frontp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endParaRPr lang="en-US"/>
          </a:p>
        </p:txBody>
      </p:sp>
      <p:sp>
        <p:nvSpPr>
          <p:cNvPr id="8" name="Subtitle 5"/>
          <p:cNvSpPr>
            <a:spLocks noGrp="1"/>
          </p:cNvSpPr>
          <p:nvPr>
            <p:ph type="subTitle" sz="quarter" idx="1"/>
          </p:nvPr>
        </p:nvSpPr>
        <p:spPr>
          <a:xfrm>
            <a:off x="2662767" y="3605840"/>
            <a:ext cx="5668433" cy="890954"/>
          </a:xfrm>
        </p:spPr>
        <p:txBody>
          <a:bodyPr/>
          <a:lstStyle>
            <a:lvl1pPr algn="l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endParaRPr lang="fi-FI" dirty="0" smtClean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667000" y="1464733"/>
            <a:ext cx="5655733" cy="2133627"/>
          </a:xfrm>
        </p:spPr>
        <p:txBody>
          <a:bodyPr anchor="b"/>
          <a:lstStyle>
            <a:lvl1pPr algn="l">
              <a:lnSpc>
                <a:spcPts val="4200"/>
              </a:lnSpc>
              <a:defRPr sz="4200">
                <a:solidFill>
                  <a:schemeClr val="bg2"/>
                </a:solidFill>
              </a:defRPr>
            </a:lvl1pPr>
          </a:lstStyle>
          <a:p>
            <a:r>
              <a:rPr lang="fi-FI" noProof="0" dirty="0" err="1" smtClean="0"/>
              <a:t>Click</a:t>
            </a:r>
            <a:r>
              <a:rPr lang="fi-FI" noProof="0" dirty="0" smtClean="0"/>
              <a:t> to </a:t>
            </a:r>
            <a:r>
              <a:rPr lang="fi-FI" noProof="0" dirty="0" err="1" smtClean="0"/>
              <a:t>edit</a:t>
            </a:r>
            <a:r>
              <a:rPr lang="fi-FI" noProof="0" dirty="0" smtClean="0"/>
              <a:t> </a:t>
            </a:r>
            <a:r>
              <a:rPr lang="fi-FI" noProof="0" dirty="0" err="1" smtClean="0"/>
              <a:t>Master</a:t>
            </a:r>
            <a:r>
              <a:rPr lang="fi-FI" noProof="0" dirty="0" smtClean="0"/>
              <a:t> </a:t>
            </a:r>
            <a:r>
              <a:rPr lang="fi-FI" noProof="0" dirty="0" err="1" smtClean="0"/>
              <a:t>title</a:t>
            </a:r>
            <a:r>
              <a:rPr lang="fi-FI" noProof="0" dirty="0" smtClean="0"/>
              <a:t> </a:t>
            </a:r>
            <a:r>
              <a:rPr lang="fi-FI" noProof="0" dirty="0" err="1" smtClean="0"/>
              <a:t>style</a:t>
            </a:r>
            <a:endParaRPr lang="fi-FI" noProof="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chemeClr val="bg2"/>
                </a:solidFill>
                <a:latin typeface="Ubuntu Titling Bold"/>
                <a:cs typeface="Ubuntu Titling Bold"/>
              </a:defRPr>
            </a:lvl1pPr>
          </a:lstStyle>
          <a:p>
            <a:r>
              <a:rPr lang="fi-FI" noProof="0" dirty="0" err="1" smtClean="0"/>
              <a:t>Click</a:t>
            </a:r>
            <a:r>
              <a:rPr lang="fi-FI" noProof="0" dirty="0" smtClean="0"/>
              <a:t> to </a:t>
            </a:r>
            <a:r>
              <a:rPr lang="fi-FI" noProof="0" dirty="0" err="1" smtClean="0"/>
              <a:t>edit</a:t>
            </a:r>
            <a:r>
              <a:rPr lang="fi-FI" noProof="0" dirty="0" smtClean="0"/>
              <a:t> </a:t>
            </a:r>
            <a:r>
              <a:rPr lang="fi-FI" noProof="0" dirty="0" err="1" smtClean="0"/>
              <a:t>Master</a:t>
            </a:r>
            <a:r>
              <a:rPr lang="fi-FI" noProof="0" dirty="0" smtClean="0"/>
              <a:t> </a:t>
            </a:r>
            <a:r>
              <a:rPr lang="fi-FI" noProof="0" dirty="0" err="1" smtClean="0"/>
              <a:t>title</a:t>
            </a:r>
            <a:r>
              <a:rPr lang="fi-FI" noProof="0" dirty="0" smtClean="0"/>
              <a:t> </a:t>
            </a:r>
            <a:r>
              <a:rPr lang="fi-FI" noProof="0" dirty="0" err="1" smtClean="0"/>
              <a:t>style</a:t>
            </a:r>
            <a:endParaRPr lang="fi-FI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3200" y="2159000"/>
            <a:ext cx="7213600" cy="37465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 err="1" smtClean="0"/>
              <a:t>Click</a:t>
            </a:r>
            <a:r>
              <a:rPr lang="fi-FI" noProof="0" dirty="0" smtClean="0"/>
              <a:t> to </a:t>
            </a:r>
            <a:r>
              <a:rPr lang="fi-FI" noProof="0" dirty="0" err="1" smtClean="0"/>
              <a:t>edit</a:t>
            </a:r>
            <a:r>
              <a:rPr lang="fi-FI" noProof="0" dirty="0" smtClean="0"/>
              <a:t> </a:t>
            </a:r>
            <a:r>
              <a:rPr lang="fi-FI" noProof="0" dirty="0" err="1" smtClean="0"/>
              <a:t>Master</a:t>
            </a:r>
            <a:r>
              <a:rPr lang="fi-FI" noProof="0" dirty="0" smtClean="0"/>
              <a:t> </a:t>
            </a:r>
            <a:r>
              <a:rPr lang="fi-FI" noProof="0" dirty="0" err="1" smtClean="0"/>
              <a:t>text</a:t>
            </a:r>
            <a:r>
              <a:rPr lang="fi-FI" noProof="0" dirty="0" smtClean="0"/>
              <a:t> </a:t>
            </a:r>
            <a:r>
              <a:rPr lang="fi-FI" noProof="0" dirty="0" err="1" smtClean="0"/>
              <a:t>styles</a:t>
            </a:r>
            <a:endParaRPr lang="fi-FI" noProof="0" dirty="0" smtClean="0"/>
          </a:p>
          <a:p>
            <a:pPr lvl="1"/>
            <a:r>
              <a:rPr lang="fi-FI" noProof="0" dirty="0" smtClean="0"/>
              <a:t>Second </a:t>
            </a:r>
            <a:r>
              <a:rPr lang="fi-FI" noProof="0" dirty="0" err="1" smtClean="0"/>
              <a:t>level</a:t>
            </a:r>
            <a:endParaRPr lang="fi-FI" noProof="0" dirty="0" smtClean="0"/>
          </a:p>
          <a:p>
            <a:pPr lvl="2"/>
            <a:r>
              <a:rPr lang="fi-FI" noProof="0" dirty="0" smtClean="0"/>
              <a:t>Third </a:t>
            </a:r>
            <a:r>
              <a:rPr lang="fi-FI" noProof="0" dirty="0" err="1" smtClean="0"/>
              <a:t>level</a:t>
            </a:r>
            <a:endParaRPr lang="fi-FI" noProof="0" dirty="0" smtClean="0"/>
          </a:p>
          <a:p>
            <a:pPr lvl="3"/>
            <a:r>
              <a:rPr lang="fi-FI" noProof="0" dirty="0" err="1" smtClean="0"/>
              <a:t>Fourth</a:t>
            </a:r>
            <a:r>
              <a:rPr lang="fi-FI" noProof="0" dirty="0" smtClean="0"/>
              <a:t> </a:t>
            </a:r>
            <a:r>
              <a:rPr lang="fi-FI" noProof="0" dirty="0" err="1" smtClean="0"/>
              <a:t>level</a:t>
            </a:r>
            <a:endParaRPr lang="fi-FI" noProof="0" dirty="0" smtClean="0"/>
          </a:p>
          <a:p>
            <a:pPr lvl="4"/>
            <a:r>
              <a:rPr lang="fi-FI" noProof="0" dirty="0" err="1" smtClean="0"/>
              <a:t>Fifth</a:t>
            </a:r>
            <a:r>
              <a:rPr lang="fi-FI" noProof="0" dirty="0" smtClean="0"/>
              <a:t> </a:t>
            </a:r>
            <a:r>
              <a:rPr lang="fi-FI" noProof="0" dirty="0" err="1" smtClean="0"/>
              <a:t>level</a:t>
            </a:r>
            <a:endParaRPr lang="fi-FI" noProof="0" dirty="0"/>
          </a:p>
        </p:txBody>
      </p:sp>
    </p:spTree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g_insid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094" y="245534"/>
            <a:ext cx="6604039" cy="1185333"/>
          </a:xfrm>
        </p:spPr>
        <p:txBody>
          <a:bodyPr anchor="b"/>
          <a:lstStyle>
            <a:lvl1pPr>
              <a:defRPr b="0" i="0">
                <a:solidFill>
                  <a:schemeClr val="bg2"/>
                </a:solidFill>
                <a:latin typeface="Ubuntu Titling Bold"/>
                <a:cs typeface="Ubuntu Titling Bold"/>
              </a:defRPr>
            </a:lvl1pPr>
          </a:lstStyle>
          <a:p>
            <a:r>
              <a:rPr lang="fi-FI" noProof="0" dirty="0" err="1" smtClean="0"/>
              <a:t>Click</a:t>
            </a:r>
            <a:r>
              <a:rPr lang="fi-FI" noProof="0" dirty="0" smtClean="0"/>
              <a:t> to </a:t>
            </a:r>
            <a:r>
              <a:rPr lang="fi-FI" noProof="0" dirty="0" err="1" smtClean="0"/>
              <a:t>edit</a:t>
            </a:r>
            <a:r>
              <a:rPr lang="fi-FI" noProof="0" dirty="0" smtClean="0"/>
              <a:t> </a:t>
            </a:r>
            <a:r>
              <a:rPr lang="fi-FI" noProof="0" dirty="0" err="1" smtClean="0"/>
              <a:t>Master</a:t>
            </a:r>
            <a:r>
              <a:rPr lang="fi-FI" noProof="0" dirty="0" smtClean="0"/>
              <a:t> </a:t>
            </a:r>
            <a:r>
              <a:rPr lang="fi-FI" noProof="0" dirty="0" err="1" smtClean="0"/>
              <a:t>title</a:t>
            </a:r>
            <a:r>
              <a:rPr lang="fi-FI" noProof="0" dirty="0" smtClean="0"/>
              <a:t> </a:t>
            </a:r>
            <a:r>
              <a:rPr lang="fi-FI" noProof="0" dirty="0" err="1" smtClean="0"/>
              <a:t>style</a:t>
            </a:r>
            <a:endParaRPr lang="fi-FI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133" y="1490106"/>
            <a:ext cx="8297334" cy="4800627"/>
          </a:xfrm>
        </p:spPr>
        <p:txBody>
          <a:bodyPr/>
          <a:lstStyle>
            <a:lvl1pPr>
              <a:buClr>
                <a:schemeClr val="bg1"/>
              </a:buClr>
              <a:defRPr b="0" i="0">
                <a:solidFill>
                  <a:schemeClr val="bg1"/>
                </a:solidFill>
                <a:latin typeface="Open Sans"/>
                <a:cs typeface="Open Sans"/>
              </a:defRPr>
            </a:lvl1pPr>
            <a:lvl2pPr>
              <a:buClr>
                <a:schemeClr val="accent2"/>
              </a:buClr>
              <a:defRPr b="0" i="0">
                <a:solidFill>
                  <a:schemeClr val="bg1"/>
                </a:solidFill>
                <a:latin typeface="Open Sans"/>
                <a:cs typeface="Open Sans"/>
              </a:defRPr>
            </a:lvl2pPr>
            <a:lvl3pPr>
              <a:buClr>
                <a:schemeClr val="accent2"/>
              </a:buClr>
              <a:defRPr b="0" i="0">
                <a:solidFill>
                  <a:schemeClr val="bg1"/>
                </a:solidFill>
                <a:latin typeface="Open Sans"/>
                <a:cs typeface="Open Sans"/>
              </a:defRPr>
            </a:lvl3pPr>
            <a:lvl4pPr>
              <a:buClr>
                <a:schemeClr val="accent2"/>
              </a:buClr>
              <a:defRPr b="0" i="0">
                <a:solidFill>
                  <a:schemeClr val="bg1"/>
                </a:solidFill>
                <a:latin typeface="Open Sans"/>
                <a:cs typeface="Open Sans"/>
              </a:defRPr>
            </a:lvl4pPr>
            <a:lvl5pPr>
              <a:buClr>
                <a:schemeClr val="accent2"/>
              </a:buClr>
              <a:defRPr b="0" i="0">
                <a:solidFill>
                  <a:schemeClr val="bg1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fi-FI" noProof="0" dirty="0" err="1" smtClean="0"/>
              <a:t>Click</a:t>
            </a:r>
            <a:r>
              <a:rPr lang="fi-FI" noProof="0" dirty="0" smtClean="0"/>
              <a:t> to </a:t>
            </a:r>
            <a:r>
              <a:rPr lang="fi-FI" noProof="0" dirty="0" err="1" smtClean="0"/>
              <a:t>edit</a:t>
            </a:r>
            <a:r>
              <a:rPr lang="fi-FI" noProof="0" dirty="0" smtClean="0"/>
              <a:t> </a:t>
            </a:r>
            <a:r>
              <a:rPr lang="fi-FI" noProof="0" dirty="0" err="1" smtClean="0"/>
              <a:t>Master</a:t>
            </a:r>
            <a:r>
              <a:rPr lang="fi-FI" noProof="0" dirty="0" smtClean="0"/>
              <a:t> </a:t>
            </a:r>
            <a:r>
              <a:rPr lang="fi-FI" noProof="0" dirty="0" err="1" smtClean="0"/>
              <a:t>text</a:t>
            </a:r>
            <a:r>
              <a:rPr lang="fi-FI" noProof="0" dirty="0" smtClean="0"/>
              <a:t> </a:t>
            </a:r>
            <a:r>
              <a:rPr lang="fi-FI" noProof="0" dirty="0" err="1" smtClean="0"/>
              <a:t>styles</a:t>
            </a:r>
            <a:endParaRPr lang="fi-FI" noProof="0" dirty="0" smtClean="0"/>
          </a:p>
          <a:p>
            <a:pPr lvl="1"/>
            <a:r>
              <a:rPr lang="fi-FI" noProof="0" dirty="0" smtClean="0"/>
              <a:t>Second </a:t>
            </a:r>
            <a:r>
              <a:rPr lang="fi-FI" noProof="0" dirty="0" err="1" smtClean="0"/>
              <a:t>level</a:t>
            </a:r>
            <a:endParaRPr lang="fi-FI" noProof="0" dirty="0" smtClean="0"/>
          </a:p>
          <a:p>
            <a:pPr lvl="2"/>
            <a:r>
              <a:rPr lang="fi-FI" noProof="0" dirty="0" smtClean="0"/>
              <a:t>Third </a:t>
            </a:r>
            <a:r>
              <a:rPr lang="fi-FI" noProof="0" dirty="0" err="1" smtClean="0"/>
              <a:t>level</a:t>
            </a:r>
            <a:endParaRPr lang="fi-FI" noProof="0" dirty="0" smtClean="0"/>
          </a:p>
          <a:p>
            <a:pPr lvl="3"/>
            <a:r>
              <a:rPr lang="fi-FI" noProof="0" dirty="0" err="1" smtClean="0"/>
              <a:t>Fourth</a:t>
            </a:r>
            <a:r>
              <a:rPr lang="fi-FI" noProof="0" dirty="0" smtClean="0"/>
              <a:t> </a:t>
            </a:r>
            <a:r>
              <a:rPr lang="fi-FI" noProof="0" dirty="0" err="1" smtClean="0"/>
              <a:t>level</a:t>
            </a:r>
            <a:endParaRPr lang="fi-FI" noProof="0" dirty="0" smtClean="0"/>
          </a:p>
          <a:p>
            <a:pPr lvl="4"/>
            <a:r>
              <a:rPr lang="fi-FI" noProof="0" dirty="0" err="1" smtClean="0"/>
              <a:t>Fifth</a:t>
            </a:r>
            <a:r>
              <a:rPr lang="fi-FI" noProof="0" dirty="0" smtClean="0"/>
              <a:t> </a:t>
            </a:r>
            <a:r>
              <a:rPr lang="fi-FI" noProof="0" dirty="0" err="1" smtClean="0"/>
              <a:t>level</a:t>
            </a:r>
            <a:endParaRPr lang="fi-FI" noProof="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8564042" y="6523576"/>
            <a:ext cx="5715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fld id="{F98DCC69-B3B0-5B42-B02A-E2BCD25B0C18}" type="slidenum">
              <a:rPr lang="en-US" sz="1400" b="0">
                <a:solidFill>
                  <a:schemeClr val="bg2"/>
                </a:solidFill>
                <a:latin typeface="Arial"/>
                <a:cs typeface="Arial"/>
              </a:rPr>
              <a:pPr algn="r">
                <a:defRPr/>
              </a:pPr>
              <a:t>‹#›</a:t>
            </a:fld>
            <a:endParaRPr lang="en-US" sz="1400" b="0" dirty="0">
              <a:solidFill>
                <a:schemeClr val="bg2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3401" y="2142067"/>
            <a:ext cx="6341534" cy="1456241"/>
          </a:xfrm>
        </p:spPr>
        <p:txBody>
          <a:bodyPr anchor="b"/>
          <a:lstStyle>
            <a:lvl1pPr algn="l">
              <a:lnSpc>
                <a:spcPts val="3600"/>
              </a:lnSpc>
              <a:defRPr sz="3600" b="0" cap="none">
                <a:solidFill>
                  <a:schemeClr val="bg2"/>
                </a:solidFill>
              </a:defRPr>
            </a:lvl1pPr>
          </a:lstStyle>
          <a:p>
            <a:r>
              <a:rPr lang="fi-FI" noProof="0" dirty="0" err="1" smtClean="0"/>
              <a:t>Click</a:t>
            </a:r>
            <a:r>
              <a:rPr lang="fi-FI" noProof="0" dirty="0" smtClean="0"/>
              <a:t> to </a:t>
            </a:r>
            <a:r>
              <a:rPr lang="fi-FI" noProof="0" dirty="0" err="1" smtClean="0"/>
              <a:t>edit</a:t>
            </a:r>
            <a:r>
              <a:rPr lang="fi-FI" noProof="0" dirty="0" smtClean="0"/>
              <a:t> </a:t>
            </a:r>
            <a:r>
              <a:rPr lang="fi-FI" noProof="0" dirty="0" err="1" smtClean="0"/>
              <a:t>Master</a:t>
            </a:r>
            <a:r>
              <a:rPr lang="fi-FI" noProof="0" dirty="0" smtClean="0"/>
              <a:t> </a:t>
            </a:r>
            <a:r>
              <a:rPr lang="fi-FI" noProof="0" dirty="0" err="1" smtClean="0"/>
              <a:t>title</a:t>
            </a:r>
            <a:r>
              <a:rPr lang="fi-FI" noProof="0" dirty="0" smtClean="0"/>
              <a:t> </a:t>
            </a:r>
            <a:r>
              <a:rPr lang="fi-FI" noProof="0" dirty="0" err="1" smtClean="0"/>
              <a:t>style</a:t>
            </a:r>
            <a:endParaRPr lang="fi-FI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3400" y="3606795"/>
            <a:ext cx="6333068" cy="1828794"/>
          </a:xfrm>
        </p:spPr>
        <p:txBody>
          <a:bodyPr anchor="t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noProof="0" dirty="0" err="1" smtClean="0"/>
              <a:t>Click</a:t>
            </a:r>
            <a:r>
              <a:rPr lang="fi-FI" noProof="0" dirty="0" smtClean="0"/>
              <a:t> to </a:t>
            </a:r>
            <a:r>
              <a:rPr lang="fi-FI" noProof="0" dirty="0" err="1" smtClean="0"/>
              <a:t>edit</a:t>
            </a:r>
            <a:r>
              <a:rPr lang="fi-FI" noProof="0" dirty="0" smtClean="0"/>
              <a:t> </a:t>
            </a:r>
            <a:r>
              <a:rPr lang="fi-FI" noProof="0" dirty="0" err="1" smtClean="0"/>
              <a:t>Master</a:t>
            </a:r>
            <a:r>
              <a:rPr lang="fi-FI" noProof="0" dirty="0" smtClean="0"/>
              <a:t> </a:t>
            </a:r>
            <a:r>
              <a:rPr lang="fi-FI" noProof="0" dirty="0" err="1" smtClean="0"/>
              <a:t>text</a:t>
            </a:r>
            <a:r>
              <a:rPr lang="fi-FI" noProof="0" dirty="0" smtClean="0"/>
              <a:t> </a:t>
            </a:r>
            <a:r>
              <a:rPr lang="fi-FI" noProof="0" dirty="0" err="1" smtClean="0"/>
              <a:t>styles</a:t>
            </a:r>
            <a:endParaRPr lang="fi-FI" noProof="0" dirty="0" smtClean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8564042" y="6523576"/>
            <a:ext cx="5715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fld id="{F98DCC69-B3B0-5B42-B02A-E2BCD25B0C18}" type="slidenum">
              <a:rPr lang="en-US" sz="1400" b="0">
                <a:solidFill>
                  <a:schemeClr val="bg2"/>
                </a:solidFill>
                <a:latin typeface="Open Sans"/>
                <a:cs typeface="Open Sans"/>
              </a:rPr>
              <a:pPr algn="r">
                <a:defRPr/>
              </a:pPr>
              <a:t>‹#›</a:t>
            </a:fld>
            <a:endParaRPr lang="en-US" sz="1400" b="0" dirty="0">
              <a:solidFill>
                <a:schemeClr val="bg2"/>
              </a:solidFill>
              <a:latin typeface="Open Sans"/>
              <a:cs typeface="Open Sans"/>
            </a:endParaRPr>
          </a:p>
        </p:txBody>
      </p:sp>
    </p:spTree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96494E-E0CC-4500-A754-57DE19165A7C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D866F1-24BB-4D77-B1AB-AF00DCFF04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391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g_inside.jp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73200" y="2159000"/>
            <a:ext cx="7213600" cy="374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dirty="0" err="1" smtClean="0"/>
              <a:t>Click</a:t>
            </a:r>
            <a:r>
              <a:rPr lang="fi-FI" noProof="0" dirty="0" smtClean="0"/>
              <a:t> to </a:t>
            </a:r>
            <a:r>
              <a:rPr lang="fi-FI" noProof="0" dirty="0" err="1" smtClean="0"/>
              <a:t>edit</a:t>
            </a:r>
            <a:r>
              <a:rPr lang="fi-FI" noProof="0" dirty="0" smtClean="0"/>
              <a:t> </a:t>
            </a:r>
            <a:r>
              <a:rPr lang="fi-FI" noProof="0" dirty="0" err="1" smtClean="0"/>
              <a:t>Master</a:t>
            </a:r>
            <a:r>
              <a:rPr lang="fi-FI" noProof="0" dirty="0" smtClean="0"/>
              <a:t> </a:t>
            </a:r>
            <a:r>
              <a:rPr lang="fi-FI" noProof="0" dirty="0" err="1" smtClean="0"/>
              <a:t>text</a:t>
            </a:r>
            <a:r>
              <a:rPr lang="fi-FI" noProof="0" dirty="0" smtClean="0"/>
              <a:t> </a:t>
            </a:r>
            <a:r>
              <a:rPr lang="fi-FI" noProof="0" dirty="0" err="1" smtClean="0"/>
              <a:t>styles</a:t>
            </a:r>
            <a:endParaRPr lang="fi-FI" noProof="0" dirty="0" smtClean="0"/>
          </a:p>
          <a:p>
            <a:pPr lvl="1"/>
            <a:r>
              <a:rPr lang="fi-FI" noProof="0" dirty="0" smtClean="0"/>
              <a:t>Second </a:t>
            </a:r>
            <a:r>
              <a:rPr lang="fi-FI" noProof="0" dirty="0" err="1" smtClean="0"/>
              <a:t>level</a:t>
            </a:r>
            <a:endParaRPr lang="fi-FI" noProof="0" dirty="0" smtClean="0"/>
          </a:p>
          <a:p>
            <a:pPr lvl="2"/>
            <a:r>
              <a:rPr lang="fi-FI" noProof="0" dirty="0" smtClean="0"/>
              <a:t>Third </a:t>
            </a:r>
            <a:r>
              <a:rPr lang="fi-FI" noProof="0" dirty="0" err="1" smtClean="0"/>
              <a:t>level</a:t>
            </a:r>
            <a:endParaRPr lang="fi-FI" noProof="0" dirty="0" smtClean="0"/>
          </a:p>
          <a:p>
            <a:pPr lvl="3"/>
            <a:r>
              <a:rPr lang="fi-FI" noProof="0" dirty="0" err="1" smtClean="0"/>
              <a:t>Fourth</a:t>
            </a:r>
            <a:r>
              <a:rPr lang="fi-FI" noProof="0" dirty="0" smtClean="0"/>
              <a:t> </a:t>
            </a:r>
            <a:r>
              <a:rPr lang="fi-FI" noProof="0" dirty="0" err="1" smtClean="0"/>
              <a:t>level</a:t>
            </a:r>
            <a:endParaRPr lang="fi-FI" noProof="0" dirty="0" smtClean="0"/>
          </a:p>
          <a:p>
            <a:pPr lvl="4"/>
            <a:r>
              <a:rPr lang="fi-FI" noProof="0" dirty="0" err="1" smtClean="0"/>
              <a:t>Fifth</a:t>
            </a:r>
            <a:r>
              <a:rPr lang="fi-FI" noProof="0" dirty="0" smtClean="0"/>
              <a:t> </a:t>
            </a:r>
            <a:r>
              <a:rPr lang="fi-FI" noProof="0" dirty="0" err="1" smtClean="0"/>
              <a:t>level</a:t>
            </a:r>
            <a:endParaRPr lang="fi-FI" noProof="0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73200" y="1041400"/>
            <a:ext cx="72136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dirty="0" err="1" smtClean="0"/>
              <a:t>Click</a:t>
            </a:r>
            <a:r>
              <a:rPr lang="fi-FI" noProof="0" dirty="0" smtClean="0"/>
              <a:t> to </a:t>
            </a:r>
            <a:r>
              <a:rPr lang="fi-FI" noProof="0" dirty="0" err="1" smtClean="0"/>
              <a:t>edit</a:t>
            </a:r>
            <a:r>
              <a:rPr lang="fi-FI" noProof="0" dirty="0" smtClean="0"/>
              <a:t> </a:t>
            </a:r>
            <a:r>
              <a:rPr lang="fi-FI" noProof="0" dirty="0" err="1" smtClean="0"/>
              <a:t>Master</a:t>
            </a:r>
            <a:r>
              <a:rPr lang="fi-FI" noProof="0" dirty="0" smtClean="0"/>
              <a:t> </a:t>
            </a:r>
            <a:r>
              <a:rPr lang="fi-FI" noProof="0" dirty="0" err="1" smtClean="0"/>
              <a:t>title</a:t>
            </a:r>
            <a:r>
              <a:rPr lang="fi-FI" noProof="0" dirty="0" smtClean="0"/>
              <a:t> </a:t>
            </a:r>
            <a:r>
              <a:rPr lang="fi-FI" noProof="0" dirty="0" err="1" smtClean="0"/>
              <a:t>style</a:t>
            </a:r>
            <a:endParaRPr lang="fi-FI" noProof="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8564042" y="6523576"/>
            <a:ext cx="5715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fld id="{F98DCC69-B3B0-5B42-B02A-E2BCD25B0C18}" type="slidenum">
              <a:rPr lang="en-US" sz="1400" b="0">
                <a:solidFill>
                  <a:schemeClr val="bg2"/>
                </a:solidFill>
                <a:latin typeface="Open Sans"/>
                <a:cs typeface="Open Sans"/>
              </a:rPr>
              <a:pPr algn="r">
                <a:defRPr/>
              </a:pPr>
              <a:t>‹#›</a:t>
            </a:fld>
            <a:endParaRPr lang="en-US" sz="1400" b="0" dirty="0">
              <a:solidFill>
                <a:schemeClr val="bg2"/>
              </a:solidFill>
              <a:latin typeface="Open Sans"/>
              <a:cs typeface="Open Sans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</p:sldLayoutIdLst>
  <p:transition>
    <p:strips dir="rd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0" i="0">
          <a:solidFill>
            <a:schemeClr val="bg2"/>
          </a:solidFill>
          <a:latin typeface="Ubuntu Titling Bold"/>
          <a:ea typeface="Arial" charset="0"/>
          <a:cs typeface="Ubuntu Titling Bold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Franklin Gothic Dem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Franklin Gothic Dem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Franklin Gothic Dem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Franklin Gothic Demi" pitchFamily="34" charset="0"/>
        </a:defRPr>
      </a:lvl9pPr>
    </p:titleStyle>
    <p:bodyStyle>
      <a:lvl1pPr algn="l" rtl="0" eaLnBrk="0" fontAlgn="base" hangingPunct="0">
        <a:spcBef>
          <a:spcPts val="600"/>
        </a:spcBef>
        <a:spcAft>
          <a:spcPct val="0"/>
        </a:spcAft>
        <a:buClr>
          <a:schemeClr val="bg1"/>
        </a:buClr>
        <a:buSzPct val="120000"/>
        <a:defRPr sz="1800">
          <a:solidFill>
            <a:schemeClr val="bg1"/>
          </a:solidFill>
          <a:latin typeface="Open Sans"/>
          <a:ea typeface="Arial" charset="0"/>
          <a:cs typeface="Open Sans"/>
        </a:defRPr>
      </a:lvl1pPr>
      <a:lvl2pPr marL="174625" indent="-173038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Char char="•"/>
        <a:defRPr sz="1800">
          <a:solidFill>
            <a:schemeClr val="bg1"/>
          </a:solidFill>
          <a:latin typeface="Open Sans"/>
          <a:ea typeface="Arial" charset="0"/>
          <a:cs typeface="Open Sans"/>
        </a:defRPr>
      </a:lvl2pPr>
      <a:lvl3pPr marL="447675" indent="-93663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Char char="•"/>
        <a:defRPr sz="1600">
          <a:solidFill>
            <a:schemeClr val="bg1"/>
          </a:solidFill>
          <a:latin typeface="Open Sans"/>
          <a:ea typeface="Arial" charset="0"/>
          <a:cs typeface="Open Sans"/>
        </a:defRPr>
      </a:lvl3pPr>
      <a:lvl4pPr marL="723900" indent="-10160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Char char="•"/>
        <a:defRPr sz="1600">
          <a:solidFill>
            <a:schemeClr val="bg1"/>
          </a:solidFill>
          <a:latin typeface="Open Sans"/>
          <a:ea typeface="Arial" charset="0"/>
          <a:cs typeface="Open Sans"/>
        </a:defRPr>
      </a:lvl4pPr>
      <a:lvl5pPr marL="895350" indent="-87313" algn="l" defTabSz="990600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Char char="•"/>
        <a:defRPr sz="1200">
          <a:solidFill>
            <a:schemeClr val="bg1"/>
          </a:solidFill>
          <a:latin typeface="Open Sans"/>
          <a:ea typeface="Arial" charset="0"/>
          <a:cs typeface="Open San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Franklin Gothic Book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Franklin Gothic Book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Franklin Gothic Book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Franklin Gothic Book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lioppilastutkinto.fi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	</a:t>
            </a:r>
          </a:p>
          <a:p>
            <a:r>
              <a:rPr lang="en-US" dirty="0"/>
              <a:t>	</a:t>
            </a:r>
            <a:r>
              <a:rPr lang="en-US" sz="2000" b="1" dirty="0" smtClean="0"/>
              <a:t>SYKSYN 2018 KIRJOITUKSET</a:t>
            </a:r>
            <a:endParaRPr lang="en-US" sz="2000" b="1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/>
              <a:t>Ylioppilastutkinnon 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käytännön ohjeita </a:t>
            </a:r>
            <a:r>
              <a:rPr lang="fi-FI" dirty="0" smtClean="0"/>
              <a:t/>
            </a:r>
            <a:br>
              <a:rPr lang="fi-FI" dirty="0" smtClean="0"/>
            </a:br>
            <a:endParaRPr lang="fi-FI" i="0" dirty="0">
              <a:latin typeface="Ubuntu Titling Bold"/>
              <a:cs typeface="Ubuntu Titling Bold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04813"/>
            <a:ext cx="5672138" cy="914400"/>
          </a:xfrm>
        </p:spPr>
        <p:txBody>
          <a:bodyPr/>
          <a:lstStyle/>
          <a:p>
            <a:pPr eaLnBrk="1" hangingPunct="1">
              <a:defRPr/>
            </a:pPr>
            <a:r>
              <a:rPr lang="fi-FI" sz="3200" b="1" dirty="0" smtClean="0"/>
              <a:t>Istumajärjestys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i-FI" b="1" smtClean="0"/>
              <a:t>Jokaisessa kokeessa on erilainen istumajärjestys. Jokaisen paikka on merkitty nimilapulla. </a:t>
            </a:r>
          </a:p>
          <a:p>
            <a:pPr eaLnBrk="1" hangingPunct="1">
              <a:buFont typeface="Wingdings" pitchFamily="2" charset="2"/>
              <a:buNone/>
            </a:pPr>
            <a:endParaRPr lang="fi-FI" b="1" smtClean="0"/>
          </a:p>
          <a:p>
            <a:pPr eaLnBrk="1" hangingPunct="1"/>
            <a:r>
              <a:rPr lang="fi-FI" b="1" smtClean="0"/>
              <a:t>Laita nimilappu kokeen ajaksi näkyville eväskorin reunalle.</a:t>
            </a:r>
          </a:p>
          <a:p>
            <a:pPr eaLnBrk="1" hangingPunct="1">
              <a:buFont typeface="Wingdings" pitchFamily="2" charset="2"/>
              <a:buNone/>
            </a:pPr>
            <a:endParaRPr lang="fi-FI" b="1" smtClean="0"/>
          </a:p>
          <a:p>
            <a:pPr eaLnBrk="1" hangingPunct="1"/>
            <a:r>
              <a:rPr lang="fi-FI" b="1" smtClean="0"/>
              <a:t>Nimilappua ei saa viedä pois kokeen päätyttyä.</a:t>
            </a:r>
          </a:p>
          <a:p>
            <a:pPr eaLnBrk="1" hangingPunct="1">
              <a:buFont typeface="Wingdings" pitchFamily="2" charset="2"/>
              <a:buNone/>
            </a:pPr>
            <a:endParaRPr lang="fi-FI" b="1" smtClean="0"/>
          </a:p>
          <a:p>
            <a:pPr eaLnBrk="1" hangingPunct="1"/>
            <a:r>
              <a:rPr lang="fi-FI" b="1" smtClean="0"/>
              <a:t>Nimilapusta näet oman kokelasnumerosi. </a:t>
            </a:r>
          </a:p>
        </p:txBody>
      </p:sp>
    </p:spTree>
    <p:extLst>
      <p:ext uri="{BB962C8B-B14F-4D97-AF65-F5344CB8AC3E}">
        <p14:creationId xmlns:p14="http://schemas.microsoft.com/office/powerpoint/2010/main" val="317854539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36701" y="551281"/>
            <a:ext cx="7213600" cy="1104900"/>
          </a:xfrm>
        </p:spPr>
        <p:txBody>
          <a:bodyPr/>
          <a:lstStyle/>
          <a:p>
            <a:r>
              <a:rPr lang="fi-FI" sz="3200" b="1" dirty="0"/>
              <a:t>Salin</a:t>
            </a:r>
            <a:r>
              <a:rPr lang="fi-FI" dirty="0" smtClean="0"/>
              <a:t> </a:t>
            </a:r>
            <a:r>
              <a:rPr lang="fi-FI" sz="3200" b="1" dirty="0"/>
              <a:t>istumajärjestys</a:t>
            </a:r>
          </a:p>
        </p:txBody>
      </p:sp>
      <p:pic>
        <p:nvPicPr>
          <p:cNvPr id="10" name="Sisällön paikkamerkki 9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700" y="1934008"/>
            <a:ext cx="5877693" cy="4408270"/>
          </a:xfrm>
        </p:spPr>
      </p:pic>
    </p:spTree>
    <p:extLst>
      <p:ext uri="{BB962C8B-B14F-4D97-AF65-F5344CB8AC3E}">
        <p14:creationId xmlns:p14="http://schemas.microsoft.com/office/powerpoint/2010/main" val="4188755342"/>
      </p:ext>
    </p:extLst>
  </p:cSld>
  <p:clrMapOvr>
    <a:masterClrMapping/>
  </p:clrMapOvr>
  <p:transition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48781"/>
            <a:ext cx="8015287" cy="914400"/>
          </a:xfrm>
        </p:spPr>
        <p:txBody>
          <a:bodyPr/>
          <a:lstStyle/>
          <a:p>
            <a:pPr eaLnBrk="1" hangingPunct="1">
              <a:defRPr/>
            </a:pPr>
            <a:r>
              <a:rPr lang="fi-FI" sz="2800" b="1" dirty="0" smtClean="0"/>
              <a:t>Kaikki pyynnöt viitaten tai seisomaan nousten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5258" y="1334937"/>
            <a:ext cx="7213600" cy="4648896"/>
          </a:xfrm>
        </p:spPr>
        <p:txBody>
          <a:bodyPr/>
          <a:lstStyle/>
          <a:p>
            <a:pPr eaLnBrk="1" hangingPunct="1">
              <a:defRPr/>
            </a:pPr>
            <a:r>
              <a:rPr lang="fi-FI" sz="2000" b="1" dirty="0" smtClean="0">
                <a:solidFill>
                  <a:schemeClr val="bg1">
                    <a:lumMod val="50000"/>
                  </a:schemeClr>
                </a:solidFill>
              </a:rPr>
              <a:t>Viittaa näkyvästi tai nouse seisomaan merkiksi, jos tarvitset valvojaa.</a:t>
            </a:r>
          </a:p>
          <a:p>
            <a:pPr eaLnBrk="1" hangingPunct="1">
              <a:defRPr/>
            </a:pPr>
            <a:r>
              <a:rPr lang="fi-FI" sz="2000" b="1" dirty="0" smtClean="0">
                <a:solidFill>
                  <a:schemeClr val="bg1">
                    <a:lumMod val="50000"/>
                  </a:schemeClr>
                </a:solidFill>
              </a:rPr>
              <a:t>Toimi samoin, jos sähköisessä kokeessa ilmenee ongelma.</a:t>
            </a:r>
          </a:p>
          <a:p>
            <a:pPr eaLnBrk="1" hangingPunct="1">
              <a:defRPr/>
            </a:pPr>
            <a:endParaRPr lang="fi-FI" sz="2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fi-FI" sz="2000" b="1" dirty="0" smtClean="0">
                <a:solidFill>
                  <a:schemeClr val="bg1">
                    <a:lumMod val="50000"/>
                  </a:schemeClr>
                </a:solidFill>
              </a:rPr>
              <a:t>Mikäli pudotat tavaroita lattialle, voit poimia itse vain välittömästi tuolin tai pöydän vieressä käden ulottuvilla olevat tavarat. Kauemmas pudonneet tavarat saa nostaa vain valvoja. </a:t>
            </a:r>
          </a:p>
          <a:p>
            <a:pPr eaLnBrk="1" hangingPunct="1">
              <a:defRPr/>
            </a:pPr>
            <a:endParaRPr lang="fi-FI" sz="2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fi-FI" sz="2000" b="1" dirty="0" smtClean="0">
                <a:solidFill>
                  <a:schemeClr val="bg1">
                    <a:lumMod val="50000"/>
                  </a:schemeClr>
                </a:solidFill>
              </a:rPr>
              <a:t>Viittaa tai nouse seisomaan myös silloin, kun tarvitset lisää paperia, nenäliinoja, varakyniä, kumeja tms. </a:t>
            </a:r>
          </a:p>
        </p:txBody>
      </p:sp>
    </p:spTree>
    <p:extLst>
      <p:ext uri="{BB962C8B-B14F-4D97-AF65-F5344CB8AC3E}">
        <p14:creationId xmlns:p14="http://schemas.microsoft.com/office/powerpoint/2010/main" val="4087132002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313" y="660399"/>
            <a:ext cx="7728858" cy="789215"/>
          </a:xfrm>
        </p:spPr>
        <p:txBody>
          <a:bodyPr/>
          <a:lstStyle/>
          <a:p>
            <a:pPr eaLnBrk="1" hangingPunct="1">
              <a:defRPr/>
            </a:pPr>
            <a:r>
              <a:rPr lang="fi-FI" sz="3200" b="1" dirty="0" smtClean="0"/>
              <a:t>WC-käynnit ja muu salissa liikkuminen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313" y="1984828"/>
            <a:ext cx="7445829" cy="3746500"/>
          </a:xfrm>
        </p:spPr>
        <p:txBody>
          <a:bodyPr/>
          <a:lstStyle/>
          <a:p>
            <a:pPr eaLnBrk="1" hangingPunct="1">
              <a:defRPr/>
            </a:pPr>
            <a:r>
              <a:rPr lang="fi-FI" sz="2000" b="1" dirty="0" smtClean="0">
                <a:solidFill>
                  <a:schemeClr val="bg1">
                    <a:lumMod val="50000"/>
                  </a:schemeClr>
                </a:solidFill>
              </a:rPr>
              <a:t>WC-käynnille mennessäsi tarkista ennen lähtöä, että WC-valvoja on paikalla. Kulje WC-käytävää eli ”pääkäytävää” pitkin. Pöytien välissä puikkelehtiminen on kielletty. </a:t>
            </a:r>
          </a:p>
          <a:p>
            <a:pPr eaLnBrk="1" hangingPunct="1">
              <a:defRPr/>
            </a:pPr>
            <a:r>
              <a:rPr lang="fi-FI" sz="2000" b="1" dirty="0" smtClean="0">
                <a:solidFill>
                  <a:schemeClr val="bg1">
                    <a:lumMod val="50000"/>
                  </a:schemeClr>
                </a:solidFill>
              </a:rPr>
              <a:t>WC-käynnille saa mennä vain yksi tai kaksi opiskelijaa kerrallaan valvojien määrästä riippuen.</a:t>
            </a:r>
          </a:p>
          <a:p>
            <a:pPr eaLnBrk="1" hangingPunct="1">
              <a:defRPr/>
            </a:pPr>
            <a:r>
              <a:rPr lang="fi-FI" sz="2000" b="1" dirty="0" smtClean="0">
                <a:solidFill>
                  <a:schemeClr val="bg1">
                    <a:lumMod val="50000"/>
                  </a:schemeClr>
                </a:solidFill>
              </a:rPr>
              <a:t>WC-käyntien määrää ei ole rajoitettu. Voit käydä WC:ssä esimerkiksi silloin, kun haluat päästä jaloittelemaan. Muutoin liikkuminen salissa on kielletty. </a:t>
            </a:r>
          </a:p>
          <a:p>
            <a:pPr eaLnBrk="1" hangingPunct="1">
              <a:defRPr/>
            </a:pPr>
            <a:r>
              <a:rPr lang="fi-FI" sz="2000" b="1" dirty="0" smtClean="0">
                <a:solidFill>
                  <a:schemeClr val="bg1">
                    <a:lumMod val="50000"/>
                  </a:schemeClr>
                </a:solidFill>
              </a:rPr>
              <a:t>WC:n oven saa sulkea, mutta EI LUKITA. </a:t>
            </a:r>
          </a:p>
        </p:txBody>
      </p:sp>
    </p:spTree>
    <p:extLst>
      <p:ext uri="{BB962C8B-B14F-4D97-AF65-F5344CB8AC3E}">
        <p14:creationId xmlns:p14="http://schemas.microsoft.com/office/powerpoint/2010/main" val="2930202211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04813"/>
            <a:ext cx="6105525" cy="914400"/>
          </a:xfrm>
        </p:spPr>
        <p:txBody>
          <a:bodyPr/>
          <a:lstStyle/>
          <a:p>
            <a:pPr eaLnBrk="1" hangingPunct="1">
              <a:defRPr/>
            </a:pPr>
            <a:r>
              <a:rPr lang="fi-FI" sz="3200" b="1" smtClean="0"/>
              <a:t>Tehtävät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8503" y="1319213"/>
            <a:ext cx="7924800" cy="5011511"/>
          </a:xfrm>
        </p:spPr>
        <p:txBody>
          <a:bodyPr>
            <a:normAutofit/>
          </a:bodyPr>
          <a:lstStyle/>
          <a:p>
            <a:pPr eaLnBrk="1" hangingPunct="1"/>
            <a:endParaRPr lang="fi-FI" b="1" dirty="0" smtClean="0"/>
          </a:p>
          <a:p>
            <a:pPr eaLnBrk="1" hangingPunct="1"/>
            <a:r>
              <a:rPr lang="fi-FI" b="1" dirty="0" smtClean="0"/>
              <a:t>Paperikokeissa </a:t>
            </a:r>
            <a:r>
              <a:rPr lang="fi-FI" b="1" dirty="0" err="1" smtClean="0"/>
              <a:t>tehtävävihkot</a:t>
            </a:r>
            <a:r>
              <a:rPr lang="fi-FI" b="1" dirty="0" smtClean="0"/>
              <a:t> jaetaan kokeen alussa. </a:t>
            </a:r>
          </a:p>
          <a:p>
            <a:pPr eaLnBrk="1" hangingPunct="1"/>
            <a:r>
              <a:rPr lang="fi-FI" b="1" dirty="0" smtClean="0"/>
              <a:t>Saat avata tehtävävihkon vasta, kun rehtori tai muu kokeen valvoja antaa luvan. </a:t>
            </a:r>
          </a:p>
          <a:p>
            <a:pPr eaLnBrk="1" hangingPunct="1"/>
            <a:endParaRPr lang="fi-FI" b="1" dirty="0"/>
          </a:p>
          <a:p>
            <a:pPr eaLnBrk="1" hangingPunct="1"/>
            <a:r>
              <a:rPr lang="fi-FI" b="1" dirty="0" smtClean="0"/>
              <a:t>Sähköisessä kokeessa kone valmistellaan etukäteen tilaan ”Aloita koe”. Seuraa valvojan ohjeita huolellisesti, valmistelun aikana valvoja voi auttaa.</a:t>
            </a:r>
          </a:p>
          <a:p>
            <a:pPr eaLnBrk="1" hangingPunct="1"/>
            <a:r>
              <a:rPr lang="fi-FI" b="1" dirty="0" smtClean="0"/>
              <a:t> </a:t>
            </a:r>
          </a:p>
          <a:p>
            <a:pPr eaLnBrk="1" hangingPunct="1"/>
            <a:r>
              <a:rPr lang="fi-FI" b="1" dirty="0" smtClean="0"/>
              <a:t>Valvoja antaa luvan kokeen aloittamiseen.</a:t>
            </a:r>
          </a:p>
          <a:p>
            <a:pPr eaLnBrk="1" hangingPunct="1"/>
            <a:endParaRPr lang="fi-FI" b="1" dirty="0" smtClean="0"/>
          </a:p>
          <a:p>
            <a:pPr eaLnBrk="1" hangingPunct="1"/>
            <a:r>
              <a:rPr lang="fi-FI" b="1" dirty="0" smtClean="0"/>
              <a:t>Kokeen aikana valvoja ei voi auttaa vastausteknisissä kysymyksissä.</a:t>
            </a:r>
          </a:p>
        </p:txBody>
      </p:sp>
    </p:spTree>
    <p:extLst>
      <p:ext uri="{BB962C8B-B14F-4D97-AF65-F5344CB8AC3E}">
        <p14:creationId xmlns:p14="http://schemas.microsoft.com/office/powerpoint/2010/main" val="3717076653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04813"/>
            <a:ext cx="5600700" cy="914400"/>
          </a:xfrm>
        </p:spPr>
        <p:txBody>
          <a:bodyPr/>
          <a:lstStyle/>
          <a:p>
            <a:pPr eaLnBrk="1" hangingPunct="1">
              <a:defRPr/>
            </a:pPr>
            <a:r>
              <a:rPr lang="fi-FI" sz="3200" b="1" smtClean="0"/>
              <a:t>Vastaaminen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4372"/>
            <a:ext cx="7909306" cy="3746500"/>
          </a:xfrm>
        </p:spPr>
        <p:txBody>
          <a:bodyPr>
            <a:normAutofit/>
          </a:bodyPr>
          <a:lstStyle/>
          <a:p>
            <a:pPr eaLnBrk="1" hangingPunct="1"/>
            <a:r>
              <a:rPr lang="fi-FI" b="1" dirty="0" smtClean="0"/>
              <a:t>Omia papereita ei saa tuoda. Kaikki vastauspaperit ja suunnittelupaperit annetaan koululta. </a:t>
            </a:r>
          </a:p>
          <a:p>
            <a:pPr eaLnBrk="1" hangingPunct="1"/>
            <a:r>
              <a:rPr lang="fi-FI" b="1" dirty="0" smtClean="0"/>
              <a:t>Vastauksissa käytetään painettuja konsepteja (A3 taitettuna) ja niiden puolikkaita (A4). </a:t>
            </a:r>
          </a:p>
          <a:p>
            <a:pPr eaLnBrk="1" hangingPunct="1"/>
            <a:r>
              <a:rPr lang="fi-FI" b="1" dirty="0" smtClean="0"/>
              <a:t>Suunnittelupaperina on tavallista valkoista paperia</a:t>
            </a:r>
            <a:r>
              <a:rPr lang="fi-FI" b="1" dirty="0"/>
              <a:t> </a:t>
            </a:r>
            <a:r>
              <a:rPr lang="fi-FI" b="1" dirty="0" smtClean="0"/>
              <a:t>paperikokeissa, sähköisissä konsepteja.</a:t>
            </a:r>
          </a:p>
          <a:p>
            <a:pPr eaLnBrk="1" hangingPunct="1"/>
            <a:endParaRPr lang="fi-FI" b="1" dirty="0" smtClean="0"/>
          </a:p>
          <a:p>
            <a:pPr eaLnBrk="1" hangingPunct="1"/>
            <a:r>
              <a:rPr lang="fi-FI" b="1" dirty="0" smtClean="0"/>
              <a:t>Kirjoita </a:t>
            </a:r>
            <a:r>
              <a:rPr lang="fi-FI" b="1" u="sng" dirty="0" smtClean="0"/>
              <a:t>kaikkiin</a:t>
            </a:r>
            <a:r>
              <a:rPr lang="fi-FI" b="1" dirty="0" smtClean="0"/>
              <a:t> käyttöönottamiisi papereihin:</a:t>
            </a:r>
          </a:p>
          <a:p>
            <a:pPr lvl="1" eaLnBrk="1" hangingPunct="1"/>
            <a:r>
              <a:rPr lang="fi-FI" sz="2000" b="1" dirty="0" smtClean="0"/>
              <a:t>kokelasnumerosi (nimikyltissä)</a:t>
            </a:r>
          </a:p>
          <a:p>
            <a:pPr lvl="1" eaLnBrk="1" hangingPunct="1"/>
            <a:r>
              <a:rPr lang="fi-FI" sz="2000" b="1" dirty="0" smtClean="0"/>
              <a:t>nimikirjoituksesi</a:t>
            </a:r>
          </a:p>
          <a:p>
            <a:pPr lvl="1" eaLnBrk="1" hangingPunct="1"/>
            <a:r>
              <a:rPr lang="fi-FI" sz="2000" b="1" dirty="0" smtClean="0"/>
              <a:t>täydellinen nimesi tekstaten</a:t>
            </a:r>
          </a:p>
          <a:p>
            <a:pPr eaLnBrk="1" hangingPunct="1"/>
            <a:endParaRPr lang="fi-FI" b="1" dirty="0" smtClean="0"/>
          </a:p>
          <a:p>
            <a:pPr eaLnBrk="1" hangingPunct="1"/>
            <a:endParaRPr lang="fi-FI" b="1" dirty="0" smtClean="0"/>
          </a:p>
        </p:txBody>
      </p:sp>
    </p:spTree>
    <p:extLst>
      <p:ext uri="{BB962C8B-B14F-4D97-AF65-F5344CB8AC3E}">
        <p14:creationId xmlns:p14="http://schemas.microsoft.com/office/powerpoint/2010/main" val="2590359079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5600700" cy="914400"/>
          </a:xfrm>
        </p:spPr>
        <p:txBody>
          <a:bodyPr/>
          <a:lstStyle/>
          <a:p>
            <a:pPr eaLnBrk="1" hangingPunct="1">
              <a:defRPr/>
            </a:pPr>
            <a:r>
              <a:rPr lang="fi-FI" sz="3200" b="1" smtClean="0"/>
              <a:t>Vastaaminen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42865"/>
            <a:ext cx="7213600" cy="4256314"/>
          </a:xfrm>
        </p:spPr>
        <p:txBody>
          <a:bodyPr>
            <a:normAutofit/>
          </a:bodyPr>
          <a:lstStyle/>
          <a:p>
            <a:pPr eaLnBrk="1" hangingPunct="1"/>
            <a:r>
              <a:rPr lang="fi-FI" b="1" dirty="0" smtClean="0"/>
              <a:t>Papereita ei saa repiä, taittaa eikä rypistää. </a:t>
            </a:r>
          </a:p>
          <a:p>
            <a:pPr eaLnBrk="1" hangingPunct="1"/>
            <a:r>
              <a:rPr lang="fi-FI" b="1" dirty="0" smtClean="0"/>
              <a:t>Älä ylitä marginaaleja. Kirjoita joka riville ja pyri selkeään, hyvin luettavaan käsialaan. </a:t>
            </a:r>
          </a:p>
          <a:p>
            <a:pPr eaLnBrk="1" hangingPunct="1"/>
            <a:r>
              <a:rPr lang="fi-FI" b="1" dirty="0" smtClean="0"/>
              <a:t>Pyyhi vastauksissa virheellinen kohta. Pitkissä virheissä (esim. kokonainen pitkä kappale) voit yliviivata virheen siististi ja jatkaa tekstiä normaalisti. </a:t>
            </a:r>
          </a:p>
          <a:p>
            <a:pPr eaLnBrk="1" hangingPunct="1"/>
            <a:r>
              <a:rPr lang="fi-FI" b="1" dirty="0" smtClean="0"/>
              <a:t>Suunnittele ajankäyttösi etukäteen. Varaa tarpeeksi aikaa vastausluonnoksen ”puhtaaksikirjoitukseen”. </a:t>
            </a:r>
          </a:p>
          <a:p>
            <a:pPr eaLnBrk="1" hangingPunct="1"/>
            <a:endParaRPr lang="fi-FI" b="1" dirty="0"/>
          </a:p>
          <a:p>
            <a:pPr eaLnBrk="1" hangingPunct="1"/>
            <a:r>
              <a:rPr lang="fi-FI" b="1" dirty="0" smtClean="0"/>
              <a:t>Sähköisessä kokeessa muista lopettaa koe. Poistuessasi ota mukaasi kaikki, minkä olet tuonut koetilaan. </a:t>
            </a:r>
            <a:r>
              <a:rPr lang="fi-FI" b="1" dirty="0" smtClean="0">
                <a:solidFill>
                  <a:srgbClr val="FF0000"/>
                </a:solidFill>
              </a:rPr>
              <a:t>MUISTA JÄTTÄÄ MUISTITIKKU PULPETILLE!</a:t>
            </a:r>
            <a:endParaRPr lang="fi-FI" b="1" dirty="0" smtClean="0"/>
          </a:p>
        </p:txBody>
      </p:sp>
    </p:spTree>
    <p:extLst>
      <p:ext uri="{BB962C8B-B14F-4D97-AF65-F5344CB8AC3E}">
        <p14:creationId xmlns:p14="http://schemas.microsoft.com/office/powerpoint/2010/main" val="3751231365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4953000" cy="914400"/>
          </a:xfrm>
        </p:spPr>
        <p:txBody>
          <a:bodyPr/>
          <a:lstStyle/>
          <a:p>
            <a:pPr eaLnBrk="1" hangingPunct="1">
              <a:defRPr/>
            </a:pPr>
            <a:r>
              <a:rPr lang="fi-FI" sz="3200" b="1" dirty="0" smtClean="0"/>
              <a:t>Matematiikka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3814" y="1603829"/>
            <a:ext cx="7922986" cy="4301671"/>
          </a:xfrm>
        </p:spPr>
        <p:txBody>
          <a:bodyPr/>
          <a:lstStyle/>
          <a:p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Sekä pitkän että lyhyen matematiikan kokeessa on </a:t>
            </a:r>
            <a:r>
              <a:rPr lang="fi-FI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kaksi osaa</a:t>
            </a:r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i-FI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-osa </a:t>
            </a:r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ja </a:t>
            </a:r>
            <a:r>
              <a:rPr lang="fi-FI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B-osa.</a:t>
            </a:r>
            <a:br>
              <a:rPr lang="fi-FI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B- osa jakautuu edelleen kahteen </a:t>
            </a:r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osaan, jotka merkitään </a:t>
            </a:r>
            <a:r>
              <a:rPr lang="fi-FI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tunnuksin B1 </a:t>
            </a:r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ja B2. </a:t>
            </a:r>
            <a:endParaRPr lang="fi-FI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Alla olevaan taulukkoon </a:t>
            </a:r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on merkitty, kuinka monta tehtävää kussakin osassa annetaan, kuinka </a:t>
            </a:r>
            <a:r>
              <a:rPr lang="fi-FI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moneen tehtävään kokelas vastaa ja </a:t>
            </a:r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mitä apuvälineitä </a:t>
            </a:r>
            <a:r>
              <a:rPr lang="fi-FI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sallittua käyttää </a:t>
            </a:r>
            <a:r>
              <a:rPr lang="fi-FI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osan </a:t>
            </a:r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tehtäviä </a:t>
            </a:r>
            <a:r>
              <a:rPr lang="fi-FI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suoritettaessa</a:t>
            </a:r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graphicFrame>
        <p:nvGraphicFramePr>
          <p:cNvPr id="3" name="Taulukk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847706"/>
              </p:ext>
            </p:extLst>
          </p:nvPr>
        </p:nvGraphicFramePr>
        <p:xfrm>
          <a:off x="763814" y="3572328"/>
          <a:ext cx="77851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79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smtClean="0">
                          <a:solidFill>
                            <a:schemeClr val="bg1"/>
                          </a:solidFill>
                        </a:rPr>
                        <a:t>Osa</a:t>
                      </a:r>
                      <a:endParaRPr lang="fi-FI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solidFill>
                            <a:schemeClr val="bg1"/>
                          </a:solidFill>
                        </a:rPr>
                        <a:t>Tehtäviä annettaan</a:t>
                      </a:r>
                      <a:endParaRPr lang="fi-FI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solidFill>
                            <a:schemeClr val="bg1"/>
                          </a:solidFill>
                        </a:rPr>
                        <a:t>Kokelas vastaa</a:t>
                      </a:r>
                      <a:endParaRPr lang="fi-FI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solidFill>
                            <a:schemeClr val="bg1"/>
                          </a:solidFill>
                        </a:rPr>
                        <a:t>Apuvälineet</a:t>
                      </a:r>
                      <a:endParaRPr lang="fi-FI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4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4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Ei laskinta, taulukkokirja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B1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5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3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Laskin, taulukkokirja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B2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4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3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Laskin, taulukkokirja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yht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13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10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033595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73200" y="892629"/>
            <a:ext cx="7213600" cy="687614"/>
          </a:xfrm>
        </p:spPr>
        <p:txBody>
          <a:bodyPr/>
          <a:lstStyle/>
          <a:p>
            <a:r>
              <a:rPr lang="fi-FI" b="1" dirty="0" smtClean="0"/>
              <a:t>Matematiikka: </a:t>
            </a:r>
            <a:r>
              <a:rPr lang="fi-FI" b="1" dirty="0" err="1" smtClean="0"/>
              <a:t>koevihkot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Sekä pitkän että lyhyen matematiikan kokeessa on kaksi tehtävävihkoa: A-osan tehtävävihko ja </a:t>
            </a:r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B- osan </a:t>
            </a:r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tehtävävihko. </a:t>
            </a:r>
            <a:endParaRPr lang="fi-FI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Jokaisella </a:t>
            </a:r>
            <a:r>
              <a:rPr lang="fi-FI" b="1" dirty="0" err="1">
                <a:latin typeface="Arial" panose="020B0604020202020204" pitchFamily="34" charset="0"/>
                <a:cs typeface="Arial" panose="020B0604020202020204" pitchFamily="34" charset="0"/>
              </a:rPr>
              <a:t>vihkolla</a:t>
            </a:r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 (pitkän matematiikan A-osa, pitkän matematiikan B-osa, lyhyen matematiikan A-osa, lyhyen matematiikan B-osa) on oma </a:t>
            </a:r>
            <a:r>
              <a:rPr lang="fi-FI" b="1" u="sng" dirty="0">
                <a:latin typeface="Arial" panose="020B0604020202020204" pitchFamily="34" charset="0"/>
                <a:cs typeface="Arial" panose="020B0604020202020204" pitchFamily="34" charset="0"/>
              </a:rPr>
              <a:t>tunnusvärinsä</a:t>
            </a:r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, joka on sama tutkintokerrasta toiseen. </a:t>
            </a:r>
          </a:p>
          <a:p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A-osan koevihko on A4-kokoinen ja nelisivuinen. </a:t>
            </a:r>
            <a:b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B-osan vihko on A4-kokoinen ja enintään nelisivuinen.</a:t>
            </a:r>
          </a:p>
          <a:p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A-osan </a:t>
            </a:r>
            <a:r>
              <a:rPr lang="fi-FI" b="1" dirty="0" err="1">
                <a:latin typeface="Arial" panose="020B0604020202020204" pitchFamily="34" charset="0"/>
                <a:cs typeface="Arial" panose="020B0604020202020204" pitchFamily="34" charset="0"/>
              </a:rPr>
              <a:t>vihkossa</a:t>
            </a:r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 on tehtävänantojen lisäksi jokaisen tehtävän kohdalla tila, johon tehtävän ratkaisu kirjoitetaan. </a:t>
            </a:r>
            <a:b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B-osan </a:t>
            </a:r>
            <a:r>
              <a:rPr lang="fi-FI" b="1" dirty="0" err="1">
                <a:latin typeface="Arial" panose="020B0604020202020204" pitchFamily="34" charset="0"/>
                <a:cs typeface="Arial" panose="020B0604020202020204" pitchFamily="34" charset="0"/>
              </a:rPr>
              <a:t>vihkossa</a:t>
            </a:r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 on pelkät </a:t>
            </a:r>
            <a:r>
              <a:rPr lang="fi-FI" b="1" dirty="0"/>
              <a:t>tehtävänannot.</a:t>
            </a:r>
            <a:endParaRPr lang="fi-FI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45762317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393370" y="522514"/>
            <a:ext cx="7213600" cy="760186"/>
          </a:xfrm>
        </p:spPr>
        <p:txBody>
          <a:bodyPr/>
          <a:lstStyle/>
          <a:p>
            <a:r>
              <a:rPr lang="fi-FI" b="1" dirty="0"/>
              <a:t>Matematiikka: </a:t>
            </a:r>
            <a:r>
              <a:rPr lang="fi-FI" b="1" dirty="0" smtClean="0"/>
              <a:t>kokeen kulku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328057" y="1498600"/>
            <a:ext cx="7213600" cy="5172862"/>
          </a:xfrm>
        </p:spPr>
        <p:txBody>
          <a:bodyPr/>
          <a:lstStyle/>
          <a:p>
            <a:pPr eaLnBrk="1" hangingPunct="1"/>
            <a:r>
              <a:rPr lang="fi-FI" sz="2000" b="1" dirty="0"/>
              <a:t>Kokelaalle annetaan koetilaisuuden alkaessa sekä A-osan että </a:t>
            </a:r>
            <a:r>
              <a:rPr lang="fi-FI" sz="2000" b="1" dirty="0" smtClean="0"/>
              <a:t>B-osan </a:t>
            </a:r>
            <a:r>
              <a:rPr lang="fi-FI" sz="2000" b="1" dirty="0"/>
              <a:t>tehtävävihko ja taulukkokirja. </a:t>
            </a:r>
            <a:endParaRPr lang="fi-FI" sz="2000" b="1" dirty="0" smtClean="0"/>
          </a:p>
          <a:p>
            <a:pPr eaLnBrk="1" hangingPunct="1"/>
            <a:endParaRPr lang="fi-FI" sz="2000" b="1" dirty="0" smtClean="0"/>
          </a:p>
          <a:p>
            <a:pPr eaLnBrk="1" hangingPunct="1"/>
            <a:r>
              <a:rPr lang="fi-FI" sz="2000" b="1" dirty="0" smtClean="0"/>
              <a:t>Kokelaan </a:t>
            </a:r>
            <a:r>
              <a:rPr lang="fi-FI" sz="2000" b="1" dirty="0"/>
              <a:t>on palautettava </a:t>
            </a:r>
            <a:r>
              <a:rPr lang="fi-FI" sz="2000" b="1" dirty="0" smtClean="0"/>
              <a:t>A-osan </a:t>
            </a:r>
            <a:r>
              <a:rPr lang="fi-FI" sz="2000" b="1" dirty="0"/>
              <a:t>koevihko viimeistään </a:t>
            </a:r>
            <a:r>
              <a:rPr lang="fi-FI" sz="2000" b="1" dirty="0">
                <a:solidFill>
                  <a:srgbClr val="C00000"/>
                </a:solidFill>
              </a:rPr>
              <a:t>kolmen tunnin </a:t>
            </a:r>
            <a:r>
              <a:rPr lang="fi-FI" sz="2000" b="1" dirty="0"/>
              <a:t>kuluttua kokeen alkamisesta</a:t>
            </a:r>
            <a:r>
              <a:rPr lang="fi-FI" sz="2000" b="1" dirty="0" smtClean="0"/>
              <a:t>.</a:t>
            </a:r>
          </a:p>
          <a:p>
            <a:pPr eaLnBrk="1" hangingPunct="1"/>
            <a:endParaRPr lang="fi-FI" sz="2000" b="1" dirty="0" smtClean="0"/>
          </a:p>
          <a:p>
            <a:pPr eaLnBrk="1" hangingPunct="1"/>
            <a:r>
              <a:rPr lang="fi-FI" sz="2000" b="1" dirty="0" smtClean="0"/>
              <a:t>Laskimen </a:t>
            </a:r>
            <a:r>
              <a:rPr lang="fi-FI" sz="2000" b="1" dirty="0"/>
              <a:t>käyttö ei ole sallittua sinä aikana, kun A-osan tehtävävihko on kokelaan hallussa. </a:t>
            </a:r>
            <a:endParaRPr lang="fi-FI" sz="2000" b="1" dirty="0" smtClean="0"/>
          </a:p>
          <a:p>
            <a:pPr eaLnBrk="1" hangingPunct="1"/>
            <a:endParaRPr lang="fi-FI" sz="2000" b="1" dirty="0"/>
          </a:p>
          <a:p>
            <a:pPr eaLnBrk="1" hangingPunct="1"/>
            <a:r>
              <a:rPr lang="fi-FI" sz="2000" b="1" dirty="0"/>
              <a:t>Kun </a:t>
            </a:r>
            <a:r>
              <a:rPr lang="fi-FI" sz="2000" b="1" dirty="0" smtClean="0"/>
              <a:t>kokelas haluaa palauttaa A-osan </a:t>
            </a:r>
            <a:r>
              <a:rPr lang="fi-FI" sz="2000" b="1" dirty="0"/>
              <a:t>tehtävävihkonsa, hän </a:t>
            </a:r>
            <a:r>
              <a:rPr lang="fi-FI" sz="2000" b="1" dirty="0" smtClean="0"/>
              <a:t>nostaa ylös värillisen paperin. Valvoja tulee noutamaan </a:t>
            </a:r>
            <a:r>
              <a:rPr lang="fi-FI" sz="2000" b="1" dirty="0" err="1" smtClean="0"/>
              <a:t>tehtävävihkon</a:t>
            </a:r>
            <a:r>
              <a:rPr lang="fi-FI" sz="2000" b="1" dirty="0" smtClean="0"/>
              <a:t> ja  antaa laskimen kokelaalle.</a:t>
            </a:r>
            <a:r>
              <a:rPr lang="fi-FI" sz="2000" b="1" dirty="0"/>
              <a:t/>
            </a:r>
            <a:br>
              <a:rPr lang="fi-FI" sz="2000" b="1" dirty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7045060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3600450" cy="1143000"/>
          </a:xfrm>
        </p:spPr>
        <p:txBody>
          <a:bodyPr/>
          <a:lstStyle/>
          <a:p>
            <a:pPr eaLnBrk="1" hangingPunct="1">
              <a:defRPr/>
            </a:pPr>
            <a:r>
              <a:rPr lang="fi-FI" sz="3200" b="1" dirty="0" smtClean="0"/>
              <a:t>Aikataulut</a:t>
            </a:r>
            <a:r>
              <a:rPr lang="fi-FI" sz="3200" dirty="0" smtClean="0">
                <a:solidFill>
                  <a:srgbClr val="663300"/>
                </a:solidFill>
              </a:rPr>
              <a:t>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86367"/>
            <a:ext cx="7581900" cy="43926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fi-FI" sz="2000" b="1" dirty="0" smtClean="0"/>
          </a:p>
          <a:p>
            <a:pPr eaLnBrk="1" hangingPunct="1">
              <a:lnSpc>
                <a:spcPct val="80000"/>
              </a:lnSpc>
            </a:pPr>
            <a:r>
              <a:rPr lang="fi-FI" sz="2000" b="1" dirty="0"/>
              <a:t>K</a:t>
            </a:r>
            <a:r>
              <a:rPr lang="fi-FI" sz="2000" b="1" dirty="0" smtClean="0"/>
              <a:t>okeet alkavat klo 9.00</a:t>
            </a:r>
            <a:r>
              <a:rPr lang="fi-FI" sz="2000" b="1" dirty="0"/>
              <a:t> </a:t>
            </a:r>
            <a:r>
              <a:rPr lang="fi-FI" sz="2000" b="1" dirty="0" smtClean="0"/>
              <a:t>salissa.</a:t>
            </a:r>
            <a:br>
              <a:rPr lang="fi-FI" sz="2000" b="1" dirty="0" smtClean="0"/>
            </a:br>
            <a:r>
              <a:rPr lang="fi-FI" sz="2000" b="1" dirty="0" smtClean="0"/>
              <a:t>Paikalla oltava viimeistään </a:t>
            </a:r>
            <a:r>
              <a:rPr lang="fi-FI" sz="2000" b="1" dirty="0" smtClean="0">
                <a:solidFill>
                  <a:srgbClr val="FF0000"/>
                </a:solidFill>
              </a:rPr>
              <a:t>klo 8.15</a:t>
            </a:r>
            <a:r>
              <a:rPr lang="fi-FI" sz="2000" b="1" dirty="0" smtClean="0"/>
              <a:t>, matematiikan kokeessa klo 8.40.</a:t>
            </a:r>
            <a:endParaRPr lang="fi-FI" sz="20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i-FI" sz="2000" b="1" dirty="0" smtClean="0"/>
          </a:p>
          <a:p>
            <a:pPr eaLnBrk="1" hangingPunct="1">
              <a:lnSpc>
                <a:spcPct val="80000"/>
              </a:lnSpc>
            </a:pPr>
            <a:r>
              <a:rPr lang="fi-FI" sz="2000" b="1" dirty="0" smtClean="0"/>
              <a:t>Kokeissa sisälle pääsee klo 10.00 saakka. Myöhästyneille ei anneta lisäaikaa. </a:t>
            </a:r>
          </a:p>
          <a:p>
            <a:pPr eaLnBrk="1" hangingPunct="1">
              <a:lnSpc>
                <a:spcPct val="80000"/>
              </a:lnSpc>
            </a:pPr>
            <a:r>
              <a:rPr lang="fi-FI" sz="2000" b="1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fi-FI" sz="2000" b="1" dirty="0" smtClean="0"/>
              <a:t>Kokeesta ei saa poistua ennen klo 12.00. </a:t>
            </a:r>
          </a:p>
          <a:p>
            <a:pPr eaLnBrk="1" hangingPunct="1">
              <a:lnSpc>
                <a:spcPct val="80000"/>
              </a:lnSpc>
            </a:pPr>
            <a:r>
              <a:rPr lang="fi-FI" sz="2000" b="1" dirty="0" smtClean="0"/>
              <a:t>Koeaika päättyy klo 15 (lisäajalla 16 tai 17). </a:t>
            </a:r>
            <a:br>
              <a:rPr lang="fi-FI" sz="2000" b="1" dirty="0" smtClean="0"/>
            </a:br>
            <a:endParaRPr lang="fi-FI" sz="2000" b="1" dirty="0" smtClean="0"/>
          </a:p>
          <a:p>
            <a:pPr eaLnBrk="1" hangingPunct="1">
              <a:lnSpc>
                <a:spcPct val="80000"/>
              </a:lnSpc>
            </a:pPr>
            <a:endParaRPr lang="fi-FI" sz="2000" b="1" dirty="0" smtClean="0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58795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67657" y="442686"/>
            <a:ext cx="7213600" cy="607786"/>
          </a:xfrm>
        </p:spPr>
        <p:txBody>
          <a:bodyPr/>
          <a:lstStyle/>
          <a:p>
            <a:r>
              <a:rPr lang="fi-FI" b="1" dirty="0"/>
              <a:t>Matematiikka: </a:t>
            </a:r>
            <a:r>
              <a:rPr lang="fi-FI" b="1" dirty="0" smtClean="0"/>
              <a:t>lisäajan käyttö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25715" y="1324427"/>
            <a:ext cx="7213600" cy="4967516"/>
          </a:xfrm>
        </p:spPr>
        <p:txBody>
          <a:bodyPr/>
          <a:lstStyle/>
          <a:p>
            <a:pPr eaLnBrk="1" hangingPunct="1"/>
            <a:r>
              <a:rPr lang="fi-FI" sz="2000" b="1" dirty="0"/>
              <a:t>Jos kokelaalla on lupa lisäaikaan, se puolitetaan A- ja B-osan tehtävien tekemiseen.</a:t>
            </a:r>
          </a:p>
          <a:p>
            <a:pPr eaLnBrk="1" hangingPunct="1"/>
            <a:r>
              <a:rPr lang="fi-FI" sz="2000" b="1" dirty="0"/>
              <a:t>Kaksi tuntia lisäaikaa: 1h A-osaan ja 1h </a:t>
            </a:r>
            <a:r>
              <a:rPr lang="fi-FI" sz="2000" b="1" dirty="0" smtClean="0"/>
              <a:t>B-osaan </a:t>
            </a:r>
            <a:r>
              <a:rPr lang="fi-FI" sz="2000" b="1" dirty="0" smtClean="0">
                <a:latin typeface="Calibri" panose="020F0502020204030204" pitchFamily="34" charset="0"/>
              </a:rPr>
              <a:t>→ A-osa palautettava viimeistään klo 13</a:t>
            </a:r>
            <a:r>
              <a:rPr lang="fi-FI" sz="2000" b="1" dirty="0"/>
              <a:t/>
            </a:r>
            <a:br>
              <a:rPr lang="fi-FI" sz="2000" b="1" dirty="0"/>
            </a:br>
            <a:r>
              <a:rPr lang="fi-FI" sz="2000" b="1" dirty="0"/>
              <a:t>Tunti lisäaikaa: ½ h  A-osaan ja ½ </a:t>
            </a:r>
            <a:r>
              <a:rPr lang="fi-FI" sz="2000" b="1" dirty="0" smtClean="0"/>
              <a:t>h </a:t>
            </a:r>
            <a:r>
              <a:rPr lang="fi-FI" sz="2000" b="1" dirty="0" smtClean="0">
                <a:latin typeface="Calibri" panose="020F0502020204030204" pitchFamily="34" charset="0"/>
              </a:rPr>
              <a:t>→ A-osa palautettava viimeistään klo 12.30.</a:t>
            </a:r>
            <a:endParaRPr lang="fi-FI" sz="2000" b="1" dirty="0"/>
          </a:p>
          <a:p>
            <a:pPr eaLnBrk="1" hangingPunct="1"/>
            <a:endParaRPr lang="fi-FI" sz="2000" b="1" dirty="0"/>
          </a:p>
          <a:p>
            <a:pPr eaLnBrk="1" hangingPunct="1"/>
            <a:r>
              <a:rPr lang="fi-FI" sz="2000" b="1" dirty="0" smtClean="0"/>
              <a:t>Aika, jolloin kokelas palauttaa A-osan </a:t>
            </a:r>
            <a:r>
              <a:rPr lang="fi-FI" sz="2000" b="1" dirty="0" err="1" smtClean="0"/>
              <a:t>tehtävävihkon</a:t>
            </a:r>
            <a:r>
              <a:rPr lang="fi-FI" sz="2000" b="1" dirty="0" smtClean="0"/>
              <a:t>, ei vaikuta koko kokeen päättymisaikaan.</a:t>
            </a:r>
            <a:endParaRPr lang="fi-FI" sz="2000" b="1" dirty="0"/>
          </a:p>
          <a:p>
            <a:pPr eaLnBrk="1" hangingPunct="1"/>
            <a:endParaRPr lang="fi-FI" sz="2000" b="1" dirty="0"/>
          </a:p>
          <a:p>
            <a:pPr eaLnBrk="1" hangingPunct="1"/>
            <a:r>
              <a:rPr lang="fi-FI" sz="2000" b="1" dirty="0"/>
              <a:t>Esimerkki: </a:t>
            </a:r>
            <a:r>
              <a:rPr lang="fi-FI" sz="2000" b="1" u="sng" dirty="0"/>
              <a:t>2h lisäaikaa</a:t>
            </a:r>
            <a:r>
              <a:rPr lang="fi-FI" sz="2000" b="1" dirty="0"/>
              <a:t>, kokelas palauttaa A-osan klo 12.30 → kokelaan koe päättyy klo </a:t>
            </a:r>
            <a:r>
              <a:rPr lang="fi-FI" sz="2000" b="1" dirty="0" smtClean="0"/>
              <a:t>17.00.</a:t>
            </a:r>
            <a:endParaRPr lang="fi-FI" sz="2000" b="1" dirty="0"/>
          </a:p>
          <a:p>
            <a:pPr eaLnBrk="1" hangingPunct="1"/>
            <a:r>
              <a:rPr lang="fi-FI" sz="2000" b="1" u="sng" dirty="0"/>
              <a:t>1h lisäaikaa</a:t>
            </a:r>
            <a:r>
              <a:rPr lang="fi-FI" sz="2000" b="1" dirty="0"/>
              <a:t>, kokelas palauttaa A-osan klo 12.15 → </a:t>
            </a:r>
            <a:r>
              <a:rPr lang="fi-FI" sz="2000" b="1" dirty="0" smtClean="0"/>
              <a:t/>
            </a:r>
            <a:br>
              <a:rPr lang="fi-FI" sz="2000" b="1" dirty="0" smtClean="0"/>
            </a:br>
            <a:r>
              <a:rPr lang="fi-FI" sz="2000" b="1" dirty="0" smtClean="0"/>
              <a:t>koe </a:t>
            </a:r>
            <a:r>
              <a:rPr lang="fi-FI" sz="2000" b="1" dirty="0"/>
              <a:t>päättyy </a:t>
            </a:r>
            <a:r>
              <a:rPr lang="fi-FI" sz="2000" b="1" dirty="0" smtClean="0"/>
              <a:t>klo 16.00.</a:t>
            </a:r>
            <a:endParaRPr lang="fi-FI" sz="2000" b="1" dirty="0"/>
          </a:p>
        </p:txBody>
      </p:sp>
    </p:spTree>
    <p:extLst>
      <p:ext uri="{BB962C8B-B14F-4D97-AF65-F5344CB8AC3E}">
        <p14:creationId xmlns:p14="http://schemas.microsoft.com/office/powerpoint/2010/main" val="14003969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55800"/>
            <a:ext cx="8139113" cy="4419600"/>
          </a:xfrm>
        </p:spPr>
        <p:txBody>
          <a:bodyPr/>
          <a:lstStyle/>
          <a:p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Kokelas</a:t>
            </a:r>
            <a:r>
              <a:rPr lang="fi-FI" sz="2000" dirty="0" smtClean="0"/>
              <a:t> </a:t>
            </a:r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kirjoittaa A-osan tehtävien ratkaisut koevihkoon ratkaisuille varattuihin kohtiin.</a:t>
            </a:r>
          </a:p>
          <a:p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B-osan tehtävät lasketaan jokainen </a:t>
            </a:r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paperille. </a:t>
            </a:r>
            <a:r>
              <a:rPr lang="fi-FI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Tehtävä 5 tehdään kokoarkille eli konseptille.</a:t>
            </a:r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 Jos kokelas ei vastaa tehtävään 5, hän kirjoittaa kokoarkille vain nimitiedot. Muut tehtävät lasketaan jokainen omalle puoliarkille. Tarvittaessa </a:t>
            </a:r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saman tehtävän käsittelyä voi jatkaa lisäpuoliarkeilla. </a:t>
            </a:r>
            <a:endParaRPr lang="fi-FI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Kokelas </a:t>
            </a:r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jättää arvosteltavaksi tarkoitetut lopulliset </a:t>
            </a:r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ratkaisut selvästi </a:t>
            </a:r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ja siististi kirjoitettuina. </a:t>
            </a:r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B-osan arvosteltavaksi tarkoitetut puoliarkit laitetaan tehtävänumeroiden mukaiseen järjestykseen kokoarkin sisälle.</a:t>
            </a:r>
            <a:endParaRPr lang="fi-FI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sz="2000" b="1" dirty="0" smtClean="0"/>
          </a:p>
        </p:txBody>
      </p:sp>
      <p:sp>
        <p:nvSpPr>
          <p:cNvPr id="56323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6586764" cy="914400"/>
          </a:xfrm>
        </p:spPr>
        <p:txBody>
          <a:bodyPr/>
          <a:lstStyle/>
          <a:p>
            <a:pPr eaLnBrk="1" hangingPunct="1">
              <a:defRPr/>
            </a:pPr>
            <a:r>
              <a:rPr lang="fi-FI" sz="3200" b="1" dirty="0" smtClean="0"/>
              <a:t>Matematiikka: vastaaminen</a:t>
            </a:r>
          </a:p>
        </p:txBody>
      </p:sp>
    </p:spTree>
    <p:extLst>
      <p:ext uri="{BB962C8B-B14F-4D97-AF65-F5344CB8AC3E}">
        <p14:creationId xmlns:p14="http://schemas.microsoft.com/office/powerpoint/2010/main" val="2940460793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12257"/>
            <a:ext cx="7213600" cy="3746500"/>
          </a:xfrm>
        </p:spPr>
        <p:txBody>
          <a:bodyPr>
            <a:normAutofit/>
          </a:bodyPr>
          <a:lstStyle/>
          <a:p>
            <a:pPr eaLnBrk="1" hangingPunct="1"/>
            <a:r>
              <a:rPr lang="fi-FI" sz="2000" b="1" dirty="0" smtClean="0"/>
              <a:t>Tehtäviin liittyvät kuviot piirretään samalle konseptipaperille suorituksen kanssa. Millimetripaperia ei käytetä, ellei siihen ole erityistä syytä. </a:t>
            </a:r>
          </a:p>
          <a:p>
            <a:pPr eaLnBrk="1" hangingPunct="1"/>
            <a:r>
              <a:rPr lang="fi-FI" sz="2000" b="1" dirty="0" smtClean="0"/>
              <a:t>Kuviot on piirrettävä riittävän selvästi, ja niissä käytetyt yksiköt on merkittävä näkyviin. Harppia ja viivoitinta on käytettävä niitä edellyttävissä kohdissa. </a:t>
            </a:r>
          </a:p>
          <a:p>
            <a:pPr eaLnBrk="1" hangingPunct="1"/>
            <a:r>
              <a:rPr lang="fi-FI" sz="2000" b="1" dirty="0" smtClean="0"/>
              <a:t>Piirroksissa saa käyttää värikyniä – ei kuitenkaan punaista.</a:t>
            </a:r>
          </a:p>
        </p:txBody>
      </p:sp>
      <p:sp>
        <p:nvSpPr>
          <p:cNvPr id="57347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6227762" cy="914400"/>
          </a:xfrm>
        </p:spPr>
        <p:txBody>
          <a:bodyPr/>
          <a:lstStyle/>
          <a:p>
            <a:pPr eaLnBrk="1" hangingPunct="1">
              <a:defRPr/>
            </a:pPr>
            <a:r>
              <a:rPr lang="fi-FI" sz="3200" b="1" dirty="0" smtClean="0"/>
              <a:t>Matematiikka: vastaaminen</a:t>
            </a:r>
          </a:p>
        </p:txBody>
      </p:sp>
    </p:spTree>
    <p:extLst>
      <p:ext uri="{BB962C8B-B14F-4D97-AF65-F5344CB8AC3E}">
        <p14:creationId xmlns:p14="http://schemas.microsoft.com/office/powerpoint/2010/main" val="239874592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11188" y="1989138"/>
            <a:ext cx="7924800" cy="305276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fi-FI" sz="2000" b="1" dirty="0" smtClean="0"/>
              <a:t>Hyväksyttävästä suorituksesta tulee käydä selvästi ilmi, millä tavoin kokelas on perustellut ratkaisun sekä mitkä ovat tarvittavat laskut ja lopputulos. </a:t>
            </a:r>
          </a:p>
          <a:p>
            <a:pPr eaLnBrk="1" hangingPunct="1"/>
            <a:r>
              <a:rPr lang="fi-FI" sz="2000" b="1" dirty="0" smtClean="0"/>
              <a:t>Pelkkä vastaus ilman perusteluja ei kelpaa hyväksyttäväksi suoritukseksi. </a:t>
            </a:r>
          </a:p>
          <a:p>
            <a:pPr eaLnBrk="1" hangingPunct="1"/>
            <a:r>
              <a:rPr lang="fi-FI" sz="2000" b="1" dirty="0" smtClean="0"/>
              <a:t>Kokelaan on selvästi yliviivattava koetilanteessa ne suoritukset, joita hän ei halua arvosteltaviksi. </a:t>
            </a:r>
          </a:p>
          <a:p>
            <a:pPr eaLnBrk="1" hangingPunct="1"/>
            <a:r>
              <a:rPr lang="fi-FI" sz="2000" b="1" dirty="0" smtClean="0"/>
              <a:t>Myös suttupaperit on siististi yliviivattava. </a:t>
            </a:r>
          </a:p>
          <a:p>
            <a:pPr eaLnBrk="1" hangingPunct="1"/>
            <a:r>
              <a:rPr lang="fi-FI" sz="2000" b="1" dirty="0" smtClean="0"/>
              <a:t>Suttupaperit laitetaan arvioitavien tehtäväpaperien alle. </a:t>
            </a:r>
          </a:p>
          <a:p>
            <a:pPr eaLnBrk="1" hangingPunct="1"/>
            <a:endParaRPr lang="fi-FI" sz="2000" b="1" dirty="0" smtClean="0"/>
          </a:p>
        </p:txBody>
      </p:sp>
      <p:sp>
        <p:nvSpPr>
          <p:cNvPr id="58371" name="Rectangle 5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4664075" cy="914400"/>
          </a:xfrm>
        </p:spPr>
        <p:txBody>
          <a:bodyPr/>
          <a:lstStyle/>
          <a:p>
            <a:pPr eaLnBrk="1" hangingPunct="1">
              <a:defRPr/>
            </a:pPr>
            <a:r>
              <a:rPr lang="fi-FI" sz="3200" b="1" smtClean="0"/>
              <a:t>Matematiikka </a:t>
            </a:r>
          </a:p>
        </p:txBody>
      </p:sp>
    </p:spTree>
    <p:extLst>
      <p:ext uri="{BB962C8B-B14F-4D97-AF65-F5344CB8AC3E}">
        <p14:creationId xmlns:p14="http://schemas.microsoft.com/office/powerpoint/2010/main" val="137233076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5816600" cy="914400"/>
          </a:xfrm>
        </p:spPr>
        <p:txBody>
          <a:bodyPr/>
          <a:lstStyle/>
          <a:p>
            <a:pPr eaLnBrk="1" hangingPunct="1">
              <a:defRPr/>
            </a:pPr>
            <a:r>
              <a:rPr lang="fi-FI" sz="3200" b="1" smtClean="0"/>
              <a:t>Äidinkieli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150" y="1692728"/>
            <a:ext cx="7639050" cy="3822933"/>
          </a:xfrm>
        </p:spPr>
        <p:txBody>
          <a:bodyPr/>
          <a:lstStyle/>
          <a:p>
            <a:pPr eaLnBrk="1" hangingPunct="1"/>
            <a:r>
              <a:rPr lang="fi-FI" sz="2000" b="1" dirty="0" smtClean="0"/>
              <a:t>Äidinkielen koe on kaksiosainen: lukutaidon koe ja kirjoitustaidon koe. </a:t>
            </a:r>
          </a:p>
          <a:p>
            <a:pPr eaLnBrk="1" hangingPunct="1"/>
            <a:endParaRPr lang="fi-FI" sz="2000" b="1" dirty="0" smtClean="0"/>
          </a:p>
          <a:p>
            <a:pPr eaLnBrk="1" hangingPunct="1"/>
            <a:r>
              <a:rPr lang="fi-FI" sz="2000" b="1" dirty="0" smtClean="0"/>
              <a:t>Jos kokelas jättää saapumatta jompaankumpaan koetilaisuuteen, katsotaan koe  keskeytyneeksi eikä kompensaatio ole mahdollinen.</a:t>
            </a:r>
          </a:p>
          <a:p>
            <a:pPr eaLnBrk="1" hangingPunct="1"/>
            <a:endParaRPr lang="fi-FI" sz="2000" b="1" dirty="0"/>
          </a:p>
        </p:txBody>
      </p:sp>
    </p:spTree>
    <p:extLst>
      <p:ext uri="{BB962C8B-B14F-4D97-AF65-F5344CB8AC3E}">
        <p14:creationId xmlns:p14="http://schemas.microsoft.com/office/powerpoint/2010/main" val="3516090120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26464"/>
            <a:ext cx="7924800" cy="5230368"/>
          </a:xfrm>
        </p:spPr>
        <p:txBody>
          <a:bodyPr/>
          <a:lstStyle/>
          <a:p>
            <a:pPr eaLnBrk="1" hangingPunct="1"/>
            <a:r>
              <a:rPr lang="fi-FI" sz="2000" b="1" dirty="0" smtClean="0"/>
              <a:t>Kielten kokeissa suoritetaan sekä kuullun ymmärtäminen että kirjallinen osa saman päivänä. Muista ottaa kuulokkeet!</a:t>
            </a:r>
          </a:p>
          <a:p>
            <a:pPr eaLnBrk="1" hangingPunct="1"/>
            <a:endParaRPr lang="fi-FI" sz="2000" b="1" dirty="0" smtClean="0"/>
          </a:p>
          <a:p>
            <a:pPr eaLnBrk="1" hangingPunct="1"/>
            <a:r>
              <a:rPr lang="fi-FI" sz="2000" b="1" dirty="0" smtClean="0"/>
              <a:t>Tutustu koetta koskeviin ohjeisiin huolella abikurssien aikana. </a:t>
            </a:r>
          </a:p>
          <a:p>
            <a:pPr eaLnBrk="1" hangingPunct="1"/>
            <a:endParaRPr lang="fi-FI" sz="2000" b="1" dirty="0" smtClean="0"/>
          </a:p>
          <a:p>
            <a:pPr eaLnBrk="1" hangingPunct="1"/>
            <a:r>
              <a:rPr lang="fi-FI" sz="2000" b="1" dirty="0" smtClean="0"/>
              <a:t>Mikäli et jostain syystä osallistu abikursseille, kysy opettajalta ohjeet yo-kokeeseen hyvissä ajoin ennen koetta. </a:t>
            </a:r>
          </a:p>
          <a:p>
            <a:pPr eaLnBrk="1" hangingPunct="1"/>
            <a:endParaRPr lang="fi-FI" sz="2000" b="1" dirty="0" smtClean="0"/>
          </a:p>
          <a:p>
            <a:pPr eaLnBrk="1" hangingPunct="1"/>
            <a:r>
              <a:rPr lang="fi-FI" sz="2000" b="1" dirty="0" smtClean="0"/>
              <a:t>Mikäli sinulla on epäselvyyttä jonkin asian suhteen, KYSY asiasta opettajalta hyvissä ajoin ennen koetta.</a:t>
            </a:r>
          </a:p>
          <a:p>
            <a:pPr eaLnBrk="1" hangingPunct="1"/>
            <a:endParaRPr lang="fi-FI" sz="2000" b="1" dirty="0" smtClean="0"/>
          </a:p>
          <a:p>
            <a:pPr eaLnBrk="1" hangingPunct="1"/>
            <a:endParaRPr lang="fi-FI" sz="2000" b="1" dirty="0" smtClean="0"/>
          </a:p>
          <a:p>
            <a:pPr eaLnBrk="1" hangingPunct="1"/>
            <a:endParaRPr lang="fi-FI" sz="2000" b="1" dirty="0" smtClean="0"/>
          </a:p>
          <a:p>
            <a:pPr eaLnBrk="1" hangingPunct="1"/>
            <a:endParaRPr lang="fi-FI" sz="2000" b="1" dirty="0" smtClean="0"/>
          </a:p>
        </p:txBody>
      </p:sp>
      <p:sp>
        <p:nvSpPr>
          <p:cNvPr id="54275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015287" cy="914400"/>
          </a:xfrm>
        </p:spPr>
        <p:txBody>
          <a:bodyPr/>
          <a:lstStyle/>
          <a:p>
            <a:pPr eaLnBrk="1" hangingPunct="1">
              <a:defRPr/>
            </a:pPr>
            <a:r>
              <a:rPr lang="fi-FI" sz="3200" b="1" smtClean="0"/>
              <a:t>Vieraat kielet</a:t>
            </a:r>
            <a:r>
              <a:rPr lang="fi-FI" sz="320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1119279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38113"/>
            <a:ext cx="8135937" cy="914400"/>
          </a:xfrm>
        </p:spPr>
        <p:txBody>
          <a:bodyPr/>
          <a:lstStyle/>
          <a:p>
            <a:pPr eaLnBrk="1" hangingPunct="1">
              <a:defRPr/>
            </a:pPr>
            <a:r>
              <a:rPr lang="fi-FI" sz="3200" b="1" dirty="0" err="1" smtClean="0"/>
              <a:t>Reaali</a:t>
            </a:r>
            <a:r>
              <a:rPr lang="fi-FI" sz="3200" b="1" dirty="0" smtClean="0"/>
              <a:t>: tehtävien / vastausten määrä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84313"/>
            <a:ext cx="7924800" cy="45354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i-FI" dirty="0" smtClean="0"/>
          </a:p>
          <a:p>
            <a:pPr eaLnBrk="1" hangingPunct="1"/>
            <a:endParaRPr lang="fi-FI" dirty="0" smtClean="0"/>
          </a:p>
        </p:txBody>
      </p:sp>
      <p:sp>
        <p:nvSpPr>
          <p:cNvPr id="59396" name="Rectangle 3"/>
          <p:cNvSpPr>
            <a:spLocks noChangeArrowheads="1"/>
          </p:cNvSpPr>
          <p:nvPr/>
        </p:nvSpPr>
        <p:spPr bwMode="auto">
          <a:xfrm>
            <a:off x="468313" y="1133183"/>
            <a:ext cx="8229600" cy="537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1"/>
              </a:buClr>
              <a:buSzPct val="120000"/>
              <a:buFont typeface="Wingdings" pitchFamily="2" charset="2"/>
              <a:buChar char="l"/>
              <a:defRPr/>
            </a:pPr>
            <a:r>
              <a:rPr lang="fi-FI" sz="2000" b="1" dirty="0" smtClean="0">
                <a:solidFill>
                  <a:schemeClr val="bg1"/>
                </a:solidFill>
                <a:latin typeface="Open Sans"/>
                <a:cs typeface="Open Sans"/>
              </a:rPr>
              <a:t>filosofia		9 / 5</a:t>
            </a:r>
          </a:p>
          <a:p>
            <a:pPr marL="342900" indent="-342900">
              <a:spcBef>
                <a:spcPts val="600"/>
              </a:spcBef>
              <a:buClr>
                <a:schemeClr val="bg1"/>
              </a:buClr>
              <a:buSzPct val="120000"/>
              <a:buFont typeface="Wingdings" pitchFamily="2" charset="2"/>
              <a:buChar char="l"/>
              <a:defRPr/>
            </a:pPr>
            <a:r>
              <a:rPr lang="fi-FI" sz="2000" b="1" dirty="0">
                <a:solidFill>
                  <a:schemeClr val="bg1"/>
                </a:solidFill>
                <a:latin typeface="Open Sans"/>
                <a:cs typeface="Open Sans"/>
              </a:rPr>
              <a:t>maantiede		</a:t>
            </a:r>
            <a:r>
              <a:rPr lang="fi-FI" sz="2000" b="1" dirty="0" smtClean="0">
                <a:solidFill>
                  <a:schemeClr val="bg1"/>
                </a:solidFill>
                <a:latin typeface="Open Sans"/>
                <a:cs typeface="Open Sans"/>
              </a:rPr>
              <a:t>9 / 5</a:t>
            </a:r>
          </a:p>
          <a:p>
            <a:pPr marL="342900" indent="-342900">
              <a:spcBef>
                <a:spcPts val="600"/>
              </a:spcBef>
              <a:buClr>
                <a:schemeClr val="bg1"/>
              </a:buClr>
              <a:buSzPct val="120000"/>
              <a:buFont typeface="Wingdings" pitchFamily="2" charset="2"/>
              <a:buChar char="l"/>
              <a:defRPr/>
            </a:pPr>
            <a:r>
              <a:rPr lang="fi-FI" sz="2000" b="1" dirty="0" smtClean="0">
                <a:solidFill>
                  <a:schemeClr val="bg1"/>
                </a:solidFill>
                <a:latin typeface="Open Sans"/>
                <a:cs typeface="Open Sans"/>
              </a:rPr>
              <a:t>psykologia		9 / 5</a:t>
            </a:r>
          </a:p>
          <a:p>
            <a:pPr marL="342900" indent="-342900">
              <a:spcBef>
                <a:spcPts val="600"/>
              </a:spcBef>
              <a:buClr>
                <a:schemeClr val="bg1"/>
              </a:buClr>
              <a:buSzPct val="120000"/>
              <a:buFont typeface="Wingdings" pitchFamily="2" charset="2"/>
              <a:buChar char="l"/>
              <a:defRPr/>
            </a:pPr>
            <a:r>
              <a:rPr lang="fi-FI" sz="2000" b="1" dirty="0">
                <a:solidFill>
                  <a:schemeClr val="bg1"/>
                </a:solidFill>
                <a:latin typeface="Open Sans"/>
                <a:cs typeface="Open Sans"/>
              </a:rPr>
              <a:t>yhteiskuntaoppi	9 / </a:t>
            </a:r>
            <a:r>
              <a:rPr lang="fi-FI" sz="2000" b="1" dirty="0" smtClean="0">
                <a:solidFill>
                  <a:schemeClr val="bg1"/>
                </a:solidFill>
                <a:latin typeface="Open Sans"/>
                <a:cs typeface="Open Sans"/>
              </a:rPr>
              <a:t>5</a:t>
            </a:r>
          </a:p>
          <a:p>
            <a:pPr marL="342900" indent="-342900">
              <a:spcBef>
                <a:spcPts val="600"/>
              </a:spcBef>
              <a:buClr>
                <a:schemeClr val="bg1"/>
              </a:buClr>
              <a:buSzPct val="120000"/>
              <a:buFont typeface="Wingdings" pitchFamily="2" charset="2"/>
              <a:buChar char="l"/>
              <a:defRPr/>
            </a:pPr>
            <a:r>
              <a:rPr lang="fi-FI" sz="2000" b="1" dirty="0">
                <a:solidFill>
                  <a:schemeClr val="bg1"/>
                </a:solidFill>
                <a:latin typeface="Open Sans"/>
                <a:cs typeface="Open Sans"/>
              </a:rPr>
              <a:t>uskonto ja et	9</a:t>
            </a:r>
            <a:r>
              <a:rPr lang="fi-FI" sz="2000" b="1" dirty="0" smtClean="0">
                <a:solidFill>
                  <a:schemeClr val="bg1"/>
                </a:solidFill>
                <a:latin typeface="Open Sans"/>
                <a:cs typeface="Open Sans"/>
              </a:rPr>
              <a:t> </a:t>
            </a:r>
            <a:r>
              <a:rPr lang="fi-FI" sz="2000" b="1" dirty="0">
                <a:solidFill>
                  <a:schemeClr val="bg1"/>
                </a:solidFill>
                <a:latin typeface="Open Sans"/>
                <a:cs typeface="Open Sans"/>
              </a:rPr>
              <a:t>/ </a:t>
            </a:r>
            <a:r>
              <a:rPr lang="fi-FI" sz="2000" b="1" dirty="0" smtClean="0">
                <a:solidFill>
                  <a:schemeClr val="bg1"/>
                </a:solidFill>
                <a:latin typeface="Open Sans"/>
                <a:cs typeface="Open Sans"/>
              </a:rPr>
              <a:t>5</a:t>
            </a:r>
            <a:endParaRPr lang="fi-FI" sz="2000" b="1" dirty="0">
              <a:solidFill>
                <a:schemeClr val="bg1"/>
              </a:solidFill>
              <a:latin typeface="Open Sans"/>
              <a:cs typeface="Open Sans"/>
            </a:endParaRPr>
          </a:p>
          <a:p>
            <a:pPr marL="342900" indent="-342900">
              <a:spcBef>
                <a:spcPts val="600"/>
              </a:spcBef>
              <a:buClr>
                <a:schemeClr val="bg1"/>
              </a:buClr>
              <a:buSzPct val="120000"/>
              <a:buFont typeface="Wingdings" pitchFamily="2" charset="2"/>
              <a:buChar char="l"/>
              <a:defRPr/>
            </a:pPr>
            <a:r>
              <a:rPr lang="fi-FI" sz="2000" b="1" dirty="0">
                <a:solidFill>
                  <a:schemeClr val="bg1"/>
                </a:solidFill>
                <a:latin typeface="Open Sans"/>
                <a:cs typeface="Open Sans"/>
              </a:rPr>
              <a:t>historia 		9</a:t>
            </a:r>
            <a:r>
              <a:rPr lang="fi-FI" sz="2000" b="1" dirty="0" smtClean="0">
                <a:solidFill>
                  <a:schemeClr val="bg1"/>
                </a:solidFill>
                <a:latin typeface="Open Sans"/>
                <a:cs typeface="Open Sans"/>
              </a:rPr>
              <a:t> </a:t>
            </a:r>
            <a:r>
              <a:rPr lang="fi-FI" sz="2000" b="1" dirty="0">
                <a:solidFill>
                  <a:schemeClr val="bg1"/>
                </a:solidFill>
                <a:latin typeface="Open Sans"/>
                <a:cs typeface="Open Sans"/>
              </a:rPr>
              <a:t>/ </a:t>
            </a:r>
            <a:r>
              <a:rPr lang="fi-FI" sz="2000" b="1" dirty="0" smtClean="0">
                <a:solidFill>
                  <a:schemeClr val="bg1"/>
                </a:solidFill>
                <a:latin typeface="Open Sans"/>
                <a:cs typeface="Open Sans"/>
              </a:rPr>
              <a:t>5</a:t>
            </a:r>
            <a:endParaRPr lang="fi-FI" sz="2000" b="1" dirty="0">
              <a:solidFill>
                <a:schemeClr val="bg1"/>
              </a:solidFill>
              <a:latin typeface="Open Sans"/>
              <a:cs typeface="Open Sans"/>
            </a:endParaRPr>
          </a:p>
          <a:p>
            <a:pPr marL="342900" indent="-342900">
              <a:spcBef>
                <a:spcPts val="600"/>
              </a:spcBef>
              <a:buClr>
                <a:schemeClr val="bg1"/>
              </a:buClr>
              <a:buSzPct val="120000"/>
              <a:buFont typeface="Wingdings" pitchFamily="2" charset="2"/>
              <a:buChar char="l"/>
              <a:defRPr/>
            </a:pPr>
            <a:r>
              <a:rPr lang="fi-FI" sz="2000" b="1" dirty="0">
                <a:solidFill>
                  <a:schemeClr val="bg1"/>
                </a:solidFill>
                <a:latin typeface="Open Sans"/>
                <a:cs typeface="Open Sans"/>
              </a:rPr>
              <a:t>terveystieto	9</a:t>
            </a:r>
            <a:r>
              <a:rPr lang="fi-FI" sz="2000" b="1" dirty="0" smtClean="0">
                <a:solidFill>
                  <a:schemeClr val="bg1"/>
                </a:solidFill>
                <a:latin typeface="Open Sans"/>
                <a:cs typeface="Open Sans"/>
              </a:rPr>
              <a:t> </a:t>
            </a:r>
            <a:r>
              <a:rPr lang="fi-FI" sz="2000" b="1" dirty="0">
                <a:solidFill>
                  <a:schemeClr val="bg1"/>
                </a:solidFill>
                <a:latin typeface="Open Sans"/>
                <a:cs typeface="Open Sans"/>
              </a:rPr>
              <a:t>/ </a:t>
            </a:r>
            <a:r>
              <a:rPr lang="fi-FI" sz="2000" b="1" dirty="0" smtClean="0">
                <a:solidFill>
                  <a:schemeClr val="bg1"/>
                </a:solidFill>
                <a:latin typeface="Open Sans"/>
                <a:cs typeface="Open Sans"/>
              </a:rPr>
              <a:t>5 </a:t>
            </a:r>
          </a:p>
          <a:p>
            <a:pPr marL="342900" indent="-342900">
              <a:spcBef>
                <a:spcPts val="600"/>
              </a:spcBef>
              <a:buClr>
                <a:schemeClr val="bg1"/>
              </a:buClr>
              <a:buSzPct val="120000"/>
              <a:buFont typeface="Wingdings" pitchFamily="2" charset="2"/>
              <a:buChar char="l"/>
              <a:defRPr/>
            </a:pPr>
            <a:r>
              <a:rPr lang="fi-FI" sz="2000" b="1" dirty="0" smtClean="0">
                <a:solidFill>
                  <a:schemeClr val="bg1"/>
                </a:solidFill>
                <a:latin typeface="Open Sans"/>
                <a:cs typeface="Open Sans"/>
              </a:rPr>
              <a:t>biologia </a:t>
            </a:r>
            <a:r>
              <a:rPr lang="fi-FI" sz="2000" b="1" dirty="0">
                <a:solidFill>
                  <a:schemeClr val="bg1"/>
                </a:solidFill>
                <a:latin typeface="Open Sans"/>
                <a:cs typeface="Open Sans"/>
              </a:rPr>
              <a:t>		</a:t>
            </a:r>
            <a:r>
              <a:rPr lang="fi-FI" sz="2000" b="1" dirty="0" smtClean="0">
                <a:solidFill>
                  <a:schemeClr val="bg1"/>
                </a:solidFill>
                <a:latin typeface="Open Sans"/>
                <a:cs typeface="Open Sans"/>
              </a:rPr>
              <a:t>11 </a:t>
            </a:r>
            <a:r>
              <a:rPr lang="fi-FI" sz="2000" b="1" dirty="0">
                <a:solidFill>
                  <a:schemeClr val="bg1"/>
                </a:solidFill>
                <a:latin typeface="Open Sans"/>
                <a:cs typeface="Open Sans"/>
              </a:rPr>
              <a:t>/ </a:t>
            </a:r>
            <a:r>
              <a:rPr lang="fi-FI" sz="2000" b="1" dirty="0" smtClean="0">
                <a:solidFill>
                  <a:schemeClr val="bg1"/>
                </a:solidFill>
                <a:latin typeface="Open Sans"/>
                <a:cs typeface="Open Sans"/>
              </a:rPr>
              <a:t>7</a:t>
            </a:r>
          </a:p>
          <a:p>
            <a:pPr marL="342900" indent="-342900">
              <a:spcBef>
                <a:spcPts val="600"/>
              </a:spcBef>
              <a:buClr>
                <a:schemeClr val="bg1"/>
              </a:buClr>
              <a:buSzPct val="120000"/>
              <a:buFont typeface="Wingdings" pitchFamily="2" charset="2"/>
              <a:buChar char="l"/>
              <a:defRPr/>
            </a:pPr>
            <a:r>
              <a:rPr lang="fi-FI" sz="2000" b="1" dirty="0">
                <a:solidFill>
                  <a:schemeClr val="bg1"/>
                </a:solidFill>
                <a:latin typeface="Open Sans"/>
                <a:cs typeface="Open Sans"/>
              </a:rPr>
              <a:t>fysiikka		11 / 7</a:t>
            </a:r>
          </a:p>
          <a:p>
            <a:pPr marL="342900" indent="-342900">
              <a:spcBef>
                <a:spcPts val="600"/>
              </a:spcBef>
              <a:buClr>
                <a:schemeClr val="bg1"/>
              </a:buClr>
              <a:buSzPct val="120000"/>
              <a:buFont typeface="Wingdings" pitchFamily="2" charset="2"/>
              <a:buChar char="l"/>
              <a:defRPr/>
            </a:pPr>
            <a:r>
              <a:rPr lang="fi-FI" sz="2000" b="1" dirty="0">
                <a:solidFill>
                  <a:schemeClr val="bg1"/>
                </a:solidFill>
                <a:latin typeface="Open Sans"/>
                <a:cs typeface="Open Sans"/>
              </a:rPr>
              <a:t>kemia 		11 / 7</a:t>
            </a:r>
          </a:p>
          <a:p>
            <a:pPr marL="342900" indent="-342900">
              <a:spcBef>
                <a:spcPts val="600"/>
              </a:spcBef>
              <a:buClr>
                <a:schemeClr val="bg1"/>
              </a:buClr>
              <a:buSzPct val="120000"/>
              <a:buFont typeface="Wingdings" pitchFamily="2" charset="2"/>
              <a:buChar char="l"/>
              <a:defRPr/>
            </a:pPr>
            <a:endParaRPr lang="fi-FI" sz="2000" b="1" dirty="0">
              <a:solidFill>
                <a:schemeClr val="bg1"/>
              </a:solidFill>
              <a:latin typeface="Open Sans"/>
              <a:cs typeface="Open Sans"/>
            </a:endParaRPr>
          </a:p>
          <a:p>
            <a:pPr>
              <a:spcBef>
                <a:spcPts val="600"/>
              </a:spcBef>
              <a:buClr>
                <a:schemeClr val="bg1"/>
              </a:buClr>
              <a:buSzPct val="120000"/>
              <a:defRPr/>
            </a:pPr>
            <a:r>
              <a:rPr lang="fi-FI" sz="2000" b="1" dirty="0" smtClean="0">
                <a:solidFill>
                  <a:schemeClr val="bg1"/>
                </a:solidFill>
                <a:latin typeface="Open Sans"/>
                <a:cs typeface="Open Sans"/>
              </a:rPr>
              <a:t>Maksimitehtävämäärä käy ilmi kokeen alussa olevasta ohjeistuksesta. Kokeessa voi olla pakollinen tehtävä.</a:t>
            </a:r>
            <a:endParaRPr lang="fi-FI" sz="2000" b="1" dirty="0">
              <a:solidFill>
                <a:schemeClr val="bg1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8245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1468211"/>
            <a:ext cx="8229600" cy="5128532"/>
          </a:xfrm>
        </p:spPr>
        <p:txBody>
          <a:bodyPr/>
          <a:lstStyle/>
          <a:p>
            <a:pPr eaLnBrk="1" hangingPunct="1">
              <a:defRPr/>
            </a:pPr>
            <a:endParaRPr lang="fi-FI" sz="2000" b="1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fi-FI" sz="2000" b="1" dirty="0" smtClean="0">
                <a:solidFill>
                  <a:schemeClr val="bg1">
                    <a:lumMod val="50000"/>
                  </a:schemeClr>
                </a:solidFill>
              </a:rPr>
              <a:t>Sähköiset kokeet:</a:t>
            </a:r>
          </a:p>
          <a:p>
            <a:pPr eaLnBrk="1" hangingPunct="1">
              <a:defRPr/>
            </a:pPr>
            <a:r>
              <a:rPr lang="fi-FI" sz="2000" b="1" dirty="0" smtClean="0">
                <a:solidFill>
                  <a:schemeClr val="bg1">
                    <a:lumMod val="50000"/>
                  </a:schemeClr>
                </a:solidFill>
              </a:rPr>
              <a:t>Tehtävän laajuuden ja kysymysmuodon mukaan </a:t>
            </a:r>
            <a:r>
              <a:rPr lang="fi-FI" sz="2000" b="1" dirty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fi-FI" sz="2000" b="1" dirty="0" smtClean="0">
                <a:solidFill>
                  <a:schemeClr val="bg1">
                    <a:lumMod val="50000"/>
                  </a:schemeClr>
                </a:solidFill>
              </a:rPr>
              <a:t>ehtävän maksimipistemäärä vaihtelee 15-30 pisteen välillä. Kokeen maksimipistemäärä on 120 pistettä, jonka saavuttaminen edellyttää myös suuren pistemäärän tehtäviin vastaamista.</a:t>
            </a:r>
          </a:p>
          <a:p>
            <a:pPr eaLnBrk="1" hangingPunct="1">
              <a:defRPr/>
            </a:pPr>
            <a:endParaRPr lang="fi-FI" sz="2000" b="1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fi-FI" sz="2000" b="1" dirty="0" smtClean="0">
                <a:solidFill>
                  <a:srgbClr val="FF0000"/>
                </a:solidFill>
              </a:rPr>
              <a:t>Lue aina huolellisesti kokeen ohjeet!</a:t>
            </a:r>
          </a:p>
          <a:p>
            <a:pPr eaLnBrk="1" hangingPunct="1">
              <a:defRPr/>
            </a:pPr>
            <a:endParaRPr lang="fi-FI" sz="20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0419" name="Rectangle 4"/>
          <p:cNvSpPr>
            <a:spLocks noGrp="1" noChangeArrowheads="1"/>
          </p:cNvSpPr>
          <p:nvPr>
            <p:ph type="title"/>
          </p:nvPr>
        </p:nvSpPr>
        <p:spPr>
          <a:xfrm>
            <a:off x="508000" y="667658"/>
            <a:ext cx="7213600" cy="723900"/>
          </a:xfrm>
        </p:spPr>
        <p:txBody>
          <a:bodyPr/>
          <a:lstStyle/>
          <a:p>
            <a:pPr eaLnBrk="1" hangingPunct="1">
              <a:defRPr/>
            </a:pPr>
            <a:r>
              <a:rPr lang="fi-FI" sz="3200" b="1" dirty="0" err="1" smtClean="0"/>
              <a:t>Reaali</a:t>
            </a:r>
            <a:r>
              <a:rPr lang="fi-FI" sz="3200" b="1" dirty="0" smtClean="0"/>
              <a:t>: pisteytys </a:t>
            </a:r>
            <a:endParaRPr lang="fi-FI" sz="3200" dirty="0" smtClean="0"/>
          </a:p>
        </p:txBody>
      </p:sp>
    </p:spTree>
    <p:extLst>
      <p:ext uri="{BB962C8B-B14F-4D97-AF65-F5344CB8AC3E}">
        <p14:creationId xmlns:p14="http://schemas.microsoft.com/office/powerpoint/2010/main" val="3566918349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015287" cy="914400"/>
          </a:xfrm>
        </p:spPr>
        <p:txBody>
          <a:bodyPr/>
          <a:lstStyle/>
          <a:p>
            <a:pPr eaLnBrk="1" hangingPunct="1">
              <a:defRPr/>
            </a:pPr>
            <a:r>
              <a:rPr lang="fi-FI" sz="3200" b="1" smtClean="0"/>
              <a:t>Reaali: oppiainerajat ylittävät tehtävät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9229"/>
            <a:ext cx="7867650" cy="4514850"/>
          </a:xfrm>
        </p:spPr>
        <p:txBody>
          <a:bodyPr/>
          <a:lstStyle/>
          <a:p>
            <a:pPr eaLnBrk="1" hangingPunct="1">
              <a:defRPr/>
            </a:pPr>
            <a:r>
              <a:rPr lang="fi-FI" sz="2000" b="1" dirty="0" smtClean="0"/>
              <a:t>Kunkin reaaliaineen kokeessa on 1 - 4 oppiainerajat ylittävää tehtävää. </a:t>
            </a:r>
          </a:p>
          <a:p>
            <a:pPr eaLnBrk="1" hangingPunct="1">
              <a:defRPr/>
            </a:pPr>
            <a:endParaRPr lang="fi-FI" sz="2000" b="1" dirty="0" smtClean="0"/>
          </a:p>
          <a:p>
            <a:pPr eaLnBrk="1" hangingPunct="1">
              <a:defRPr/>
            </a:pPr>
            <a:r>
              <a:rPr lang="fi-FI" sz="2000" b="1" dirty="0" smtClean="0"/>
              <a:t>Oppiainerajat ylittäviä tehtäviä ei merkitä erikseen, mutta tehtävänannolla pyritään ohjaamaan kokelasta käsittelemään tehtävää eri aineiden näkökulmista tai lukion aihekokonaisuuksien kannalta.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fi-FI" sz="2000" b="1" dirty="0" smtClean="0"/>
          </a:p>
          <a:p>
            <a:pPr eaLnBrk="1" hangingPunct="1">
              <a:defRPr/>
            </a:pPr>
            <a:r>
              <a:rPr lang="fi-FI" sz="2000" b="1" dirty="0" smtClean="0"/>
              <a:t>Älä siis rajaa vastauksiasi vain ko. aineen tietämykseesi. </a:t>
            </a:r>
          </a:p>
          <a:p>
            <a:pPr eaLnBrk="1" hangingPunct="1">
              <a:defRPr/>
            </a:pPr>
            <a:endParaRPr lang="fi-FI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77422979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4"/>
            <a:ext cx="8229600" cy="3700247"/>
          </a:xfrm>
        </p:spPr>
        <p:txBody>
          <a:bodyPr/>
          <a:lstStyle/>
          <a:p>
            <a:pPr eaLnBrk="1" hangingPunct="1"/>
            <a:endParaRPr lang="fi-FI" sz="2000" b="1" dirty="0" smtClean="0"/>
          </a:p>
          <a:p>
            <a:pPr eaLnBrk="1" hangingPunct="1"/>
            <a:r>
              <a:rPr lang="fi-FI" sz="2000" b="1" dirty="0" smtClean="0"/>
              <a:t>Jos tehtävä on kaksi- tai useampiosainen (kohdat a, b jne.), vastataan molempiin tai kaikkiin osatehtäviin. Eri osatehtävät voivat olla painoarvoltaan erilaisia. Painotus voidaan esittää pisteinä tehtävänannossa.</a:t>
            </a:r>
          </a:p>
          <a:p>
            <a:pPr eaLnBrk="1" hangingPunct="1">
              <a:buFont typeface="Wingdings" pitchFamily="2" charset="2"/>
              <a:buNone/>
            </a:pPr>
            <a:endParaRPr lang="fi-FI" sz="2000" b="1" dirty="0" smtClean="0"/>
          </a:p>
          <a:p>
            <a:pPr eaLnBrk="1" hangingPunct="1"/>
            <a:endParaRPr lang="fi-FI" sz="2000" b="1" dirty="0" smtClean="0"/>
          </a:p>
        </p:txBody>
      </p:sp>
      <p:sp>
        <p:nvSpPr>
          <p:cNvPr id="63491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404813"/>
            <a:ext cx="8015288" cy="914400"/>
          </a:xfrm>
        </p:spPr>
        <p:txBody>
          <a:bodyPr/>
          <a:lstStyle/>
          <a:p>
            <a:pPr eaLnBrk="1" hangingPunct="1">
              <a:defRPr/>
            </a:pPr>
            <a:r>
              <a:rPr lang="fi-FI" sz="3200" b="1" smtClean="0"/>
              <a:t>Reaali: koetehtävät </a:t>
            </a:r>
            <a:endParaRPr lang="fi-FI" sz="3200" smtClean="0"/>
          </a:p>
        </p:txBody>
      </p:sp>
    </p:spTree>
    <p:extLst>
      <p:ext uri="{BB962C8B-B14F-4D97-AF65-F5344CB8AC3E}">
        <p14:creationId xmlns:p14="http://schemas.microsoft.com/office/powerpoint/2010/main" val="4128920175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27314" y="711199"/>
            <a:ext cx="7213600" cy="665843"/>
          </a:xfrm>
        </p:spPr>
        <p:txBody>
          <a:bodyPr/>
          <a:lstStyle/>
          <a:p>
            <a:r>
              <a:rPr lang="fi-FI" sz="3200" b="1" dirty="0" smtClean="0"/>
              <a:t>Sairastuminen kirjoitusten aikana</a:t>
            </a:r>
            <a:endParaRPr lang="fi-FI" sz="32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27314" y="1618343"/>
            <a:ext cx="7213600" cy="4504871"/>
          </a:xfrm>
        </p:spPr>
        <p:txBody>
          <a:bodyPr/>
          <a:lstStyle/>
          <a:p>
            <a:r>
              <a:rPr lang="fi-FI" sz="2000" b="1" dirty="0"/>
              <a:t>Jos sairastut ylioppilaskirjoitusten aikana, ota välittömästi yhteyttä </a:t>
            </a:r>
            <a:r>
              <a:rPr lang="fi-FI" sz="2000" b="1" dirty="0" smtClean="0"/>
              <a:t>rehtoriin, </a:t>
            </a:r>
            <a:r>
              <a:rPr lang="fi-FI" sz="2000" b="1" dirty="0"/>
              <a:t>puh. 040 314 5300</a:t>
            </a:r>
            <a:r>
              <a:rPr lang="fi-FI" sz="2000" b="1" dirty="0" smtClean="0"/>
              <a:t>.</a:t>
            </a:r>
          </a:p>
          <a:p>
            <a:endParaRPr lang="fi-FI" sz="2000" b="1" dirty="0" smtClean="0"/>
          </a:p>
          <a:p>
            <a:r>
              <a:rPr lang="fi-FI" sz="2000" b="1" dirty="0" smtClean="0"/>
              <a:t>Rehtori antaa ohjeet, kuinka toimitaan tilanteessasi.</a:t>
            </a:r>
          </a:p>
          <a:p>
            <a:r>
              <a:rPr lang="fi-FI" sz="2000" b="1" dirty="0" smtClean="0"/>
              <a:t>Kokeet voidaan järjestää tarvittaessa </a:t>
            </a:r>
            <a:r>
              <a:rPr lang="fi-FI" sz="2000" b="1" dirty="0"/>
              <a:t>erillisessä tilassa </a:t>
            </a:r>
            <a:r>
              <a:rPr lang="fi-FI" sz="2000" b="1" dirty="0" smtClean="0"/>
              <a:t>koululla, kotona</a:t>
            </a:r>
            <a:r>
              <a:rPr lang="fi-FI" sz="2000" b="1" dirty="0"/>
              <a:t> </a:t>
            </a:r>
            <a:r>
              <a:rPr lang="fi-FI" sz="2000" b="1" dirty="0" smtClean="0"/>
              <a:t>tai sairaalassa.</a:t>
            </a:r>
          </a:p>
          <a:p>
            <a:r>
              <a:rPr lang="fi-FI" sz="2000" b="1" dirty="0" smtClean="0"/>
              <a:t>Jos sairastunut on vasta aloittamassa kirjoituksia, haetaan yleensä ilmoittautumisen mitätöintiä.</a:t>
            </a:r>
          </a:p>
          <a:p>
            <a:endParaRPr lang="fi-FI" sz="2000" b="1" dirty="0"/>
          </a:p>
          <a:p>
            <a:r>
              <a:rPr lang="fi-FI" sz="2000" b="1" dirty="0" smtClean="0"/>
              <a:t>Lautakunta vaatii näissä tapauksissa lääkärintodistuksen.</a:t>
            </a:r>
            <a:endParaRPr lang="fi-FI" sz="2000" b="1" dirty="0"/>
          </a:p>
        </p:txBody>
      </p:sp>
    </p:spTree>
    <p:extLst>
      <p:ext uri="{BB962C8B-B14F-4D97-AF65-F5344CB8AC3E}">
        <p14:creationId xmlns:p14="http://schemas.microsoft.com/office/powerpoint/2010/main" val="316236973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5"/>
          <p:cNvSpPr>
            <a:spLocks noGrp="1" noChangeArrowheads="1"/>
          </p:cNvSpPr>
          <p:nvPr>
            <p:ph type="title"/>
          </p:nvPr>
        </p:nvSpPr>
        <p:spPr>
          <a:xfrm>
            <a:off x="539750" y="404813"/>
            <a:ext cx="8015288" cy="914400"/>
          </a:xfrm>
        </p:spPr>
        <p:txBody>
          <a:bodyPr/>
          <a:lstStyle/>
          <a:p>
            <a:pPr eaLnBrk="1" hangingPunct="1">
              <a:defRPr/>
            </a:pPr>
            <a:r>
              <a:rPr lang="fi-FI" sz="3200" b="1" smtClean="0"/>
              <a:t>Arvostelu </a:t>
            </a:r>
          </a:p>
        </p:txBody>
      </p:sp>
      <p:sp>
        <p:nvSpPr>
          <p:cNvPr id="7270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9750" y="1912257"/>
            <a:ext cx="7213600" cy="37465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fi-FI" sz="2000" b="1" dirty="0" smtClean="0"/>
              <a:t>Lue ohjeet </a:t>
            </a:r>
            <a:r>
              <a:rPr lang="fi-FI" sz="2000" b="1" dirty="0" smtClean="0">
                <a:hlinkClick r:id="rId2"/>
              </a:rPr>
              <a:t>www.ylioppilastutkinto.fi</a:t>
            </a:r>
            <a:endParaRPr lang="fi-FI" sz="2000" b="1" dirty="0" smtClean="0"/>
          </a:p>
          <a:p>
            <a:pPr algn="just" eaLnBrk="1" hangingPunct="1">
              <a:buFont typeface="Wingdings" pitchFamily="2" charset="2"/>
              <a:buNone/>
            </a:pPr>
            <a:endParaRPr lang="fi-FI" sz="2000" b="1" u="sng" dirty="0" smtClean="0"/>
          </a:p>
          <a:p>
            <a:pPr eaLnBrk="1" hangingPunct="1"/>
            <a:r>
              <a:rPr lang="fi-FI" sz="2000" b="1" dirty="0" smtClean="0"/>
              <a:t>Kypsyyttä osoittavan vastauksen tunnusmerkit</a:t>
            </a:r>
          </a:p>
          <a:p>
            <a:pPr eaLnBrk="1" hangingPunct="1"/>
            <a:r>
              <a:rPr lang="fi-FI" sz="2000" b="1" dirty="0" smtClean="0"/>
              <a:t>Heikon vastauksen tunnusmerkit</a:t>
            </a:r>
          </a:p>
          <a:p>
            <a:pPr eaLnBrk="1" hangingPunct="1"/>
            <a:endParaRPr lang="fi-FI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386204727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92943"/>
            <a:ext cx="7213600" cy="4582886"/>
          </a:xfrm>
        </p:spPr>
        <p:txBody>
          <a:bodyPr/>
          <a:lstStyle/>
          <a:p>
            <a:pPr eaLnBrk="1" hangingPunct="1"/>
            <a:r>
              <a:rPr lang="fi-FI" sz="2000" b="1" dirty="0" smtClean="0"/>
              <a:t>Jos suoritus on  epäselvä, sekava tai huomattavan epäsiisti, sen pistemäärää voidaan alentaa.</a:t>
            </a:r>
          </a:p>
          <a:p>
            <a:pPr eaLnBrk="1" hangingPunct="1"/>
            <a:endParaRPr lang="fi-FI" sz="2000" b="1" dirty="0" smtClean="0"/>
          </a:p>
          <a:p>
            <a:pPr eaLnBrk="1" hangingPunct="1"/>
            <a:r>
              <a:rPr lang="fi-FI" sz="2000" b="1" dirty="0" smtClean="0"/>
              <a:t>Jos kokelas jättää arvosteltavaksi ainekohtaisen enimmäismäärän ylittävän määrän vastauksia, katsotaan kokeen muodostuvan niistä 5 tai 7 vastauksesta, joiden pistesumma on pienin. </a:t>
            </a:r>
          </a:p>
          <a:p>
            <a:pPr eaLnBrk="1" hangingPunct="1"/>
            <a:r>
              <a:rPr lang="fi-FI" sz="2000" b="1" dirty="0" smtClean="0"/>
              <a:t>Äidinkielen, kielten ja matematiikan kokeissa eri maksimimäärät.</a:t>
            </a:r>
          </a:p>
          <a:p>
            <a:pPr eaLnBrk="1" hangingPunct="1"/>
            <a:endParaRPr lang="fi-FI" sz="2000" b="1" dirty="0" smtClean="0"/>
          </a:p>
          <a:p>
            <a:pPr eaLnBrk="1" hangingPunct="1"/>
            <a:r>
              <a:rPr lang="fi-FI" sz="2000" b="1" dirty="0" smtClean="0"/>
              <a:t>Jos kokelas jättää samaan tehtävään useamman kuin yhden vastauksen, tehtävä arvostellaan pienimmän pistemäärän antavan vastauksen mukaan.</a:t>
            </a:r>
          </a:p>
          <a:p>
            <a:pPr eaLnBrk="1" hangingPunct="1"/>
            <a:endParaRPr lang="fi-FI" sz="2000" b="1" dirty="0" smtClean="0"/>
          </a:p>
          <a:p>
            <a:pPr eaLnBrk="1" hangingPunct="1"/>
            <a:endParaRPr lang="fi-FI" sz="2000" b="1" dirty="0" smtClean="0"/>
          </a:p>
        </p:txBody>
      </p:sp>
      <p:sp>
        <p:nvSpPr>
          <p:cNvPr id="67587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404813"/>
            <a:ext cx="6681788" cy="914400"/>
          </a:xfrm>
        </p:spPr>
        <p:txBody>
          <a:bodyPr/>
          <a:lstStyle/>
          <a:p>
            <a:pPr eaLnBrk="1" hangingPunct="1">
              <a:defRPr/>
            </a:pPr>
            <a:r>
              <a:rPr lang="fi-FI" sz="3200" b="1" smtClean="0"/>
              <a:t>Arvostelu</a:t>
            </a:r>
            <a:r>
              <a:rPr lang="fi-FI" sz="320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845383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96143"/>
            <a:ext cx="7213600" cy="3746500"/>
          </a:xfrm>
        </p:spPr>
        <p:txBody>
          <a:bodyPr/>
          <a:lstStyle/>
          <a:p>
            <a:pPr eaLnBrk="1" hangingPunct="1"/>
            <a:r>
              <a:rPr lang="fi-FI" sz="2000" b="1" dirty="0" smtClean="0"/>
              <a:t>Alustavan tuloksen voi kysyä kansliasta 1 tai 2 viikon kuluttua. </a:t>
            </a:r>
          </a:p>
          <a:p>
            <a:pPr eaLnBrk="1" hangingPunct="1"/>
            <a:endParaRPr lang="fi-FI" sz="2000" b="1" dirty="0" smtClean="0"/>
          </a:p>
          <a:p>
            <a:pPr eaLnBrk="1" hangingPunct="1"/>
            <a:r>
              <a:rPr lang="fi-FI" sz="2000" b="1" dirty="0" smtClean="0"/>
              <a:t>Marraskuussa lopulliset tulokset tulevat heti Wilman </a:t>
            </a:r>
            <a:br>
              <a:rPr lang="fi-FI" sz="2000" b="1" dirty="0" smtClean="0"/>
            </a:br>
            <a:r>
              <a:rPr lang="fi-FI" sz="2000" b="1" dirty="0" smtClean="0"/>
              <a:t>YO-arvosanoihin: ensin arvosanat ja sen jälkeen pisteet. </a:t>
            </a:r>
          </a:p>
          <a:p>
            <a:pPr eaLnBrk="1" hangingPunct="1"/>
            <a:endParaRPr lang="fi-FI" sz="2000" b="1" dirty="0" smtClean="0"/>
          </a:p>
        </p:txBody>
      </p:sp>
      <p:sp>
        <p:nvSpPr>
          <p:cNvPr id="67587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404813"/>
            <a:ext cx="6681788" cy="914400"/>
          </a:xfrm>
        </p:spPr>
        <p:txBody>
          <a:bodyPr/>
          <a:lstStyle/>
          <a:p>
            <a:pPr eaLnBrk="1" hangingPunct="1">
              <a:defRPr/>
            </a:pPr>
            <a:r>
              <a:rPr lang="fi-FI" sz="3200" b="1" dirty="0" smtClean="0"/>
              <a:t>Tulokset</a:t>
            </a:r>
            <a:endParaRPr lang="fi-FI" sz="3200" dirty="0" smtClean="0"/>
          </a:p>
        </p:txBody>
      </p:sp>
    </p:spTree>
    <p:extLst>
      <p:ext uri="{BB962C8B-B14F-4D97-AF65-F5344CB8AC3E}">
        <p14:creationId xmlns:p14="http://schemas.microsoft.com/office/powerpoint/2010/main" val="150491758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3"/>
          <p:cNvSpPr>
            <a:spLocks noGrp="1" noChangeArrowheads="1"/>
          </p:cNvSpPr>
          <p:nvPr>
            <p:ph idx="1"/>
          </p:nvPr>
        </p:nvSpPr>
        <p:spPr>
          <a:xfrm>
            <a:off x="940429" y="1281627"/>
            <a:ext cx="6984586" cy="14303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i-FI" sz="2400" b="1" dirty="0" smtClean="0">
                <a:solidFill>
                  <a:srgbClr val="5F5F5F"/>
                </a:solidFill>
              </a:rPr>
              <a:t>Menestyksen perusta on työssä, 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2400" b="1" dirty="0" smtClean="0">
                <a:solidFill>
                  <a:srgbClr val="5F5F5F"/>
                </a:solidFill>
              </a:rPr>
              <a:t>huippusuoritukseen tarvitaan aina ripaus onnea.</a:t>
            </a:r>
          </a:p>
          <a:p>
            <a:pPr eaLnBrk="1" hangingPunct="1">
              <a:buFont typeface="Wingdings" pitchFamily="2" charset="2"/>
              <a:buNone/>
            </a:pPr>
            <a:endParaRPr lang="fi-FI" sz="2400" b="1" dirty="0" smtClean="0">
              <a:solidFill>
                <a:srgbClr val="5F5F5F"/>
              </a:solidFill>
            </a:endParaRPr>
          </a:p>
        </p:txBody>
      </p:sp>
      <p:pic>
        <p:nvPicPr>
          <p:cNvPr id="1026" name="Picture 2" descr="C:\Users\tilvonen\AppData\Local\Microsoft\Windows\Temporary Internet Files\Content.IE5\V0CQDLRT\MC90041549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429" y="3977683"/>
            <a:ext cx="3587122" cy="2175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779" name="Picture 4" descr="http://www.kukkakeha.fi/Kattelus/Kuvat/ruusu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13068">
            <a:off x="3775079" y="3003634"/>
            <a:ext cx="19812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549819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10343" y="515258"/>
            <a:ext cx="7213600" cy="723900"/>
          </a:xfrm>
        </p:spPr>
        <p:txBody>
          <a:bodyPr/>
          <a:lstStyle/>
          <a:p>
            <a:r>
              <a:rPr lang="fi-FI" dirty="0" smtClean="0"/>
              <a:t>Sähköiset kokeet ja koneet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10343" y="1433285"/>
            <a:ext cx="7213600" cy="4220029"/>
          </a:xfrm>
        </p:spPr>
        <p:txBody>
          <a:bodyPr/>
          <a:lstStyle/>
          <a:p>
            <a:r>
              <a:rPr lang="fi-FI" sz="2000" b="1" dirty="0" smtClean="0"/>
              <a:t>Huolehdi, että kannettava tietokoneesi</a:t>
            </a:r>
          </a:p>
          <a:p>
            <a:endParaRPr lang="fi-FI" sz="2000" b="1" dirty="0" smtClean="0"/>
          </a:p>
          <a:p>
            <a:pPr marL="457200" indent="-457200">
              <a:buAutoNum type="arabicPeriod"/>
            </a:pPr>
            <a:r>
              <a:rPr lang="fi-FI" sz="2000" b="1" dirty="0" smtClean="0"/>
              <a:t>on ladattu</a:t>
            </a:r>
          </a:p>
          <a:p>
            <a:pPr marL="457200" indent="-457200">
              <a:buAutoNum type="arabicPeriod"/>
            </a:pPr>
            <a:r>
              <a:rPr lang="fi-FI" sz="2000" b="1" dirty="0" smtClean="0"/>
              <a:t>siinä on mukana virtajohto ja </a:t>
            </a:r>
            <a:r>
              <a:rPr lang="fi-FI" sz="2000" b="1" dirty="0" smtClean="0">
                <a:solidFill>
                  <a:srgbClr val="FF0000"/>
                </a:solidFill>
              </a:rPr>
              <a:t>langalliset</a:t>
            </a:r>
            <a:r>
              <a:rPr lang="fi-FI" sz="2000" b="1" dirty="0" smtClean="0"/>
              <a:t> </a:t>
            </a:r>
            <a:r>
              <a:rPr lang="fi-FI" sz="2000" b="1" dirty="0" smtClean="0">
                <a:solidFill>
                  <a:srgbClr val="FF0000"/>
                </a:solidFill>
              </a:rPr>
              <a:t>kuulokkeet</a:t>
            </a:r>
            <a:endParaRPr lang="fi-FI" sz="2000" b="1" dirty="0" smtClean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fi-FI" sz="2000" b="1" dirty="0" smtClean="0"/>
              <a:t>siinä ei ole ylimääräisiä tarroja tai muita merkintöjä</a:t>
            </a:r>
          </a:p>
          <a:p>
            <a:pPr marL="457200" indent="-457200">
              <a:buAutoNum type="arabicPeriod"/>
            </a:pPr>
            <a:r>
              <a:rPr lang="fi-FI" sz="2000" b="1" dirty="0" smtClean="0"/>
              <a:t>se toimii moitteettomasti</a:t>
            </a:r>
          </a:p>
          <a:p>
            <a:pPr marL="457200" indent="-457200">
              <a:buAutoNum type="arabicPeriod"/>
            </a:pPr>
            <a:endParaRPr lang="fi-FI" sz="2000" b="1" dirty="0"/>
          </a:p>
          <a:p>
            <a:r>
              <a:rPr lang="fi-FI" sz="2000" b="1" dirty="0" smtClean="0"/>
              <a:t>Jos kaikki ei ole kunnossa, ota yhteyttä Juha Vartiaiseen viimeistään kaksi päivää ennen koetta.</a:t>
            </a:r>
            <a:endParaRPr lang="fi-FI" sz="2000" b="1" dirty="0"/>
          </a:p>
        </p:txBody>
      </p:sp>
    </p:spTree>
    <p:extLst>
      <p:ext uri="{BB962C8B-B14F-4D97-AF65-F5344CB8AC3E}">
        <p14:creationId xmlns:p14="http://schemas.microsoft.com/office/powerpoint/2010/main" val="4227085663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31875" y="631749"/>
            <a:ext cx="7213600" cy="1104900"/>
          </a:xfrm>
        </p:spPr>
        <p:txBody>
          <a:bodyPr/>
          <a:lstStyle/>
          <a:p>
            <a:r>
              <a:rPr lang="fi-FI" dirty="0" smtClean="0"/>
              <a:t>Kokeeseen vastaaminen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31875" y="1890268"/>
            <a:ext cx="7213600" cy="3746500"/>
          </a:xfrm>
        </p:spPr>
        <p:txBody>
          <a:bodyPr/>
          <a:lstStyle/>
          <a:p>
            <a:endParaRPr lang="fi-FI" b="1" dirty="0" smtClean="0"/>
          </a:p>
          <a:p>
            <a:r>
              <a:rPr lang="fi-FI" sz="2000" b="1" dirty="0" smtClean="0"/>
              <a:t>Kokeen alussa on tarkat ohjeet, miten tulee vastata ja toimia kokeen aikana – lue ne huolellisesti.</a:t>
            </a:r>
          </a:p>
          <a:p>
            <a:endParaRPr lang="fi-FI" sz="2000" b="1" dirty="0" smtClean="0"/>
          </a:p>
          <a:p>
            <a:r>
              <a:rPr lang="fi-FI" sz="2000" b="1" dirty="0" smtClean="0"/>
              <a:t>Kokeen aikana valvoja ei voi antaa neuvoja kokeeseen vastaamisessa.</a:t>
            </a:r>
          </a:p>
          <a:p>
            <a:endParaRPr lang="fi-FI" sz="2000" b="1" dirty="0" smtClean="0"/>
          </a:p>
          <a:p>
            <a:r>
              <a:rPr lang="fi-FI" sz="2000" b="1" dirty="0" smtClean="0"/>
              <a:t>Digitaalisessa kokeessa, jos et vastaa kysymykseen, jätä vastausruutu täysin tyhjäksi, ei pikkuviivaa.</a:t>
            </a:r>
            <a:endParaRPr lang="fi-FI" sz="2000" b="1" dirty="0"/>
          </a:p>
        </p:txBody>
      </p:sp>
    </p:spTree>
    <p:extLst>
      <p:ext uri="{BB962C8B-B14F-4D97-AF65-F5344CB8AC3E}">
        <p14:creationId xmlns:p14="http://schemas.microsoft.com/office/powerpoint/2010/main" val="629536660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5889625" cy="914400"/>
          </a:xfrm>
        </p:spPr>
        <p:txBody>
          <a:bodyPr/>
          <a:lstStyle/>
          <a:p>
            <a:pPr eaLnBrk="1" hangingPunct="1">
              <a:defRPr/>
            </a:pPr>
            <a:r>
              <a:rPr lang="fi-FI" sz="3200" b="1" smtClean="0"/>
              <a:t>Eväät 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684213" y="1578429"/>
            <a:ext cx="777716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  <a:defRPr/>
            </a:pPr>
            <a:r>
              <a:rPr lang="fi-FI" sz="2000" b="1" dirty="0">
                <a:solidFill>
                  <a:schemeClr val="bg1">
                    <a:lumMod val="50000"/>
                  </a:schemeClr>
                </a:solidFill>
              </a:rPr>
              <a:t>Ovella tarkistetaan kaikkien eväät ja tarvikkeet. </a:t>
            </a:r>
          </a:p>
          <a:p>
            <a:pPr marL="342900" indent="-342900"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  <a:defRPr/>
            </a:pPr>
            <a:r>
              <a:rPr lang="fi-FI" sz="2000" b="1" dirty="0">
                <a:solidFill>
                  <a:schemeClr val="bg1">
                    <a:lumMod val="50000"/>
                  </a:schemeClr>
                </a:solidFill>
              </a:rPr>
              <a:t>Eväät on oltava läpinäkyvissä pakkauksissa. Ei rapisevia papereita ja </a:t>
            </a:r>
            <a:r>
              <a:rPr lang="fi-FI" sz="2000" b="1" dirty="0" smtClean="0">
                <a:solidFill>
                  <a:schemeClr val="bg1">
                    <a:lumMod val="50000"/>
                  </a:schemeClr>
                </a:solidFill>
              </a:rPr>
              <a:t>muoveja, käytä </a:t>
            </a:r>
            <a:r>
              <a:rPr lang="fi-FI" sz="2000" b="1" dirty="0">
                <a:solidFill>
                  <a:schemeClr val="bg1">
                    <a:lumMod val="50000"/>
                  </a:schemeClr>
                </a:solidFill>
              </a:rPr>
              <a:t>mieluiten muovirasioita. </a:t>
            </a:r>
          </a:p>
          <a:p>
            <a:pPr marL="342900" indent="-342900"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  <a:defRPr/>
            </a:pPr>
            <a:r>
              <a:rPr lang="fi-FI" sz="2000" b="1" dirty="0">
                <a:solidFill>
                  <a:schemeClr val="bg1">
                    <a:lumMod val="50000"/>
                  </a:schemeClr>
                </a:solidFill>
              </a:rPr>
              <a:t>Voit kantaa tavarasi avonaisessa korissa tai laatikossa, jossa ei ole tekstejä.</a:t>
            </a:r>
          </a:p>
          <a:p>
            <a:pPr marL="342900" indent="-342900"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  <a:defRPr/>
            </a:pPr>
            <a:r>
              <a:rPr lang="fi-FI" sz="2000" b="1" dirty="0">
                <a:solidFill>
                  <a:schemeClr val="bg1">
                    <a:lumMod val="50000"/>
                  </a:schemeClr>
                </a:solidFill>
              </a:rPr>
              <a:t>Näkyvillä ei saa olla MITÄÄN tekstejä, kaikki on poistettava tai teipattava </a:t>
            </a:r>
            <a:r>
              <a:rPr lang="fi-FI" sz="2000" b="1" dirty="0" smtClean="0">
                <a:solidFill>
                  <a:schemeClr val="bg1">
                    <a:lumMod val="50000"/>
                  </a:schemeClr>
                </a:solidFill>
              </a:rPr>
              <a:t>piiloon myös vaatteista.</a:t>
            </a:r>
            <a:endParaRPr lang="fi-FI" sz="2000" b="1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  <a:defRPr/>
            </a:pPr>
            <a:r>
              <a:rPr lang="fi-FI" sz="2000" b="1" dirty="0">
                <a:solidFill>
                  <a:schemeClr val="bg1">
                    <a:lumMod val="50000"/>
                  </a:schemeClr>
                </a:solidFill>
              </a:rPr>
              <a:t>Ota riittävästi juotavaa ja syötävää, jotta pysyt virkeänä koko kokeen ajan.  </a:t>
            </a:r>
          </a:p>
          <a:p>
            <a:pPr marL="342900" indent="-342900">
              <a:spcBef>
                <a:spcPct val="20000"/>
              </a:spcBef>
              <a:buClr>
                <a:srgbClr val="FFCC00"/>
              </a:buClr>
              <a:buFont typeface="Wingdings" pitchFamily="2" charset="2"/>
              <a:buNone/>
              <a:defRPr/>
            </a:pPr>
            <a:endParaRPr lang="fi-FI" sz="2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FFCC00"/>
              </a:buClr>
              <a:buFont typeface="Wingdings" pitchFamily="2" charset="2"/>
              <a:buNone/>
              <a:defRPr/>
            </a:pPr>
            <a:endParaRPr lang="fi-FI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112659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965" y="214618"/>
            <a:ext cx="6176963" cy="914400"/>
          </a:xfrm>
        </p:spPr>
        <p:txBody>
          <a:bodyPr/>
          <a:lstStyle/>
          <a:p>
            <a:pPr eaLnBrk="1" hangingPunct="1">
              <a:defRPr/>
            </a:pPr>
            <a:r>
              <a:rPr lang="fi-FI" sz="3200" b="1" dirty="0" smtClean="0"/>
              <a:t>Muut tarvikkeet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3873" y="1225959"/>
            <a:ext cx="7924800" cy="4999275"/>
          </a:xfrm>
        </p:spPr>
        <p:txBody>
          <a:bodyPr/>
          <a:lstStyle/>
          <a:p>
            <a:pPr eaLnBrk="1" hangingPunct="1"/>
            <a:r>
              <a:rPr lang="fi-FI" sz="2000" b="1" dirty="0" smtClean="0">
                <a:solidFill>
                  <a:srgbClr val="FF0000"/>
                </a:solidFill>
              </a:rPr>
              <a:t>Mukaan pitää ottaa </a:t>
            </a:r>
            <a:r>
              <a:rPr lang="fi-FI" sz="2000" b="1" dirty="0">
                <a:solidFill>
                  <a:srgbClr val="FF0000"/>
                </a:solidFill>
              </a:rPr>
              <a:t>oma harppi, </a:t>
            </a:r>
            <a:r>
              <a:rPr lang="fi-FI" sz="2000" b="1" dirty="0" smtClean="0">
                <a:solidFill>
                  <a:srgbClr val="FF0000"/>
                </a:solidFill>
              </a:rPr>
              <a:t>astelevy, viivoitin kynä ja pyyhekumi.</a:t>
            </a:r>
          </a:p>
          <a:p>
            <a:pPr eaLnBrk="1" hangingPunct="1"/>
            <a:r>
              <a:rPr lang="fi-FI" sz="2000" b="1" dirty="0" smtClean="0"/>
              <a:t>Mukaan saa ottaa tyynyn selkänojaa tai istuinta varten. </a:t>
            </a:r>
          </a:p>
          <a:p>
            <a:pPr eaLnBrk="1" hangingPunct="1"/>
            <a:endParaRPr lang="fi-FI" sz="2000" b="1" dirty="0" smtClean="0"/>
          </a:p>
          <a:p>
            <a:pPr eaLnBrk="1" hangingPunct="1"/>
            <a:r>
              <a:rPr lang="fi-FI" sz="2000" b="1" dirty="0" smtClean="0"/>
              <a:t>Kuukautissuojia on vessoissa, omia ei saa tuoda.</a:t>
            </a:r>
          </a:p>
          <a:p>
            <a:pPr eaLnBrk="1" hangingPunct="1"/>
            <a:r>
              <a:rPr lang="fi-FI" sz="2000" b="1" dirty="0" smtClean="0"/>
              <a:t>Nenäliinoja on koulun puolesta, omia ei saa tuoda. Pyydä nenäliinoja WC-valvojalta.</a:t>
            </a:r>
          </a:p>
          <a:p>
            <a:pPr eaLnBrk="1" hangingPunct="1"/>
            <a:r>
              <a:rPr lang="fi-FI" sz="2000" b="1" dirty="0" smtClean="0"/>
              <a:t>Lääkkeet ja lääkintävälineet on jätettävä </a:t>
            </a:r>
            <a:r>
              <a:rPr lang="fi-FI" sz="2000" b="1" u="sng" dirty="0" smtClean="0"/>
              <a:t>valvojan pöydälle </a:t>
            </a:r>
            <a:r>
              <a:rPr lang="fi-FI" sz="2000" b="1" dirty="0" smtClean="0"/>
              <a:t>ja pyydettävä siitä. Laita lääkkeet pieneen pussiin ja nimi päälle. </a:t>
            </a:r>
          </a:p>
          <a:p>
            <a:pPr eaLnBrk="1" hangingPunct="1"/>
            <a:r>
              <a:rPr lang="fi-FI" sz="2000" b="1" dirty="0" smtClean="0"/>
              <a:t>Pukeudu riittävän lämpimästi, salissa on melko viileää. </a:t>
            </a:r>
          </a:p>
          <a:p>
            <a:pPr eaLnBrk="1" hangingPunct="1"/>
            <a:r>
              <a:rPr lang="fi-FI" sz="2000" b="1" dirty="0" smtClean="0"/>
              <a:t>Kengät on hyvä ottaa mukaan hätäpoistumisen varalta.</a:t>
            </a:r>
          </a:p>
        </p:txBody>
      </p:sp>
    </p:spTree>
    <p:extLst>
      <p:ext uri="{BB962C8B-B14F-4D97-AF65-F5344CB8AC3E}">
        <p14:creationId xmlns:p14="http://schemas.microsoft.com/office/powerpoint/2010/main" val="2815333435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25120"/>
            <a:ext cx="6032500" cy="914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i-FI" sz="3200" b="1" dirty="0" smtClean="0"/>
              <a:t/>
            </a:r>
            <a:br>
              <a:rPr lang="fi-FI" sz="3200" b="1" dirty="0" smtClean="0"/>
            </a:br>
            <a:r>
              <a:rPr lang="fi-FI" sz="3200" b="1" dirty="0" smtClean="0"/>
              <a:t/>
            </a:r>
            <a:br>
              <a:rPr lang="fi-FI" sz="3200" b="1" dirty="0" smtClean="0"/>
            </a:br>
            <a:r>
              <a:rPr lang="fi-FI" sz="3200" b="1" dirty="0" smtClean="0"/>
              <a:t>Sallitut apuvälineet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52344"/>
            <a:ext cx="7924800" cy="5453282"/>
          </a:xfrm>
        </p:spPr>
        <p:txBody>
          <a:bodyPr/>
          <a:lstStyle/>
          <a:p>
            <a:pPr eaLnBrk="1" hangingPunct="1">
              <a:defRPr/>
            </a:pPr>
            <a:r>
              <a:rPr lang="fi-FI" sz="2000" b="1" u="sng" dirty="0" smtClean="0">
                <a:solidFill>
                  <a:schemeClr val="bg1">
                    <a:lumMod val="50000"/>
                  </a:schemeClr>
                </a:solidFill>
              </a:rPr>
              <a:t>Matematiikan, fysiikan, kemian ja maantieteen</a:t>
            </a:r>
            <a:r>
              <a:rPr lang="fi-FI" sz="2000" b="1" dirty="0" smtClean="0">
                <a:solidFill>
                  <a:schemeClr val="bg1">
                    <a:lumMod val="50000"/>
                  </a:schemeClr>
                </a:solidFill>
              </a:rPr>
              <a:t> kokeissa saa käyttää apuvälineinä </a:t>
            </a:r>
            <a:r>
              <a:rPr lang="fi-FI" sz="2000" b="1" u="sng" dirty="0" smtClean="0">
                <a:solidFill>
                  <a:schemeClr val="bg1">
                    <a:lumMod val="50000"/>
                  </a:schemeClr>
                </a:solidFill>
              </a:rPr>
              <a:t>laskimia ja taulukkokirjoja. </a:t>
            </a:r>
            <a:r>
              <a:rPr lang="fi-FI" sz="2000" b="1" dirty="0" smtClean="0">
                <a:solidFill>
                  <a:schemeClr val="bg1">
                    <a:lumMod val="50000"/>
                  </a:schemeClr>
                </a:solidFill>
              </a:rPr>
              <a:t>Näistä lisätietoja aineenopettajilta.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fi-FI" sz="2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fi-FI" sz="2000" b="1" dirty="0" smtClean="0">
                <a:solidFill>
                  <a:schemeClr val="bg1">
                    <a:lumMod val="50000"/>
                  </a:schemeClr>
                </a:solidFill>
              </a:rPr>
              <a:t>Laskimet ja taulukkokirjat on jätettävä </a:t>
            </a:r>
            <a:r>
              <a:rPr lang="fi-FI" sz="2000" b="1" u="sng" dirty="0" smtClean="0">
                <a:solidFill>
                  <a:srgbClr val="FF0000"/>
                </a:solidFill>
              </a:rPr>
              <a:t>viimeistään edellisenä päivänä klo 12 </a:t>
            </a:r>
            <a:r>
              <a:rPr lang="fi-FI" sz="2000" b="1" dirty="0" smtClean="0">
                <a:solidFill>
                  <a:schemeClr val="bg1">
                    <a:lumMod val="50000"/>
                  </a:schemeClr>
                </a:solidFill>
              </a:rPr>
              <a:t>kansliaan tarkastettavaksi.</a:t>
            </a:r>
          </a:p>
          <a:p>
            <a:pPr eaLnBrk="1" hangingPunct="1">
              <a:defRPr/>
            </a:pPr>
            <a:endParaRPr lang="fi-FI" sz="2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fi-FI" sz="2000" b="1" dirty="0" smtClean="0">
                <a:solidFill>
                  <a:schemeClr val="bg1">
                    <a:lumMod val="50000"/>
                  </a:schemeClr>
                </a:solidFill>
              </a:rPr>
              <a:t>Tarkastetut laskimet ja taulukkokirjat ovat valmiina pöydillä koetilaisuuden alkaessa</a:t>
            </a:r>
            <a:r>
              <a:rPr lang="fi-FI" sz="20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i-FI" sz="2000" b="1" dirty="0" smtClean="0">
                <a:solidFill>
                  <a:schemeClr val="bg1">
                    <a:lumMod val="50000"/>
                  </a:schemeClr>
                </a:solidFill>
              </a:rPr>
              <a:t>fysiikan, kemian ja maantiedon kokeissa. </a:t>
            </a:r>
          </a:p>
          <a:p>
            <a:pPr eaLnBrk="1" hangingPunct="1">
              <a:defRPr/>
            </a:pPr>
            <a:r>
              <a:rPr lang="fi-FI" sz="2000" b="1" dirty="0" smtClean="0">
                <a:solidFill>
                  <a:schemeClr val="bg1">
                    <a:lumMod val="50000"/>
                  </a:schemeClr>
                </a:solidFill>
              </a:rPr>
              <a:t>Matematiikassa laskimen saa palauttaessaan A-osan tehtävät.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fi-FI" sz="2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fi-FI" sz="2000" b="1" dirty="0" smtClean="0">
                <a:solidFill>
                  <a:schemeClr val="bg1">
                    <a:lumMod val="50000"/>
                  </a:schemeClr>
                </a:solidFill>
              </a:rPr>
              <a:t>Muista merkitä nimesi tavaroihin. </a:t>
            </a:r>
          </a:p>
          <a:p>
            <a:pPr eaLnBrk="1" hangingPunct="1">
              <a:defRPr/>
            </a:pPr>
            <a:endParaRPr lang="fi-FI" sz="20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689287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 sz="3200" b="1" dirty="0" smtClean="0"/>
              <a:t>Ei kännykkää, lompakoita eikä kelloa kokeeseen!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fi-FI" b="1" dirty="0" smtClean="0"/>
          </a:p>
          <a:p>
            <a:pPr eaLnBrk="1" hangingPunct="1"/>
            <a:r>
              <a:rPr lang="fi-FI" b="1" dirty="0" smtClean="0"/>
              <a:t>Kokeeseen ei saa tuoda matkapuhelimia eikä muita viestintävälineitä. Niiden tuominen tulkitaan vilpin yritykseksi ja tutkintokerran kokeet hylätään. Myös rannekello tulee jättää kotiin.</a:t>
            </a:r>
          </a:p>
          <a:p>
            <a:pPr eaLnBrk="1" hangingPunct="1"/>
            <a:r>
              <a:rPr lang="fi-FI" b="1" dirty="0" smtClean="0"/>
              <a:t>Jätä arvotavarat mieluiten lokeroon. Ellei sinulla ole lokeroa, lunasta sellainen itsellesi koetta edeltävänä päivänä. Koeaamuna koulusihteeri ei ehdi jakaa lokeroita.</a:t>
            </a:r>
          </a:p>
          <a:p>
            <a:pPr eaLnBrk="1" hangingPunct="1"/>
            <a:r>
              <a:rPr lang="fi-FI" b="1" dirty="0" smtClean="0"/>
              <a:t>Hätätilassa arvotavaroita voi jättää säilytykseen kansliaan. Koulusihteerin tavarakori on salin ovella. </a:t>
            </a:r>
          </a:p>
          <a:p>
            <a:pPr eaLnBrk="1" hangingPunct="1"/>
            <a:endParaRPr lang="fi-FI" b="1" dirty="0" smtClean="0"/>
          </a:p>
        </p:txBody>
      </p:sp>
    </p:spTree>
    <p:extLst>
      <p:ext uri="{BB962C8B-B14F-4D97-AF65-F5344CB8AC3E}">
        <p14:creationId xmlns:p14="http://schemas.microsoft.com/office/powerpoint/2010/main" val="149702506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ATION_PLAYLIST_COUNT" val="0"/>
  <p:tag name="PRESENTATION_PRESENTER_SLIDE_LEVEL" val="0"/>
  <p:tag name="PUBLISH_TITLE" val="ReSys Presentation Cologne"/>
  <p:tag name="ARTICULATE_PUBLISH_PATH" val="C:\Documents and Settings\paukku\My Documents\Articulate Presenter"/>
  <p:tag name="ARTICULATE_LOGO" val="(None selected)"/>
  <p:tag name="ARTICULATE_PRESENTER" val="(None selected)"/>
  <p:tag name="ARTICULATE_LMS" val="0"/>
  <p:tag name="ARTICULATE_TEMPLATE" val="Tradeshow Loop"/>
  <p:tag name="LMS_PUBLISH" val="No"/>
  <p:tag name="LAUNCHINNEWWINDOW" val="1"/>
  <p:tag name="LASTPUBLISHED" val="C:\Documents and Settings\paukku\My Documents\Articulate Presenter\ReSys Presentation Cologne\launcher.html"/>
</p:tagLst>
</file>

<file path=ppt/theme/theme1.xml><?xml version="1.0" encoding="utf-8"?>
<a:theme xmlns:a="http://schemas.openxmlformats.org/drawingml/2006/main" name="1_Ocean">
  <a:themeElements>
    <a:clrScheme name="Mäntsälä">
      <a:dk1>
        <a:srgbClr val="0077BB"/>
      </a:dk1>
      <a:lt1>
        <a:srgbClr val="FFFFFF"/>
      </a:lt1>
      <a:dk2>
        <a:srgbClr val="373737"/>
      </a:dk2>
      <a:lt2>
        <a:srgbClr val="DDEEFF"/>
      </a:lt2>
      <a:accent1>
        <a:srgbClr val="FFAA00"/>
      </a:accent1>
      <a:accent2>
        <a:srgbClr val="EE8822"/>
      </a:accent2>
      <a:accent3>
        <a:srgbClr val="0099EE"/>
      </a:accent3>
      <a:accent4>
        <a:srgbClr val="000000"/>
      </a:accent4>
      <a:accent5>
        <a:srgbClr val="C4BAA2"/>
      </a:accent5>
      <a:accent6>
        <a:srgbClr val="B2B2B2"/>
      </a:accent6>
      <a:hlink>
        <a:srgbClr val="0099EE"/>
      </a:hlink>
      <a:folHlink>
        <a:srgbClr val="0077BB"/>
      </a:folHlink>
    </a:clrScheme>
    <a:fontScheme name="Ocean">
      <a:majorFont>
        <a:latin typeface="Franklin Gothic Demi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FF00"/>
        </a:solidFill>
        <a:ln w="9525">
          <a:solidFill>
            <a:schemeClr val="tx1"/>
          </a:solidFill>
          <a:miter lim="800000"/>
          <a:headEnd/>
          <a:tailEnd/>
        </a:ln>
      </a:spPr>
      <a:bodyPr wrap="none" anchor="ctr"/>
      <a:lstStyle>
        <a:defPPr>
          <a:defRPr>
            <a:solidFill>
              <a:schemeClr val="bg1"/>
            </a:solidFill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Demi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1514</Words>
  <Application>Microsoft Office PowerPoint</Application>
  <PresentationFormat>Näytössä katseltava diaesitys (4:3)</PresentationFormat>
  <Paragraphs>229</Paragraphs>
  <Slides>33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8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33</vt:i4>
      </vt:variant>
    </vt:vector>
  </HeadingPairs>
  <TitlesOfParts>
    <vt:vector size="42" baseType="lpstr">
      <vt:lpstr>ＭＳ Ｐゴシック</vt:lpstr>
      <vt:lpstr>Arial</vt:lpstr>
      <vt:lpstr>Calibri</vt:lpstr>
      <vt:lpstr>Franklin Gothic Book</vt:lpstr>
      <vt:lpstr>Franklin Gothic Demi</vt:lpstr>
      <vt:lpstr>Open Sans</vt:lpstr>
      <vt:lpstr>Ubuntu Titling Bold</vt:lpstr>
      <vt:lpstr>Wingdings</vt:lpstr>
      <vt:lpstr>1_Ocean</vt:lpstr>
      <vt:lpstr>Ylioppilastutkinnon  käytännön ohjeita  </vt:lpstr>
      <vt:lpstr>Aikataulut </vt:lpstr>
      <vt:lpstr>Sairastuminen kirjoitusten aikana</vt:lpstr>
      <vt:lpstr>Sähköiset kokeet ja koneet</vt:lpstr>
      <vt:lpstr>Kokeeseen vastaaminen</vt:lpstr>
      <vt:lpstr>Eväät </vt:lpstr>
      <vt:lpstr>Muut tarvikkeet</vt:lpstr>
      <vt:lpstr>  Sallitut apuvälineet</vt:lpstr>
      <vt:lpstr>Ei kännykkää, lompakoita eikä kelloa kokeeseen!</vt:lpstr>
      <vt:lpstr>Istumajärjestys</vt:lpstr>
      <vt:lpstr>Salin istumajärjestys</vt:lpstr>
      <vt:lpstr>Kaikki pyynnöt viitaten tai seisomaan nousten</vt:lpstr>
      <vt:lpstr>WC-käynnit ja muu salissa liikkuminen</vt:lpstr>
      <vt:lpstr>Tehtävät</vt:lpstr>
      <vt:lpstr>Vastaaminen </vt:lpstr>
      <vt:lpstr>Vastaaminen </vt:lpstr>
      <vt:lpstr>Matematiikka </vt:lpstr>
      <vt:lpstr>Matematiikka: koevihkot</vt:lpstr>
      <vt:lpstr>Matematiikka: kokeen kulku</vt:lpstr>
      <vt:lpstr>Matematiikka: lisäajan käyttö</vt:lpstr>
      <vt:lpstr>Matematiikka: vastaaminen</vt:lpstr>
      <vt:lpstr>Matematiikka: vastaaminen</vt:lpstr>
      <vt:lpstr>Matematiikka </vt:lpstr>
      <vt:lpstr>Äidinkieli </vt:lpstr>
      <vt:lpstr>Vieraat kielet </vt:lpstr>
      <vt:lpstr>Reaali: tehtävien / vastausten määrä </vt:lpstr>
      <vt:lpstr>Reaali: pisteytys </vt:lpstr>
      <vt:lpstr>Reaali: oppiainerajat ylittävät tehtävät</vt:lpstr>
      <vt:lpstr>Reaali: koetehtävät </vt:lpstr>
      <vt:lpstr>Arvostelu </vt:lpstr>
      <vt:lpstr>Arvostelu </vt:lpstr>
      <vt:lpstr>Tulokset</vt:lpstr>
      <vt:lpstr>PowerPoint-esitys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/>
  <cp:lastModifiedBy/>
  <cp:revision>240</cp:revision>
  <dcterms:created xsi:type="dcterms:W3CDTF">2010-10-25T08:18:49Z</dcterms:created>
  <dcterms:modified xsi:type="dcterms:W3CDTF">2018-09-04T06:06:14Z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/>
  </property>
  <property fmtid="{D5CDD505-2E9C-101B-9397-08002B2CF9AE}" pid="3" name="Status">
    <vt:lpwstr/>
  </property>
  <property fmtid="{D5CDD505-2E9C-101B-9397-08002B2CF9AE}" pid="4" name="ArticulatePath">
    <vt:lpwstr>ReSys Presentation Cologne</vt:lpwstr>
  </property>
</Properties>
</file>