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3" r:id="rId6"/>
    <p:sldId id="260" r:id="rId7"/>
    <p:sldId id="264" r:id="rId8"/>
    <p:sldId id="265" r:id="rId9"/>
    <p:sldId id="262" r:id="rId10"/>
    <p:sldId id="261" r:id="rId11"/>
    <p:sldId id="266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5"/>
            <p14:sldId id="262"/>
            <p14:sldId id="261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5.8.2021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yle.fi/uutiset/3-11873873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4. Kansantalouden kiertokulku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Taitotehtävä:</a:t>
            </a:r>
            <a:br>
              <a:rPr lang="fi-FI" dirty="0"/>
            </a:br>
            <a:r>
              <a:rPr lang="fi-FI" dirty="0"/>
              <a:t>Kotitalouksien säästämis- ja velkaantumisaste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Tehtävässä harjoiteltavat 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lähdekritiikki, kriittinen tulkinta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kuvion lukeminen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soveltaminen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yhteiskunnallinen ajattelu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Kotitalouksien säästämis- ja velkaantumisaste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r>
              <a:rPr lang="fi-FI" sz="5400" dirty="0"/>
              <a:t>Tutki kuviota kotitalouksien säästämisasteesta ja velkaantumisasteesta. Lue myös </a:t>
            </a:r>
            <a:r>
              <a:rPr lang="fi-FI" sz="5400" dirty="0">
                <a:hlinkClick r:id="rId2"/>
              </a:rPr>
              <a:t>Ylen </a:t>
            </a:r>
            <a:r>
              <a:rPr lang="fi-FI" sz="5400">
                <a:hlinkClick r:id="rId2"/>
              </a:rPr>
              <a:t>uutinen</a:t>
            </a:r>
            <a:r>
              <a:rPr lang="fi-FI" sz="5400"/>
              <a:t> aiheesta (11.4.2021).</a:t>
            </a:r>
            <a:endParaRPr lang="fi-FI" sz="5400" dirty="0"/>
          </a:p>
          <a:p>
            <a:endParaRPr lang="fi-FI" sz="54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5400" b="1" dirty="0"/>
              <a:t>Säästämisaste</a:t>
            </a:r>
            <a:r>
              <a:rPr lang="fi-FI" sz="5400" dirty="0"/>
              <a:t>: säästöjen ja vuositulojen suhde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5400" b="1" dirty="0"/>
              <a:t>Velkaantumisaste</a:t>
            </a:r>
            <a:r>
              <a:rPr lang="fi-FI" sz="5400" dirty="0"/>
              <a:t>: lainamäärän suhde vuosituloihin</a:t>
            </a:r>
          </a:p>
          <a:p>
            <a:endParaRPr lang="fi-FI" sz="5400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32BE88E-E6E4-4FCB-AD3D-D963AA20045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1606106" y="2771231"/>
            <a:ext cx="12036213" cy="788371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1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/>
              <a:t>Kotitalouksien säästämis- ja velkaantumisaste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fi-FI" sz="5400" dirty="0"/>
              <a:t>Miten säästämisaste on muuttunut kuvatulla aikavälillä? Pohdi, mistä säästämisasteen muutokset johtuvat.</a:t>
            </a:r>
          </a:p>
          <a:p>
            <a:pPr marL="914400" indent="-914400">
              <a:buFont typeface="+mj-lt"/>
              <a:buAutoNum type="arabicPeriod"/>
            </a:pPr>
            <a:r>
              <a:rPr lang="fi-FI" sz="5400" dirty="0"/>
              <a:t>Miten velkaantumisaste muuttui kuvatulla aikavälillä?</a:t>
            </a:r>
          </a:p>
          <a:p>
            <a:pPr marL="914400" indent="-914400">
              <a:buFont typeface="+mj-lt"/>
              <a:buAutoNum type="arabicPeriod"/>
            </a:pPr>
            <a:r>
              <a:rPr lang="fi-FI" sz="5400" dirty="0"/>
              <a:t>Etsi kuviosta perusteet väitteelle: Velkaantumisaste ja säästämisaste eivät ole täysin kytköksissä toisiinsa.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32BE88E-E6E4-4FCB-AD3D-D963AA20045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606106" y="2771231"/>
            <a:ext cx="12036213" cy="788371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48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Opettajalle</a:t>
            </a:r>
          </a:p>
        </p:txBody>
      </p:sp>
    </p:spTree>
    <p:extLst>
      <p:ext uri="{BB962C8B-B14F-4D97-AF65-F5344CB8AC3E}">
        <p14:creationId xmlns:p14="http://schemas.microsoft.com/office/powerpoint/2010/main" val="1052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07492-B725-400D-A34A-12BED339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Näkökulmia tehtäviin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68B638-6C8E-4C14-8404-0D7F3A0C541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1143000" indent="-1143000">
              <a:buFont typeface="+mj-lt"/>
              <a:buAutoNum type="arabicPeriod"/>
            </a:pPr>
            <a:r>
              <a:rPr lang="fi-FI" dirty="0"/>
              <a:t>Miten säästämisaste on muuttunut kuvatulla aikavälillä? Pohdi, mistä säästämisasteen muutokset johtuvat. </a:t>
            </a:r>
          </a:p>
          <a:p>
            <a:pPr marL="2514600" lvl="1" indent="-1143000"/>
            <a:r>
              <a:rPr lang="fi-FI" dirty="0"/>
              <a:t>Säästämisasteessa on kausivaihteluita.</a:t>
            </a:r>
          </a:p>
          <a:p>
            <a:pPr marL="2514600" lvl="1" indent="-1143000"/>
            <a:r>
              <a:rPr lang="fi-FI" dirty="0"/>
              <a:t>Nousukausilla kulutetaan, jolloin säästämisaste on pieni tai negatiivinen. Luottamus oman talouden vakauteen näkyy nousukaudella pienenä tai negatiivisena säästöasteena.</a:t>
            </a:r>
          </a:p>
          <a:p>
            <a:pPr marL="2514600" lvl="1" indent="-1143000"/>
            <a:r>
              <a:rPr lang="fi-FI" dirty="0"/>
              <a:t>Suuria säästämisen vuosia olivat talouskriisien vuodet 2009, 2010 ja 2020.</a:t>
            </a:r>
          </a:p>
          <a:p>
            <a:pPr marL="2514600" lvl="1" indent="-1143000"/>
            <a:r>
              <a:rPr lang="fi-FI" dirty="0"/>
              <a:t>Talouskriisien välittöminä vaikutuksina voi olla työttömyyttä, jolloin säästämisaste voi laskea, ellei menoja saa mukautettua pienentyneiden tulojen mukaisiksi.</a:t>
            </a:r>
          </a:p>
          <a:p>
            <a:pPr marL="2514600" lvl="1" indent="-1143000"/>
            <a:r>
              <a:rPr lang="fi-FI" dirty="0"/>
              <a:t>Talouskriisien aikana epävarmuus kasvaa, jolloin säästäminen tuo kaivattua turvaa. Säästämisasteen nousu on tällöin mahdollista niille kotitalouksille, joilla tulot eivät ole kriisin seurauksena muuttuneet.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449546-90B2-4777-B2D4-7F5585E63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FE5299-3270-46B3-B3D3-CF2440B4C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089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07492-B725-400D-A34A-12BED339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Näkökulmia tehtäviin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68B638-6C8E-4C14-8404-0D7F3A0C541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1143000" indent="-1143000">
              <a:buFont typeface="+mj-lt"/>
              <a:buAutoNum type="arabicPeriod" startAt="2"/>
            </a:pPr>
            <a:r>
              <a:rPr lang="fi-FI" dirty="0"/>
              <a:t>Miten velkaantumisaste muuttui kuvatulla aikavälillä? </a:t>
            </a:r>
          </a:p>
          <a:p>
            <a:pPr marL="2514600" lvl="1" indent="-1143000"/>
            <a:r>
              <a:rPr lang="fi-FI" dirty="0"/>
              <a:t>Suomalaiset kotitaloudet ovat velkaantuneet huomattavasti 2000-luvulla. Velkaantumisaste on ollut jokaisena vuonna edellisvuoden arvoa suurempi.</a:t>
            </a:r>
          </a:p>
          <a:p>
            <a:pPr marL="2514600" lvl="1" indent="-1143000"/>
            <a:r>
              <a:rPr lang="fi-FI" dirty="0"/>
              <a:t>Velkaantuminen on ollut erityisen nopeaa vuosina 2000–2007.</a:t>
            </a:r>
          </a:p>
          <a:p>
            <a:pPr marL="1143000" indent="-1143000">
              <a:buFont typeface="+mj-lt"/>
              <a:buAutoNum type="arabicPeriod" startAt="2"/>
            </a:pPr>
            <a:r>
              <a:rPr lang="fi-FI" sz="6000" dirty="0"/>
              <a:t>Etsi kuviosta perusteet väitteelle: Velkaantumisaste ja säästämisaste eivät ole täysin kytköksissä toisiinsa.</a:t>
            </a:r>
          </a:p>
          <a:p>
            <a:pPr marL="2514600" lvl="1" indent="-1143000"/>
            <a:r>
              <a:rPr lang="fi-FI" dirty="0"/>
              <a:t>Säästämis- ja velkaantumisasteella ei tämän tilaston perusteella ollut suurta yhteyttä keskenään.</a:t>
            </a:r>
          </a:p>
          <a:p>
            <a:pPr marL="2514600" lvl="1" indent="-1143000"/>
            <a:r>
              <a:rPr lang="fi-FI" dirty="0"/>
              <a:t>Säästämisaste on kytköksissä lyhytaikaisiin talouden suhdannevaihteluihin, eli ihmiset säästävät laskukaudella ja kuluttavat nousukaudella.</a:t>
            </a:r>
          </a:p>
          <a:p>
            <a:pPr marL="2514600" lvl="1" indent="-1143000"/>
            <a:r>
              <a:rPr lang="fi-FI" dirty="0"/>
              <a:t>Velkaantumisasteen muutokset näyttävät liittyvän elämän pitkäaikaiseen järjestämiseen, lähinnä asunnonhankintaan. Asuntojen yleinen kallistuminen näkyy velkaantumisasteen kasvuna.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449546-90B2-4777-B2D4-7F5585E63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FE5299-3270-46B3-B3D3-CF2440B4C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32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310</Words>
  <Application>Microsoft Office PowerPoint</Application>
  <PresentationFormat>Mukautettu</PresentationFormat>
  <Paragraphs>46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4. Kansantalouden kiertokulku</vt:lpstr>
      <vt:lpstr>Taitotehtävä: Kotitalouksien säästämis- ja velkaantumisaste</vt:lpstr>
      <vt:lpstr>Tehtävässä harjoiteltavat taidot</vt:lpstr>
      <vt:lpstr>Kotitalouksien säästämis- ja velkaantumisaste</vt:lpstr>
      <vt:lpstr>Kotitalouksien säästämis- ja velkaantumisaste</vt:lpstr>
      <vt:lpstr>Opettajalle</vt:lpstr>
      <vt:lpstr>Näkökulmia tehtäviin</vt:lpstr>
      <vt:lpstr>Näkökulmia tehtäviin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Mika Kortelainen</cp:lastModifiedBy>
  <cp:revision>19</cp:revision>
  <cp:lastPrinted>2017-11-30T08:45:33Z</cp:lastPrinted>
  <dcterms:created xsi:type="dcterms:W3CDTF">2020-05-05T09:10:38Z</dcterms:created>
  <dcterms:modified xsi:type="dcterms:W3CDTF">2021-08-05T09:31:02Z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