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16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6513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0fd9b7644b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7" name="Google Shape;97;g10fd9b7644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0fd9b7644b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g10fd9b7644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0fd9b7644b_0_1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" name="Google Shape;111;g10fd9b7644b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11 Maalta kaupunkiin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br>
              <a:rPr lang="fi-FI" dirty="0"/>
            </a:br>
            <a:r>
              <a:rPr lang="fi-FI" dirty="0"/>
              <a:t>Tietoisku: Muuttoliike Ruotsiin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Muuttoliike Ruotsiin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xfrm>
            <a:off x="1676400" y="2849527"/>
            <a:ext cx="21779023" cy="902693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1960-70-luvuilla noin 300 00 suomalaista muutti Ruotsiin.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Muuttaneista noin kolmasosa muutti myöhemmin takaisin Suomeen.</a:t>
            </a:r>
            <a:endParaRPr sz="60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Suomalaisia muutti etenkin Tukholmaan ja Göteborgiin.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Yhtenä suurimpana syynä oli epäonnistunut elinkeinopolitiikka sodan jälkeen.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Suuria ikäluokkia ei onnistuttu työllistämään poliittisten intressien takia: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fi-FI" sz="6000" dirty="0">
                <a:solidFill>
                  <a:srgbClr val="000000"/>
                </a:solidFill>
              </a:rPr>
              <a:t>Maalaisliitto </a:t>
            </a:r>
            <a:r>
              <a:rPr lang="fi-FI" dirty="0">
                <a:solidFill>
                  <a:srgbClr val="000000"/>
                </a:solidFill>
              </a:rPr>
              <a:t>keskittyi maaseutuun ja maatalouteen.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fi-FI" dirty="0">
                <a:solidFill>
                  <a:srgbClr val="000000"/>
                </a:solidFill>
              </a:rPr>
              <a:t>kokoomus yrittäjyyteen ja omistavaan luokkaan.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fi-FI" dirty="0">
                <a:solidFill>
                  <a:srgbClr val="000000"/>
                </a:solidFill>
              </a:rPr>
              <a:t>SDP tehdastyöväkeen 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fi-FI" dirty="0">
                <a:solidFill>
                  <a:srgbClr val="000000"/>
                </a:solidFill>
              </a:rPr>
              <a:t>äärivasemmisto hyviin idän suhteisiin, raskaaseen teollisuuteen sekä pientilallisiin..</a:t>
            </a:r>
            <a:endParaRPr sz="6000" dirty="0">
              <a:solidFill>
                <a:srgbClr val="000000"/>
              </a:solidFill>
            </a:endParaRPr>
          </a:p>
        </p:txBody>
      </p:sp>
      <p:sp>
        <p:nvSpPr>
          <p:cNvPr id="93" name="Google Shape;93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Miksi Ruotsiin muutettiin?</a:t>
            </a:r>
            <a:endParaRPr dirty="0"/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fi-FI" sz="6000" b="1" dirty="0"/>
              <a:t>Työntäviä tekijöitä Suomessa</a:t>
            </a: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b="1" dirty="0"/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elinkeinorakenteen muutos: työpaikkoja vähän etenkin maaseudulla</a:t>
            </a:r>
            <a:endParaRPr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suurten ikäluokkien </a:t>
            </a:r>
            <a:br>
              <a:rPr lang="fi-FI" dirty="0">
                <a:solidFill>
                  <a:srgbClr val="000000"/>
                </a:solidFill>
              </a:rPr>
            </a:br>
            <a:r>
              <a:rPr lang="fi-FI" dirty="0">
                <a:solidFill>
                  <a:srgbClr val="000000"/>
                </a:solidFill>
              </a:rPr>
              <a:t>(s. 1945–1950) kasvaminen työikään</a:t>
            </a:r>
            <a:endParaRPr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matala tulotaso</a:t>
            </a:r>
            <a:endParaRPr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asuntopula kasvukeskuksissa</a:t>
            </a:r>
            <a:endParaRPr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08553944-E16C-4798-83F6-A550139BE63A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solidFill>
            <a:schemeClr val="lt1"/>
          </a:solidFill>
        </p:spPr>
        <p:txBody>
          <a:bodyPr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fi-FI" sz="6000" b="1" dirty="0"/>
              <a:t>Vetäviä tekijöitä Ruotsissa</a:t>
            </a: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lang="fi-FI" sz="6000" b="1" dirty="0"/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nopean teollistumisen aiheuttama työvoimapula;</a:t>
            </a: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tyypillisiä työpaikkoja mm. autotehtaat, telakat, kaivokset ja sairaalat</a:t>
            </a: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korkea palkkataso verrattuna Suomeen</a:t>
            </a:r>
          </a:p>
          <a:p>
            <a:endParaRPr lang="fi-FI"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19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5056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Muuttoliikettä edesauttavia tekijöitä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9" name="Google Shape;99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yhteispohjoismainen työmarkkinasopimus 1954: passivapaus ja vapaa liikkuvuus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Ruotsin läheinen sijainti ja lauttaliikenteen kehittyminen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yhteiskuntien samankaltaisuus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kontaktit sukulaisiin ja ystäviin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yksinkertaiset työt, korkeakoulutusta tai ruotsin kielen taitoa ei vaadittu</a:t>
            </a:r>
            <a:endParaRPr sz="6000" dirty="0">
              <a:solidFill>
                <a:srgbClr val="000000"/>
              </a:solidFill>
            </a:endParaRPr>
          </a:p>
        </p:txBody>
      </p:sp>
      <p:sp>
        <p:nvSpPr>
          <p:cNvPr id="100" name="Google Shape;100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Kotoutuminen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6" name="Google Shape;106;p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Kielitaidon puute vaikeutti kotoutumista.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Sotalapsena Ruotsissa olleet ja suomenruotsalaiset kotoutuivat kielitaitonsa vuoksi helpommin.</a:t>
            </a:r>
            <a:endParaRPr lang="fi-FI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Monen lähtijän kotoutumista vaikeutti myös se, että he ajattelivat työskentelevänsä Ruotsissa vain väliaikaisesti.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Useat m</a:t>
            </a:r>
            <a:r>
              <a:rPr lang="fi-FI" dirty="0">
                <a:solidFill>
                  <a:srgbClr val="000000"/>
                </a:solidFill>
              </a:rPr>
              <a:t>uuttajat</a:t>
            </a:r>
            <a:r>
              <a:rPr lang="fi-FI" sz="6000" dirty="0">
                <a:solidFill>
                  <a:srgbClr val="000000"/>
                </a:solidFill>
              </a:rPr>
              <a:t> kärsivät vierauden tunteesta ja yksinäisyydestä.</a:t>
            </a:r>
            <a:r>
              <a:rPr lang="fi-FI" dirty="0">
                <a:solidFill>
                  <a:srgbClr val="000000"/>
                </a:solidFill>
              </a:rPr>
              <a:t> </a:t>
            </a: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Kotoutumisongelmat johtivat sosiaalisiin ongelmiin. </a:t>
            </a: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EN FINNE IGEN! Tai </a:t>
            </a:r>
            <a:r>
              <a:rPr lang="fi-FI" b="0" i="0" dirty="0">
                <a:solidFill>
                  <a:srgbClr val="474747"/>
                </a:solidFill>
                <a:effectLst/>
                <a:latin typeface="Arial" panose="020B0604020202020204" pitchFamily="34" charset="0"/>
              </a:rPr>
              <a:t>”</a:t>
            </a:r>
            <a:r>
              <a:rPr lang="fi-FI" b="0" i="0" dirty="0" err="1">
                <a:solidFill>
                  <a:srgbClr val="474747"/>
                </a:solidFill>
                <a:effectLst/>
                <a:latin typeface="Arial" panose="020B0604020202020204" pitchFamily="34" charset="0"/>
              </a:rPr>
              <a:t>finnjävel</a:t>
            </a:r>
            <a:r>
              <a:rPr lang="fi-FI" b="0" i="0" dirty="0">
                <a:solidFill>
                  <a:srgbClr val="474747"/>
                </a:solidFill>
                <a:effectLst/>
                <a:latin typeface="Arial" panose="020B0604020202020204" pitchFamily="34" charset="0"/>
              </a:rPr>
              <a:t>”</a:t>
            </a:r>
            <a:endParaRPr sz="6000" dirty="0">
              <a:solidFill>
                <a:srgbClr val="000000"/>
              </a:solidFill>
            </a:endParaRPr>
          </a:p>
        </p:txBody>
      </p:sp>
      <p:sp>
        <p:nvSpPr>
          <p:cNvPr id="107" name="Google Shape;107;p1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Kotoutuminen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13" name="Google Shape;113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Naiset kotoutuivat miehiä paremmin: he saivat helpommin ruotsalaisia ystäviä ja avioituivat ruotsalaisten kanssa suomalaismiehiä useammin.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Myös muuttajien lapset kotoutuivat vanhempiaan helpommin, koska he oppivat alkuvaikeuksista huolimatta kielen vanhempiaan paremmin.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Vähitellen ruotsalaiset perinteet sekoittuivat suomalaiseen kulttuuriin.</a:t>
            </a: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Lapsille annettiin molempiin kulttuureihin sopivia nimiä ja ruotsinsuomalaisiin koteihin tulivat myös esim. ruotsalaiset juhlaperinteet.</a:t>
            </a:r>
            <a:endParaRPr sz="6000" dirty="0">
              <a:solidFill>
                <a:srgbClr val="000000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sp>
        <p:nvSpPr>
          <p:cNvPr id="114" name="Google Shape;114;p1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301</Words>
  <Application>Microsoft Office PowerPoint</Application>
  <PresentationFormat>Mukautettu</PresentationFormat>
  <Paragraphs>49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11 Maalta kaupunkiin  Tietoisku: Muuttoliike Ruotsiin</vt:lpstr>
      <vt:lpstr>Muuttoliike Ruotsiin</vt:lpstr>
      <vt:lpstr>Miksi Ruotsiin muutettiin?</vt:lpstr>
      <vt:lpstr>Muuttoliikettä edesauttavia tekijöitä</vt:lpstr>
      <vt:lpstr>Kotoutuminen</vt:lpstr>
      <vt:lpstr>Kotoutuminen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HI3 Luku 19 Tietoisku Muuttoliike Ruotsiin</dc:title>
  <dc:creator>Janne Leiviskä</dc:creator>
  <cp:lastModifiedBy>Janne Leiviskä</cp:lastModifiedBy>
  <cp:revision>2</cp:revision>
  <dcterms:modified xsi:type="dcterms:W3CDTF">2026-03-19T08:26:54Z</dcterms:modified>
</cp:coreProperties>
</file>