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74" r:id="rId4"/>
    <p:sldId id="277" r:id="rId5"/>
    <p:sldId id="265" r:id="rId6"/>
    <p:sldId id="267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10 </a:t>
            </a:r>
            <a:r>
              <a:rPr dirty="0" err="1"/>
              <a:t>Toisen</a:t>
            </a:r>
            <a:r>
              <a:rPr dirty="0"/>
              <a:t> </a:t>
            </a:r>
            <a:r>
              <a:rPr dirty="0" err="1"/>
              <a:t>maailmansodan</a:t>
            </a:r>
            <a:r>
              <a:rPr dirty="0"/>
              <a:t> </a:t>
            </a:r>
            <a:r>
              <a:rPr dirty="0" err="1"/>
              <a:t>taloudelliset</a:t>
            </a:r>
            <a:r>
              <a:rPr dirty="0"/>
              <a:t> </a:t>
            </a:r>
            <a:r>
              <a:rPr dirty="0" err="1"/>
              <a:t>vaikutukset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dirty="0" err="1"/>
              <a:t>Keskeiset</a:t>
            </a:r>
            <a:r>
              <a:rPr dirty="0"/>
              <a:t> </a:t>
            </a:r>
            <a:r>
              <a:rPr b="1" dirty="0" err="1"/>
              <a:t>taloudelliset</a:t>
            </a:r>
            <a:r>
              <a:rPr b="1" dirty="0"/>
              <a:t> </a:t>
            </a:r>
            <a:r>
              <a:rPr dirty="0"/>
              <a:t>ja </a:t>
            </a:r>
            <a:r>
              <a:rPr b="1" dirty="0" err="1"/>
              <a:t>tuotannolliset</a:t>
            </a:r>
            <a:r>
              <a:rPr dirty="0"/>
              <a:t> </a:t>
            </a:r>
            <a:r>
              <a:rPr dirty="0" err="1"/>
              <a:t>seuraukset</a:t>
            </a:r>
            <a:r>
              <a:rPr dirty="0"/>
              <a:t>.</a:t>
            </a:r>
            <a:endParaRPr lang="fi-FI" dirty="0"/>
          </a:p>
          <a:p>
            <a:r>
              <a:rPr lang="fi-FI" dirty="0"/>
              <a:t>Vastakkain olivat </a:t>
            </a:r>
            <a:r>
              <a:rPr lang="fi-FI" b="1" dirty="0"/>
              <a:t>liittoutuneet </a:t>
            </a:r>
            <a:r>
              <a:rPr lang="fi-FI" dirty="0"/>
              <a:t>(</a:t>
            </a:r>
            <a:r>
              <a:rPr lang="fi-FI" dirty="0" err="1"/>
              <a:t>Allies</a:t>
            </a:r>
            <a:r>
              <a:rPr lang="fi-FI" dirty="0"/>
              <a:t>) ja </a:t>
            </a:r>
            <a:r>
              <a:rPr lang="fi-FI" b="1" dirty="0"/>
              <a:t>akselivallat</a:t>
            </a:r>
            <a:r>
              <a:rPr lang="fi-FI" dirty="0"/>
              <a:t> (</a:t>
            </a:r>
            <a:r>
              <a:rPr lang="fi-FI" dirty="0" err="1"/>
              <a:t>Axis</a:t>
            </a:r>
            <a:r>
              <a:rPr lang="fi-FI" dirty="0"/>
              <a:t>).</a:t>
            </a:r>
          </a:p>
          <a:p>
            <a:r>
              <a:rPr lang="fi-FI" dirty="0"/>
              <a:t>Kumpi voitti?</a:t>
            </a:r>
          </a:p>
          <a:p>
            <a:r>
              <a:rPr lang="fi-FI" dirty="0"/>
              <a:t>Miksi?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Aikajana</a:t>
            </a:r>
            <a:r>
              <a:rPr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b="1" dirty="0"/>
              <a:t>1939</a:t>
            </a:r>
          </a:p>
          <a:p>
            <a:pPr marL="0" indent="0">
              <a:buNone/>
            </a:pPr>
            <a:r>
              <a:rPr dirty="0"/>
              <a:t>• Sota </a:t>
            </a:r>
            <a:r>
              <a:rPr dirty="0" err="1"/>
              <a:t>alkaa</a:t>
            </a:r>
            <a:r>
              <a:rPr dirty="0"/>
              <a:t> </a:t>
            </a:r>
            <a:r>
              <a:rPr dirty="0" err="1"/>
              <a:t>Euroopassa</a:t>
            </a:r>
            <a:endParaRPr dirty="0"/>
          </a:p>
          <a:p>
            <a:r>
              <a:rPr dirty="0" err="1"/>
              <a:t>Teollisuus</a:t>
            </a:r>
            <a:r>
              <a:rPr dirty="0"/>
              <a:t> </a:t>
            </a:r>
            <a:r>
              <a:rPr dirty="0" err="1"/>
              <a:t>siirtyy</a:t>
            </a:r>
            <a:r>
              <a:rPr dirty="0"/>
              <a:t> </a:t>
            </a:r>
            <a:r>
              <a:rPr dirty="0" err="1"/>
              <a:t>sotatalouteen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1941</a:t>
            </a:r>
          </a:p>
          <a:p>
            <a:r>
              <a:rPr lang="fi-FI" dirty="0"/>
              <a:t>Operaatio Barbarossa</a:t>
            </a:r>
          </a:p>
          <a:p>
            <a:r>
              <a:rPr lang="fi-FI" dirty="0" err="1"/>
              <a:t>Pearl</a:t>
            </a:r>
            <a:r>
              <a:rPr lang="fi-FI" dirty="0"/>
              <a:t> </a:t>
            </a:r>
            <a:r>
              <a:rPr lang="fi-FI" dirty="0" err="1"/>
              <a:t>Harbor</a:t>
            </a:r>
            <a:r>
              <a:rPr lang="fi-FI" dirty="0"/>
              <a:t> 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USA liittyy sotaan.</a:t>
            </a:r>
            <a:endParaRPr lang="fi-FI" dirty="0"/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fi-FI" dirty="0"/>
              <a:t>Tuotanto kasvaa voimakkaasti.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dirty="0"/>
              <a:t>1942</a:t>
            </a:r>
          </a:p>
          <a:p>
            <a:r>
              <a:rPr lang="fi-FI" dirty="0"/>
              <a:t>Liittoutuneiden tuotanto kiihtyy</a:t>
            </a:r>
          </a:p>
          <a:p>
            <a:r>
              <a:rPr lang="fi-FI" dirty="0"/>
              <a:t>USA:n massatuotanto käynnissä</a:t>
            </a:r>
          </a:p>
          <a:p>
            <a:pPr marL="0" indent="0">
              <a:buNone/>
            </a:pPr>
            <a:r>
              <a:rPr lang="fi-FI" b="1" dirty="0"/>
              <a:t>1943</a:t>
            </a:r>
          </a:p>
          <a:p>
            <a:pPr marL="0" indent="0">
              <a:buNone/>
            </a:pPr>
            <a:r>
              <a:rPr lang="fi-FI" dirty="0"/>
              <a:t>• Huippuvuodet ase- ja ajoneuvotuotannossa</a:t>
            </a:r>
          </a:p>
          <a:p>
            <a:pPr marL="0" indent="0">
              <a:buNone/>
            </a:pPr>
            <a:r>
              <a:rPr lang="fi-FI" b="1" dirty="0"/>
              <a:t>1944</a:t>
            </a:r>
          </a:p>
          <a:p>
            <a:pPr marL="0" indent="0">
              <a:buNone/>
            </a:pPr>
            <a:r>
              <a:rPr lang="fi-FI" dirty="0"/>
              <a:t>• Liittoutuneiden ylivoima tuotannossa</a:t>
            </a:r>
          </a:p>
          <a:p>
            <a:r>
              <a:rPr lang="fi-FI" dirty="0"/>
              <a:t>Saksan tuotanto heikkenee pommitusten vuoksi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Aikajana: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b="1" dirty="0"/>
              <a:t>1945</a:t>
            </a:r>
          </a:p>
          <a:p>
            <a:r>
              <a:rPr dirty="0"/>
              <a:t>Sota </a:t>
            </a:r>
            <a:r>
              <a:rPr dirty="0" err="1"/>
              <a:t>päättyy</a:t>
            </a:r>
            <a:r>
              <a:rPr lang="fi-FI" dirty="0"/>
              <a:t>.</a:t>
            </a:r>
            <a:endParaRPr dirty="0"/>
          </a:p>
          <a:p>
            <a:r>
              <a:rPr dirty="0" err="1"/>
              <a:t>Sotatalous</a:t>
            </a:r>
            <a:r>
              <a:rPr dirty="0"/>
              <a:t> </a:t>
            </a:r>
            <a:r>
              <a:rPr dirty="0" err="1"/>
              <a:t>purkautuu</a:t>
            </a:r>
            <a:r>
              <a:rPr lang="fi-FI" dirty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</a:t>
            </a:r>
            <a:r>
              <a:rPr lang="fi-FI" dirty="0" err="1"/>
              <a:t>liitoutuneet</a:t>
            </a:r>
            <a:r>
              <a:rPr lang="fi-FI" dirty="0"/>
              <a:t> voittivat?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28457" cy="4525963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dirty="0"/>
              <a:t>Asetuotanto </a:t>
            </a:r>
            <a:r>
              <a:rPr lang="fi-FI" dirty="0"/>
              <a:t>– kiväärit</a:t>
            </a:r>
          </a:p>
          <a:p>
            <a:r>
              <a:rPr dirty="0"/>
              <a:t> </a:t>
            </a:r>
            <a:r>
              <a:rPr dirty="0" err="1"/>
              <a:t>Massatuotanto</a:t>
            </a:r>
            <a:r>
              <a:rPr dirty="0"/>
              <a:t> </a:t>
            </a:r>
            <a:r>
              <a:rPr dirty="0" err="1"/>
              <a:t>liukuhihnoilla</a:t>
            </a:r>
            <a:r>
              <a:rPr dirty="0"/>
              <a:t> (</a:t>
            </a:r>
            <a:r>
              <a:rPr dirty="0" err="1"/>
              <a:t>esim</a:t>
            </a:r>
            <a:r>
              <a:rPr dirty="0"/>
              <a:t>. M1 Garand, Mosin–</a:t>
            </a:r>
            <a:r>
              <a:rPr dirty="0" err="1"/>
              <a:t>Nagant</a:t>
            </a:r>
            <a:r>
              <a:rPr dirty="0"/>
              <a:t>)</a:t>
            </a:r>
          </a:p>
          <a:p>
            <a:r>
              <a:rPr dirty="0" err="1"/>
              <a:t>Standardointi</a:t>
            </a:r>
            <a:r>
              <a:rPr dirty="0"/>
              <a:t> ja </a:t>
            </a:r>
            <a:r>
              <a:rPr dirty="0" err="1"/>
              <a:t>osien</a:t>
            </a:r>
            <a:r>
              <a:rPr dirty="0"/>
              <a:t> </a:t>
            </a:r>
            <a:r>
              <a:rPr dirty="0" err="1"/>
              <a:t>vaihdettavuus</a:t>
            </a:r>
            <a:r>
              <a:rPr lang="fi-FI" dirty="0"/>
              <a:t> oli tärkeää.</a:t>
            </a:r>
            <a:endParaRPr dirty="0"/>
          </a:p>
          <a:p>
            <a:r>
              <a:rPr dirty="0" err="1"/>
              <a:t>Miljoonia</a:t>
            </a:r>
            <a:r>
              <a:rPr dirty="0"/>
              <a:t> </a:t>
            </a:r>
            <a:r>
              <a:rPr lang="fi-FI" dirty="0"/>
              <a:t>kiväärejä </a:t>
            </a:r>
            <a:r>
              <a:rPr dirty="0" err="1"/>
              <a:t>valmiste</a:t>
            </a:r>
            <a:r>
              <a:rPr lang="fi-FI" dirty="0" err="1"/>
              <a:t>ttiin</a:t>
            </a:r>
            <a:r>
              <a:rPr lang="fi-FI" dirty="0"/>
              <a:t> </a:t>
            </a:r>
            <a:r>
              <a:rPr dirty="0" err="1"/>
              <a:t>sodan</a:t>
            </a:r>
            <a:r>
              <a:rPr lang="fi-FI" dirty="0"/>
              <a:t> </a:t>
            </a:r>
            <a:r>
              <a:rPr dirty="0" err="1"/>
              <a:t>aikana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F6646C0-7A90-6556-9EC2-072A2C76FB7D}"/>
              </a:ext>
            </a:extLst>
          </p:cNvPr>
          <p:cNvSpPr txBox="1"/>
          <p:nvPr/>
        </p:nvSpPr>
        <p:spPr>
          <a:xfrm>
            <a:off x="5845628" y="3215591"/>
            <a:ext cx="2351314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dirty="0"/>
              <a:t>USA (M1 </a:t>
            </a:r>
            <a:r>
              <a:rPr lang="fi-FI" dirty="0" err="1"/>
              <a:t>Garand</a:t>
            </a:r>
            <a:r>
              <a:rPr lang="fi-FI" dirty="0"/>
              <a:t>): ~5,4 miljoonaa</a:t>
            </a:r>
          </a:p>
          <a:p>
            <a:r>
              <a:rPr lang="fi-FI" dirty="0"/>
              <a:t>Neuvostoliitto (</a:t>
            </a:r>
            <a:r>
              <a:rPr lang="fi-FI" dirty="0" err="1"/>
              <a:t>Mosin</a:t>
            </a:r>
            <a:r>
              <a:rPr lang="fi-FI" dirty="0"/>
              <a:t>–</a:t>
            </a:r>
            <a:r>
              <a:rPr lang="fi-FI" dirty="0" err="1"/>
              <a:t>Nagant</a:t>
            </a:r>
            <a:r>
              <a:rPr lang="fi-FI" dirty="0"/>
              <a:t>): ~17 miljoonaa</a:t>
            </a:r>
          </a:p>
          <a:p>
            <a:r>
              <a:rPr lang="fi-FI" dirty="0"/>
              <a:t>Saksa (Mauser:Kar98k): ~14 miljoonaa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25141" y="1812018"/>
            <a:ext cx="3592287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Kiväärituotanto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Asetuotanto – lentokoneet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26971" cy="4525963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dirty="0" err="1"/>
              <a:t>Yhdysvaltojen</a:t>
            </a:r>
            <a:r>
              <a:rPr dirty="0"/>
              <a:t> </a:t>
            </a:r>
            <a:r>
              <a:rPr dirty="0" err="1"/>
              <a:t>massiivinen</a:t>
            </a:r>
            <a:r>
              <a:rPr dirty="0"/>
              <a:t> </a:t>
            </a:r>
            <a:r>
              <a:rPr dirty="0" err="1"/>
              <a:t>konepajateollisuus</a:t>
            </a:r>
            <a:endParaRPr lang="fi-FI" dirty="0"/>
          </a:p>
          <a:p>
            <a:r>
              <a:rPr lang="fi-FI" dirty="0"/>
              <a:t>Ei pelkoa pommituksista.</a:t>
            </a:r>
            <a:endParaRPr dirty="0"/>
          </a:p>
          <a:p>
            <a:r>
              <a:rPr dirty="0" err="1"/>
              <a:t>Brittiläiset</a:t>
            </a:r>
            <a:r>
              <a:rPr dirty="0"/>
              <a:t> </a:t>
            </a:r>
            <a:r>
              <a:rPr dirty="0" err="1"/>
              <a:t>Spitfiret</a:t>
            </a:r>
            <a:r>
              <a:rPr dirty="0"/>
              <a:t>, </a:t>
            </a:r>
            <a:r>
              <a:rPr dirty="0" err="1"/>
              <a:t>saksalaiset</a:t>
            </a:r>
            <a:r>
              <a:rPr dirty="0"/>
              <a:t> </a:t>
            </a:r>
            <a:r>
              <a:rPr dirty="0" err="1"/>
              <a:t>Messerschmittit</a:t>
            </a:r>
            <a:endParaRPr dirty="0"/>
          </a:p>
          <a:p>
            <a:r>
              <a:rPr dirty="0" err="1"/>
              <a:t>Suihkukoneiden</a:t>
            </a:r>
            <a:r>
              <a:rPr dirty="0"/>
              <a:t> </a:t>
            </a:r>
            <a:r>
              <a:rPr dirty="0" err="1"/>
              <a:t>kehityksen</a:t>
            </a:r>
            <a:r>
              <a:rPr dirty="0"/>
              <a:t> </a:t>
            </a:r>
            <a:r>
              <a:rPr dirty="0" err="1"/>
              <a:t>alku</a:t>
            </a:r>
            <a:r>
              <a:rPr dirty="0"/>
              <a:t> (Me 262)</a:t>
            </a:r>
            <a:endParaRPr lang="fi-FI" dirty="0"/>
          </a:p>
          <a:p>
            <a:endParaRPr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EBC60F4-817B-339A-9940-D48E70603998}"/>
              </a:ext>
            </a:extLst>
          </p:cNvPr>
          <p:cNvSpPr txBox="1"/>
          <p:nvPr/>
        </p:nvSpPr>
        <p:spPr>
          <a:xfrm>
            <a:off x="4876800" y="1600200"/>
            <a:ext cx="2884714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dirty="0"/>
              <a:t>USA: ~300 000</a:t>
            </a:r>
          </a:p>
          <a:p>
            <a:r>
              <a:rPr lang="fi-FI" dirty="0"/>
              <a:t>Neuvostoliitto: ~157 000</a:t>
            </a:r>
          </a:p>
          <a:p>
            <a:r>
              <a:rPr lang="fi-FI" dirty="0"/>
              <a:t>Saksa: ~119 000</a:t>
            </a:r>
          </a:p>
          <a:p>
            <a:r>
              <a:rPr lang="fi-FI" dirty="0"/>
              <a:t>Britannia: ~131 500</a:t>
            </a:r>
          </a:p>
          <a:p>
            <a:r>
              <a:rPr lang="fi-FI" dirty="0"/>
              <a:t>Japani: ~76 000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286" y="371706"/>
            <a:ext cx="5257800" cy="1325561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dirty="0" err="1"/>
              <a:t>Panssarivaunutuotanto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914" y="1787752"/>
            <a:ext cx="5127172" cy="365760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fi-FI" sz="2800" dirty="0"/>
              <a:t>Saksalaiset </a:t>
            </a:r>
            <a:r>
              <a:rPr lang="fi-FI" sz="2800" b="1" dirty="0" err="1"/>
              <a:t>Panzer</a:t>
            </a:r>
            <a:r>
              <a:rPr lang="fi-FI" sz="2800" dirty="0"/>
              <a:t> III–VI</a:t>
            </a:r>
          </a:p>
          <a:p>
            <a:r>
              <a:rPr lang="fi-FI" sz="2800" dirty="0"/>
              <a:t>Neuvostoliiton </a:t>
            </a:r>
            <a:r>
              <a:rPr lang="fi-FI" sz="2800" b="1" dirty="0"/>
              <a:t>T-34</a:t>
            </a:r>
            <a:r>
              <a:rPr lang="fi-FI" sz="2800" dirty="0"/>
              <a:t> massatuotanto</a:t>
            </a:r>
          </a:p>
          <a:p>
            <a:r>
              <a:rPr lang="fi-FI" sz="2800" dirty="0"/>
              <a:t>Yhdysvaltojen </a:t>
            </a:r>
            <a:r>
              <a:rPr lang="fi-FI" sz="2800" dirty="0" err="1"/>
              <a:t>Sherman</a:t>
            </a:r>
            <a:r>
              <a:rPr lang="fi-FI" sz="2800" dirty="0"/>
              <a:t>-tuotanto (yli 49 000 kpl)</a:t>
            </a:r>
          </a:p>
          <a:p>
            <a:pPr marL="0" indent="0">
              <a:buNone/>
            </a:pPr>
            <a:r>
              <a:rPr lang="fi-FI" sz="2800" b="1" dirty="0"/>
              <a:t>Tuotantoluvut:</a:t>
            </a:r>
          </a:p>
          <a:p>
            <a:r>
              <a:rPr sz="2800" dirty="0"/>
              <a:t>USA (M4 Sherman): ~49 234</a:t>
            </a:r>
          </a:p>
          <a:p>
            <a:r>
              <a:rPr sz="2800" dirty="0" err="1"/>
              <a:t>Neuvostoliitto</a:t>
            </a:r>
            <a:r>
              <a:rPr sz="2800" dirty="0"/>
              <a:t> (T-34): ~57 000</a:t>
            </a:r>
          </a:p>
          <a:p>
            <a:r>
              <a:rPr sz="2800" dirty="0" err="1"/>
              <a:t>Saksa</a:t>
            </a:r>
            <a:r>
              <a:rPr sz="2800" dirty="0"/>
              <a:t> (Panzer IV): ~8 500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237</Words>
  <Application>Microsoft Office PowerPoint</Application>
  <PresentationFormat>Näytössä katseltava diaesitys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10 Toisen maailmansodan taloudelliset vaikutukset</vt:lpstr>
      <vt:lpstr>Aikajana:</vt:lpstr>
      <vt:lpstr>PowerPoint-esitys</vt:lpstr>
      <vt:lpstr>Aikajana: 1945</vt:lpstr>
      <vt:lpstr>Miksi liitoutuneet voittivat?</vt:lpstr>
      <vt:lpstr>Asetuotanto – lentokoneet</vt:lpstr>
      <vt:lpstr>Panssarivaunutuotanto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Janne Leiviskä</dc:creator>
  <cp:keywords/>
  <dc:description>generated using python-pptx</dc:description>
  <cp:lastModifiedBy>Janne Leiviskä</cp:lastModifiedBy>
  <cp:revision>6</cp:revision>
  <dcterms:created xsi:type="dcterms:W3CDTF">2013-01-27T09:14:16Z</dcterms:created>
  <dcterms:modified xsi:type="dcterms:W3CDTF">2026-03-20T07:39:48Z</dcterms:modified>
  <cp:category/>
</cp:coreProperties>
</file>