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ED375C-1FB9-10AC-0F9F-9C4CC9351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A008AF-AE37-BB66-2A60-88CA8D811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C5ED32-9B8B-AC42-2B35-FBF0FE6E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86DCCC-5AE9-E08A-54D7-0129A716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88FEDD-CC28-FF30-A189-E9D2FECD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59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3494A-BED4-BF03-867F-8800137E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7B0FADE-4A8E-A8F0-216F-93E60709B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5D824B-B758-EE27-D30E-12EF8744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4323D0-9F38-42AF-27D3-F72160F5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080D13-DDE4-569D-109D-5935CED0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09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535107E-B4C6-7213-F170-8A97CC0D0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4279DB-A7B1-406B-FD70-525986149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91B481-5F93-431E-5890-04400965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79E8E1-543E-F7F8-9EB1-3B897001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98802E-04FE-26EB-48F7-5EF4A3B7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11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35A2DE-55F5-80AD-4794-BAFFDD571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14FA8-A271-E9B3-B08F-CE4D012FF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C3294-C6AC-2661-2DD7-7DD458D4FF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E77C-790A-48C6-9F9F-600336DD5F1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949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76448D-B5F0-36E2-3E12-58524AE7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321BF9-36F8-60C2-95F4-1D289DA57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01E098-477E-2F1B-7480-A012853E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9A2CDB-8832-BC71-A810-91C02CB9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02BB60-A6A5-1F41-5BA8-A2EA8DCA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37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170790-3E3C-E389-F4CA-77A36BB7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9D3271-FF75-75C3-F171-6888B1ED7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1E4494-CBEA-A20D-2D75-C4FD05E0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CDE478-4C17-ED42-61AD-91ECA76C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91051D-9ED5-B650-FC84-FF4B170E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88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89A91E-7C39-4FE5-14FB-118E6E87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5372F3-F3A3-116F-C523-D260B2094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3EFE453-7CA1-4CB8-FE0B-89A2E319E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718733-B3BD-A831-D2E1-F8B48AB0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689C0B2-7227-1982-A3FB-9BDAAA2A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81573D-27C6-7957-BF45-C81ED8BE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604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185E0C-A467-ECF9-A6B1-0AE3A174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1F456E-D41F-6845-7AA7-146B5F80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CCA572-E190-950F-EF7B-C6B815CBC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24CD97C-20E5-36D1-0DF5-A63E3BD2D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059D68D-01CA-E2FD-C93B-FED5CCA44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3CF6442-0EA5-5133-4A56-682DB01F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CCB2912-1E13-D8B9-FDEF-CF063AD6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F1238D4-BE89-B932-6B89-993BF7AB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1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E2080E-D747-0901-A4E8-53A085EF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91BE7A1-CA0A-9C5C-C4AF-E2461AB8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D2D4A4-9C58-C78A-696C-97C331A9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250A85-E2F5-22CF-7EEB-5CB6A27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89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72E5EB7-1CAE-6238-84C0-277F5F9B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8E047CA-5664-82FF-8F58-040AC20C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5D0C97-96DA-6671-A203-3AADC949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13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E1A61B-FF2E-5DF4-020A-825EA465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B9F2CF-9E0A-C93F-C0E3-32CF819A1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B2C786-E3DF-7A71-828F-7A8022853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0931D9-9886-5BCA-F0F8-DB9D1916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2C2B72-F029-8EC0-F1E6-245E667E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CA1968-1494-BE92-90B9-62A002E6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75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411437-DCB9-1B24-8020-846FF692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82A3CC-237C-30F1-02F2-A77E09E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CF2E9A-5CDC-0A84-72DB-7E5367410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AA7491-52BF-55E2-2A0A-97263073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2CEB07F-E7CB-127B-80B3-F40BDD4F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7F95BE-5049-0103-E4DC-57D82209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5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184ABF6-F53A-5B7F-EF08-94F644DA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96C263-9773-BE16-FA26-2E4EA1A8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7D5182-A083-D864-1ED8-7677BA39D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E4B6E-638C-4432-BF15-9FB2EE34488C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E15DC7-1E78-E33A-8729-D1ECC07B6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E7F9FC-3B31-0BC6-9E61-E0F7F3B0C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FAE8FA-2211-417F-B5F8-F2C08EFDB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2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02%20Nationalismin%20synty.ppt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5788F9-D1F4-30B0-2779-66AE32AC0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09 I maailmansota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EAF9E6-F35C-DC03-40EF-635F337A3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Miten talous vaikutti sodan syttymiseen ja lopputulokseen?</a:t>
            </a:r>
          </a:p>
        </p:txBody>
      </p:sp>
    </p:spTree>
    <p:extLst>
      <p:ext uri="{BB962C8B-B14F-4D97-AF65-F5344CB8AC3E}">
        <p14:creationId xmlns:p14="http://schemas.microsoft.com/office/powerpoint/2010/main" val="220873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276FF1-0F81-AE21-AED6-16C7F585FE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/>
              <a:t>Syyt? Taloudellinen tausta?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FEB97-8E34-EA5E-3A87-F1578359060F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062163"/>
            <a:ext cx="3810000" cy="411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i-FI" altLang="fi-FI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1. Saksan keisarikunnan synty 1871</a:t>
            </a:r>
            <a:endParaRPr lang="fi-FI" altLang="fi-FI" sz="2400" dirty="0">
              <a:cs typeface="Times New Roman" charset="0"/>
            </a:endParaRPr>
          </a:p>
          <a:p>
            <a:pPr>
              <a:buFontTx/>
              <a:buNone/>
              <a:defRPr/>
            </a:pPr>
            <a:r>
              <a:rPr lang="fi-FI" altLang="fi-FI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– Saksa tarvitsi raaka-aineita teollisuudelleen.</a:t>
            </a:r>
            <a:endParaRPr lang="fi-FI" altLang="fi-FI" sz="2400" dirty="0">
              <a:cs typeface="Times New Roman" charset="0"/>
            </a:endParaRPr>
          </a:p>
          <a:p>
            <a:pPr>
              <a:buFontTx/>
              <a:buNone/>
              <a:defRPr/>
            </a:pPr>
            <a:r>
              <a:rPr lang="fi-FI" altLang="fi-FI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– Halusi siirtomaita.</a:t>
            </a:r>
            <a:endParaRPr lang="fi-FI" altLang="fi-FI" sz="2400" dirty="0">
              <a:cs typeface="Times New Roman" charset="0"/>
            </a:endParaRPr>
          </a:p>
          <a:p>
            <a:pPr>
              <a:buFontTx/>
              <a:buNone/>
              <a:defRPr/>
            </a:pPr>
            <a:r>
              <a:rPr lang="fi-FI" altLang="fi-FI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– Saksalla oli vahva armeija.</a:t>
            </a:r>
          </a:p>
          <a:p>
            <a:pPr>
              <a:buFontTx/>
              <a:buNone/>
              <a:defRPr/>
            </a:pPr>
            <a:r>
              <a:rPr lang="fi-FI" altLang="fi-FI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– harrasti aggressiivista ulkopolitiikkaa.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647942-1191-440B-FE83-C9DA477E24D3}"/>
              </a:ext>
            </a:extLst>
          </p:cNvPr>
          <p:cNvSpPr txBox="1">
            <a:spLocks noChangeArrowheads="1"/>
          </p:cNvSpPr>
          <p:nvPr/>
        </p:nvSpPr>
        <p:spPr>
          <a:xfrm>
            <a:off x="5044440" y="2062163"/>
            <a:ext cx="3810000" cy="411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i-FI" altLang="fi-FI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2. Ranskan ulkopolitiikka</a:t>
            </a:r>
            <a:endParaRPr lang="fi-FI" altLang="fi-FI" dirty="0">
              <a:cs typeface="Times New Roman" charset="0"/>
            </a:endParaRPr>
          </a:p>
          <a:p>
            <a:pPr>
              <a:buFontTx/>
              <a:buNone/>
              <a:defRPr/>
            </a:pPr>
            <a:r>
              <a:rPr lang="fi-FI" altLang="fi-FI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– Pelkäsi Saksaa.</a:t>
            </a:r>
            <a:endParaRPr lang="fi-FI" altLang="fi-FI" dirty="0">
              <a:cs typeface="Times New Roman" charset="0"/>
            </a:endParaRPr>
          </a:p>
          <a:p>
            <a:pPr>
              <a:buFontTx/>
              <a:buNone/>
              <a:defRPr/>
            </a:pPr>
            <a:r>
              <a:rPr lang="fi-FI" altLang="fi-FI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– Halusi kostaa vuoden 1871 tapahtumat.</a:t>
            </a:r>
            <a:r>
              <a:rPr lang="fi-FI" altLang="fi-FI" dirty="0"/>
              <a:t> </a:t>
            </a:r>
          </a:p>
          <a:p>
            <a:pPr>
              <a:buFontTx/>
              <a:buNone/>
              <a:defRPr/>
            </a:pPr>
            <a:r>
              <a:rPr lang="fi-FI" altLang="fi-FI" dirty="0"/>
              <a:t>- Kysymys kivihiilestä?</a:t>
            </a:r>
          </a:p>
        </p:txBody>
      </p:sp>
    </p:spTree>
    <p:extLst>
      <p:ext uri="{BB962C8B-B14F-4D97-AF65-F5344CB8AC3E}">
        <p14:creationId xmlns:p14="http://schemas.microsoft.com/office/powerpoint/2010/main" val="35523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4251A87-CCBA-D0C9-E369-F69F04E898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1460" y="736916"/>
            <a:ext cx="5186680" cy="53841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i-FI" altLang="fi-FI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3. Liittoumat:</a:t>
            </a:r>
            <a:endParaRPr lang="fi-FI" altLang="fi-FI" sz="2400" dirty="0"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i-FI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Saksa + Itävalta-Unkari 1879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i-FI" sz="2400" dirty="0"/>
              <a:t>sodan uhatessa liiton kummankin osapuolen tuli tulla automaattisesti apuun.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altLang="fi-FI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i-FI" sz="2400" dirty="0">
                <a:solidFill>
                  <a:srgbClr val="000000"/>
                </a:solidFill>
                <a:cs typeface="Arial" charset="0"/>
              </a:rPr>
              <a:t> Italia 1882</a:t>
            </a:r>
            <a:r>
              <a:rPr lang="fi-FI" altLang="fi-FI" sz="2400" dirty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i-FI" sz="2400" dirty="0">
                <a:solidFill>
                  <a:srgbClr val="000000"/>
                </a:solidFill>
                <a:latin typeface="Arial" charset="0"/>
                <a:cs typeface="Arial" charset="0"/>
              </a:rPr>
              <a:t>Italia pysyi puolueettomana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altLang="fi-FI" sz="2400" dirty="0">
                <a:solidFill>
                  <a:srgbClr val="000000"/>
                </a:solidFill>
                <a:latin typeface="Arial" charset="0"/>
                <a:cs typeface="Arial" charset="0"/>
              </a:rPr>
              <a:t>Liittyi ympärysvaltoihin 1915</a:t>
            </a:r>
            <a:endParaRPr lang="fi-FI" altLang="fi-FI" sz="2400" dirty="0"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i-FI" altLang="fi-FI" sz="2400" dirty="0"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i-FI" altLang="fi-FI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 </a:t>
            </a:r>
            <a:endParaRPr lang="fi-FI" altLang="fi-FI" sz="2400" dirty="0"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i-FI" altLang="fi-FI" sz="2400" dirty="0"/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85511CA1-CBD1-7529-B812-77929499C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440" y="2379980"/>
            <a:ext cx="3566160" cy="118364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000" dirty="0"/>
              <a:t>KESKUSVALLAT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000" dirty="0"/>
              <a:t>+ Ottomaanit (Turkki</a:t>
            </a:r>
            <a:r>
              <a:rPr lang="fi-FI" altLang="fi-FI" sz="1200" dirty="0"/>
              <a:t>)</a:t>
            </a:r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id="{BCDE079E-14F3-F3B9-D85A-88B55079E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430" y="2379980"/>
            <a:ext cx="2225040" cy="1341119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000" b="1" dirty="0"/>
              <a:t>Kolmiliitto</a:t>
            </a:r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id="{2021CCC8-F96F-D724-2C77-5C2C09EED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20" y="2879089"/>
            <a:ext cx="571500" cy="3429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3399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  <p:sp>
        <p:nvSpPr>
          <p:cNvPr id="8199" name="AutoShape 8">
            <a:extLst>
              <a:ext uri="{FF2B5EF4-FFF2-40B4-BE49-F238E27FC236}">
                <a16:creationId xmlns:a16="http://schemas.microsoft.com/office/drawing/2014/main" id="{FB4F2FD1-1575-8B30-0157-1A107FBB9321}"/>
              </a:ext>
            </a:extLst>
          </p:cNvPr>
          <p:cNvSpPr>
            <a:spLocks/>
          </p:cNvSpPr>
          <p:nvPr/>
        </p:nvSpPr>
        <p:spPr bwMode="auto">
          <a:xfrm>
            <a:off x="5435600" y="1290320"/>
            <a:ext cx="609600" cy="3124200"/>
          </a:xfrm>
          <a:prstGeom prst="rightBracket">
            <a:avLst>
              <a:gd name="adj" fmla="val 4270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nimBg="1" autoUpdateAnimBg="0"/>
      <p:bldP spid="6149" grpId="0" animBg="1" autoUpdateAnimBg="0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9DCB116-75D9-60A8-FAAF-A5F6367FA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B81AF2D-2263-3568-8F43-58C23EF47F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fi-FI" altLang="fi-FI" dirty="0">
                <a:solidFill>
                  <a:srgbClr val="000000"/>
                </a:solidFill>
                <a:latin typeface="Arial" charset="0"/>
                <a:cs typeface="Arial" charset="0"/>
              </a:rPr>
              <a:t>Ranska </a:t>
            </a:r>
            <a:r>
              <a:rPr lang="fi-FI" altLang="fi-FI" dirty="0">
                <a:solidFill>
                  <a:srgbClr val="000000"/>
                </a:solidFill>
                <a:cs typeface="Arial" charset="0"/>
              </a:rPr>
              <a:t>+ Venäjä solmivat liiton 1894.</a:t>
            </a:r>
            <a:endParaRPr lang="fi-FI" altLang="fi-FI" dirty="0">
              <a:cs typeface="Times New Roman" charset="0"/>
            </a:endParaRPr>
          </a:p>
          <a:p>
            <a:pPr eaLnBrk="1" hangingPunct="1">
              <a:defRPr/>
            </a:pPr>
            <a:r>
              <a:rPr lang="fi-FI" altLang="fi-FI" dirty="0">
                <a:solidFill>
                  <a:srgbClr val="000000"/>
                </a:solidFill>
                <a:cs typeface="Arial" charset="0"/>
              </a:rPr>
              <a:t>Iso-Britannia +Ranska 1904 (</a:t>
            </a:r>
            <a:r>
              <a:rPr lang="fi-FI" altLang="fi-FI" dirty="0" err="1">
                <a:solidFill>
                  <a:srgbClr val="000000"/>
                </a:solidFill>
                <a:cs typeface="Arial" charset="0"/>
              </a:rPr>
              <a:t>entente</a:t>
            </a:r>
            <a:r>
              <a:rPr lang="fi-FI" altLang="fi-FI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cs typeface="Arial" charset="0"/>
              </a:rPr>
              <a:t>cordiale</a:t>
            </a:r>
            <a:r>
              <a:rPr lang="fi-FI" altLang="fi-FI" dirty="0">
                <a:solidFill>
                  <a:srgbClr val="000000"/>
                </a:solidFill>
                <a:cs typeface="Arial" charset="0"/>
              </a:rPr>
              <a:t>)</a:t>
            </a:r>
            <a:endParaRPr lang="fi-FI" altLang="fi-FI" dirty="0">
              <a:cs typeface="Times New Roman" charset="0"/>
            </a:endParaRPr>
          </a:p>
          <a:p>
            <a:pPr eaLnBrk="1" hangingPunct="1">
              <a:defRPr/>
            </a:pPr>
            <a:r>
              <a:rPr lang="fi-FI" altLang="fi-FI" dirty="0">
                <a:solidFill>
                  <a:srgbClr val="000000"/>
                </a:solidFill>
                <a:cs typeface="Arial" charset="0"/>
              </a:rPr>
              <a:t>Iso-Britannia + Venäjä 1907</a:t>
            </a:r>
            <a:r>
              <a:rPr lang="fi-FI" altLang="fi-FI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	</a:t>
            </a:r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95E2ADEE-B37B-9D1A-3792-63EFAD9AB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0"/>
            <a:ext cx="990600" cy="10668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Kolmois-entente</a:t>
            </a: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BDF68042-2DCC-A9A5-EA51-D07DDB5DC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3276600"/>
            <a:ext cx="720725" cy="304800"/>
          </a:xfrm>
          <a:prstGeom prst="notchedRightArrow">
            <a:avLst>
              <a:gd name="adj1" fmla="val 50000"/>
              <a:gd name="adj2" fmla="val 59115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  <p:sp>
        <p:nvSpPr>
          <p:cNvPr id="7176" name="AutoShape 8">
            <a:extLst>
              <a:ext uri="{FF2B5EF4-FFF2-40B4-BE49-F238E27FC236}">
                <a16:creationId xmlns:a16="http://schemas.microsoft.com/office/drawing/2014/main" id="{15717791-3114-3FEE-E870-9AFFFEF6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895600"/>
            <a:ext cx="1905000" cy="1371600"/>
          </a:xfrm>
          <a:prstGeom prst="vertic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000"/>
              <a:t>Ympärys-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000"/>
              <a:t>vallat</a:t>
            </a:r>
          </a:p>
        </p:txBody>
      </p:sp>
      <p:sp>
        <p:nvSpPr>
          <p:cNvPr id="9223" name="AutoShape 9">
            <a:extLst>
              <a:ext uri="{FF2B5EF4-FFF2-40B4-BE49-F238E27FC236}">
                <a16:creationId xmlns:a16="http://schemas.microsoft.com/office/drawing/2014/main" id="{6C7C6122-7EAC-C2EB-1D36-7BA099158202}"/>
              </a:ext>
            </a:extLst>
          </p:cNvPr>
          <p:cNvSpPr>
            <a:spLocks/>
          </p:cNvSpPr>
          <p:nvPr/>
        </p:nvSpPr>
        <p:spPr bwMode="auto">
          <a:xfrm>
            <a:off x="5638800" y="2133600"/>
            <a:ext cx="609600" cy="3124200"/>
          </a:xfrm>
          <a:prstGeom prst="rightBracket">
            <a:avLst>
              <a:gd name="adj" fmla="val 4270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4" grpId="0" animBg="1" autoUpdateAnimBg="0"/>
      <p:bldP spid="7175" grpId="0" animBg="1"/>
      <p:bldP spid="717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705DE52-C00F-6ED7-F594-7573C4E57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10243" name="Picture 5" descr="s168_siirtomaavallat afrikassa ja aasiassa">
            <a:extLst>
              <a:ext uri="{FF2B5EF4-FFF2-40B4-BE49-F238E27FC236}">
                <a16:creationId xmlns:a16="http://schemas.microsoft.com/office/drawing/2014/main" id="{488196ED-4C52-16B7-1722-393DBB948C4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00126"/>
            <a:ext cx="8915400" cy="585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AutoShape 7">
            <a:extLst>
              <a:ext uri="{FF2B5EF4-FFF2-40B4-BE49-F238E27FC236}">
                <a16:creationId xmlns:a16="http://schemas.microsoft.com/office/drawing/2014/main" id="{A80A106B-C005-6808-C836-835DEBBB0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920" y="2286000"/>
            <a:ext cx="3078480" cy="1940560"/>
          </a:xfrm>
          <a:prstGeom prst="wedgeRectCallout">
            <a:avLst>
              <a:gd name="adj1" fmla="val -77926"/>
              <a:gd name="adj2" fmla="val 920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i-FI" altLang="fi-FI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Kilpailu teollisuuden raaka-aineista ja siirtomaista.</a:t>
            </a:r>
          </a:p>
          <a:p>
            <a:pPr>
              <a:defRPr/>
            </a:pPr>
            <a:r>
              <a:rPr lang="fi-FI" altLang="fi-FI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Afrikan alueiden </a:t>
            </a:r>
            <a:r>
              <a:rPr lang="fi-FI" altLang="fi-FI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kiistat kiristivät esimerkiksi Ison-Britannian ja Saksan välejä.</a:t>
            </a:r>
            <a:endParaRPr lang="fi-FI" altLang="fi-FI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CC6839-81EB-4B37-B73E-325423303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83A11B8-3C6F-21A8-22AE-E4CF7A12A3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752600"/>
            <a:ext cx="3810000" cy="43434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fi-FI" altLang="fi-FI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Balkanin kansallisuuskiistat</a:t>
            </a:r>
            <a:r>
              <a:rPr lang="fi-FI" altLang="fi-FI" sz="2000" dirty="0"/>
              <a:t> </a:t>
            </a:r>
          </a:p>
          <a:p>
            <a:pPr eaLnBrk="1" hangingPunct="1">
              <a:buFontTx/>
              <a:buChar char="-"/>
            </a:pPr>
            <a:r>
              <a:rPr lang="fi-FI" altLang="fi-FI" sz="2000" dirty="0"/>
              <a:t>Taustalla </a:t>
            </a:r>
            <a:r>
              <a:rPr lang="fi-FI" altLang="fi-FI" sz="2000" dirty="0">
                <a:hlinkClick r:id="rId2" action="ppaction://hlinkpres?slideindex=1&amp;slidetitle="/>
              </a:rPr>
              <a:t>nationalismi</a:t>
            </a:r>
            <a:r>
              <a:rPr lang="fi-FI" altLang="fi-FI" sz="2000" dirty="0"/>
              <a:t>.</a:t>
            </a:r>
          </a:p>
          <a:p>
            <a:pPr eaLnBrk="1" hangingPunct="1">
              <a:buFontTx/>
              <a:buChar char="-"/>
            </a:pPr>
            <a:r>
              <a:rPr lang="fi-FI" altLang="fi-FI" sz="2400" dirty="0"/>
              <a:t>Serbia halusi liittää monikansallisen Itävalta-Unkarin serbialueet Suur-Serbiaksi.</a:t>
            </a:r>
          </a:p>
          <a:p>
            <a:pPr eaLnBrk="1" hangingPunct="1">
              <a:buFontTx/>
              <a:buChar char="-"/>
            </a:pPr>
            <a:r>
              <a:rPr lang="fi-FI" altLang="fi-FI" sz="2400" dirty="0"/>
              <a:t>Venäjä tuki Serbiaa palkkiotoiveenaan esteetön pääsy Välimerelle.</a:t>
            </a:r>
          </a:p>
          <a:p>
            <a:pPr eaLnBrk="1" hangingPunct="1"/>
            <a:endParaRPr lang="fi-FI" altLang="fi-FI" sz="2000" dirty="0"/>
          </a:p>
        </p:txBody>
      </p:sp>
      <p:pic>
        <p:nvPicPr>
          <p:cNvPr id="11268" name="Picture 5" descr="balkanRGB">
            <a:extLst>
              <a:ext uri="{FF2B5EF4-FFF2-40B4-BE49-F238E27FC236}">
                <a16:creationId xmlns:a16="http://schemas.microsoft.com/office/drawing/2014/main" id="{5B695F1B-74FA-89E6-A894-DAC2DE1D774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7950" y="1981200"/>
            <a:ext cx="3238500" cy="41148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1375F824-267D-9241-3524-045047F6B8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620714"/>
            <a:ext cx="3810000" cy="5475287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fi-FI" altLang="fi-FI"/>
              <a:t>6. </a:t>
            </a:r>
            <a:r>
              <a:rPr lang="fi-FI" altLang="fi-FI" b="1"/>
              <a:t>Sarajevon laukaukset 28.6.1914 </a:t>
            </a:r>
          </a:p>
          <a:p>
            <a:pPr eaLnBrk="1" hangingPunct="1">
              <a:buFontTx/>
              <a:buChar char="-"/>
            </a:pPr>
            <a:r>
              <a:rPr lang="fi-FI" altLang="fi-FI"/>
              <a:t>Saksa vakuutti tukevansa Itävalta-Unkaria.</a:t>
            </a:r>
          </a:p>
          <a:p>
            <a:pPr eaLnBrk="1" hangingPunct="1">
              <a:buFontTx/>
              <a:buChar char="-"/>
            </a:pPr>
            <a:r>
              <a:rPr lang="fi-FI" altLang="fi-FI"/>
              <a:t>Serbia hyväksyi lopulta kaikki ehdot, mutta se ei riittänyt. (video)</a:t>
            </a:r>
          </a:p>
        </p:txBody>
      </p:sp>
      <p:pic>
        <p:nvPicPr>
          <p:cNvPr id="12291" name="Picture 8">
            <a:extLst>
              <a:ext uri="{FF2B5EF4-FFF2-40B4-BE49-F238E27FC236}">
                <a16:creationId xmlns:a16="http://schemas.microsoft.com/office/drawing/2014/main" id="{F2D9484D-00C3-91C4-3BC2-751EB8C6395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2349500"/>
            <a:ext cx="4343400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DEA25C38-5795-F663-2A37-7621EDA36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231298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  <p:pic>
        <p:nvPicPr>
          <p:cNvPr id="13315" name="Picture 12">
            <a:extLst>
              <a:ext uri="{FF2B5EF4-FFF2-40B4-BE49-F238E27FC236}">
                <a16:creationId xmlns:a16="http://schemas.microsoft.com/office/drawing/2014/main" id="{BE393617-F5C8-5DC1-0530-84158B51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0"/>
            <a:ext cx="6316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6A75AE-B3D0-8E62-F55C-5E3E0B955C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/>
              <a:t>Seuraukset: kumpi voitti? Miksi?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029313-6BB9-D74B-4167-BF1859381E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/>
              <a:t>Käsitekartta (++)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15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195</Words>
  <Application>Microsoft Office PowerPoint</Application>
  <PresentationFormat>Laajakuva</PresentationFormat>
  <Paragraphs>41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Office-teema</vt:lpstr>
      <vt:lpstr>09 I maailmansota</vt:lpstr>
      <vt:lpstr>Syyt? Taloudellinen tausta?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Seuraukset: kumpi voitti? Miksi?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Janne Leiviskä</dc:creator>
  <cp:lastModifiedBy>Janne Leiviskä</cp:lastModifiedBy>
  <cp:revision>4</cp:revision>
  <dcterms:created xsi:type="dcterms:W3CDTF">2026-03-16T12:03:35Z</dcterms:created>
  <dcterms:modified xsi:type="dcterms:W3CDTF">2026-03-18T13:44:16Z</dcterms:modified>
</cp:coreProperties>
</file>