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9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07 </a:t>
            </a:r>
            <a:r>
              <a:rPr dirty="0" err="1"/>
              <a:t>Kolonialismin</a:t>
            </a:r>
            <a:r>
              <a:rPr dirty="0"/>
              <a:t> </a:t>
            </a:r>
            <a:r>
              <a:rPr dirty="0" err="1"/>
              <a:t>aika</a:t>
            </a:r>
            <a:r>
              <a:rPr dirty="0"/>
              <a:t> – </a:t>
            </a:r>
            <a:r>
              <a:rPr dirty="0" err="1"/>
              <a:t>Taloudellinen</a:t>
            </a:r>
            <a:r>
              <a:rPr dirty="0"/>
              <a:t> ja </a:t>
            </a:r>
            <a:r>
              <a:rPr dirty="0" err="1"/>
              <a:t>poliittinen</a:t>
            </a:r>
            <a:r>
              <a:rPr dirty="0"/>
              <a:t> </a:t>
            </a:r>
            <a:r>
              <a:rPr dirty="0" err="1"/>
              <a:t>laajentuminen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fi-FI" u="sng" dirty="0"/>
              <a:t>Keskeiset teemat</a:t>
            </a:r>
          </a:p>
          <a:p>
            <a:r>
              <a:rPr dirty="0"/>
              <a:t> </a:t>
            </a:r>
            <a:r>
              <a:rPr dirty="0" err="1"/>
              <a:t>Euroopan</a:t>
            </a:r>
            <a:r>
              <a:rPr dirty="0"/>
              <a:t> </a:t>
            </a:r>
            <a:r>
              <a:rPr dirty="0" err="1"/>
              <a:t>vallan</a:t>
            </a:r>
            <a:r>
              <a:rPr dirty="0"/>
              <a:t> </a:t>
            </a:r>
            <a:r>
              <a:rPr dirty="0" err="1"/>
              <a:t>kasvu</a:t>
            </a:r>
            <a:r>
              <a:rPr dirty="0"/>
              <a:t> 1500–1800-luvuilla</a:t>
            </a:r>
            <a:endParaRPr lang="fi-FI" dirty="0"/>
          </a:p>
          <a:p>
            <a:r>
              <a:rPr dirty="0"/>
              <a:t>Uusi </a:t>
            </a:r>
            <a:r>
              <a:rPr dirty="0" err="1"/>
              <a:t>maailmantalous</a:t>
            </a:r>
            <a:r>
              <a:rPr dirty="0"/>
              <a:t> ja </a:t>
            </a:r>
            <a:r>
              <a:rPr dirty="0" err="1"/>
              <a:t>siirtomaajärjestelmä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CCF09B3-B79E-20BB-8434-B4CC5D13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2394" y="489507"/>
            <a:ext cx="2318706" cy="1655483"/>
          </a:xfrm>
        </p:spPr>
        <p:txBody>
          <a:bodyPr anchor="b">
            <a:normAutofit/>
          </a:bodyPr>
          <a:lstStyle/>
          <a:p>
            <a:r>
              <a:rPr lang="fi-FI" sz="3500" dirty="0"/>
              <a:t>Tehtävä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6A1F432-F9B8-D303-222F-C8424E51B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r="14333"/>
          <a:stretch>
            <a:fillRect/>
          </a:stretch>
        </p:blipFill>
        <p:spPr bwMode="auto">
          <a:xfrm>
            <a:off x="20" y="431"/>
            <a:ext cx="6086455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28D61E-AC33-7DCC-922B-14315C33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394" y="2418408"/>
            <a:ext cx="2207110" cy="3540265"/>
          </a:xfrm>
        </p:spPr>
        <p:txBody>
          <a:bodyPr>
            <a:normAutofit/>
          </a:bodyPr>
          <a:lstStyle/>
          <a:p>
            <a:r>
              <a:rPr lang="en-US" sz="1700" dirty="0"/>
              <a:t>Tee </a:t>
            </a:r>
            <a:r>
              <a:rPr lang="en-US" sz="1700" dirty="0" err="1"/>
              <a:t>lähdekriittinen</a:t>
            </a:r>
            <a:r>
              <a:rPr lang="en-US" sz="1700" dirty="0"/>
              <a:t> </a:t>
            </a:r>
            <a:r>
              <a:rPr lang="en-US" sz="1700" dirty="0" err="1"/>
              <a:t>analyysi</a:t>
            </a:r>
            <a:r>
              <a:rPr lang="en-US" sz="1700" dirty="0"/>
              <a:t>.</a:t>
            </a:r>
          </a:p>
          <a:p>
            <a:r>
              <a:rPr lang="en-US" sz="1700" dirty="0" err="1"/>
              <a:t>Milloin</a:t>
            </a:r>
            <a:r>
              <a:rPr lang="en-US" sz="1700" dirty="0"/>
              <a:t>? (</a:t>
            </a:r>
            <a:r>
              <a:rPr lang="en-US" sz="1700" dirty="0" err="1"/>
              <a:t>konteksti</a:t>
            </a:r>
            <a:r>
              <a:rPr lang="en-US" sz="1700" dirty="0"/>
              <a:t>)</a:t>
            </a:r>
          </a:p>
          <a:p>
            <a:r>
              <a:rPr lang="en-US" sz="1700" dirty="0" err="1"/>
              <a:t>Miksi</a:t>
            </a:r>
            <a:r>
              <a:rPr lang="en-US" sz="1700" dirty="0"/>
              <a:t>?</a:t>
            </a:r>
          </a:p>
          <a:p>
            <a:r>
              <a:rPr lang="en-US" sz="1700" dirty="0" err="1"/>
              <a:t>Mikä</a:t>
            </a:r>
            <a:r>
              <a:rPr lang="en-US" sz="1700" dirty="0"/>
              <a:t> on </a:t>
            </a:r>
            <a:r>
              <a:rPr lang="en-US" sz="1700" dirty="0" err="1"/>
              <a:t>pilapiirroksen</a:t>
            </a:r>
            <a:r>
              <a:rPr lang="en-US" sz="1700" dirty="0"/>
              <a:t> Sanoma?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9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Tilastotehtävä: Orjakauppa, hopeavirta ja puuvilla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dirty="0" err="1"/>
              <a:t>Tehtävä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dirty="0"/>
              <a:t>1. </a:t>
            </a:r>
            <a:r>
              <a:rPr dirty="0" err="1"/>
              <a:t>Tarkastele</a:t>
            </a:r>
            <a:r>
              <a:rPr dirty="0"/>
              <a:t> </a:t>
            </a:r>
            <a:r>
              <a:rPr dirty="0" err="1"/>
              <a:t>graaf</a:t>
            </a:r>
            <a:r>
              <a:rPr lang="fi-FI"/>
              <a:t>eja</a:t>
            </a:r>
            <a:r>
              <a:t> </a:t>
            </a:r>
            <a:r>
              <a:rPr dirty="0"/>
              <a:t>(</a:t>
            </a:r>
            <a:r>
              <a:rPr dirty="0" err="1"/>
              <a:t>seuraava</a:t>
            </a:r>
            <a:r>
              <a:rPr dirty="0"/>
              <a:t> </a:t>
            </a:r>
            <a:r>
              <a:rPr dirty="0" err="1"/>
              <a:t>dia</a:t>
            </a:r>
            <a:r>
              <a:rPr dirty="0"/>
              <a:t>).</a:t>
            </a:r>
          </a:p>
          <a:p>
            <a:pPr marL="0" indent="0">
              <a:buNone/>
            </a:pPr>
            <a:r>
              <a:rPr dirty="0"/>
              <a:t>2. </a:t>
            </a:r>
            <a:r>
              <a:rPr dirty="0" err="1"/>
              <a:t>Pohdi</a:t>
            </a:r>
            <a:r>
              <a:rPr dirty="0"/>
              <a:t>, </a:t>
            </a:r>
            <a:r>
              <a:rPr dirty="0" err="1"/>
              <a:t>miten</a:t>
            </a:r>
            <a:r>
              <a:rPr dirty="0"/>
              <a:t> </a:t>
            </a:r>
            <a:r>
              <a:rPr dirty="0" err="1"/>
              <a:t>eri</a:t>
            </a:r>
            <a:r>
              <a:rPr dirty="0"/>
              <a:t> </a:t>
            </a:r>
            <a:r>
              <a:rPr dirty="0" err="1"/>
              <a:t>muuttujat</a:t>
            </a:r>
            <a:r>
              <a:rPr dirty="0"/>
              <a:t> </a:t>
            </a:r>
            <a:r>
              <a:rPr dirty="0" err="1"/>
              <a:t>kehittyvät</a:t>
            </a:r>
            <a:r>
              <a:rPr dirty="0"/>
              <a:t> 1500–1800-luvuilla.</a:t>
            </a:r>
          </a:p>
          <a:p>
            <a:pPr marL="0" indent="0">
              <a:buNone/>
            </a:pPr>
            <a:r>
              <a:rPr dirty="0"/>
              <a:t>3. </a:t>
            </a:r>
            <a:r>
              <a:rPr dirty="0" err="1"/>
              <a:t>Mitä</a:t>
            </a:r>
            <a:r>
              <a:rPr dirty="0"/>
              <a:t> </a:t>
            </a:r>
            <a:r>
              <a:rPr dirty="0" err="1"/>
              <a:t>yhtäläisyyksiä</a:t>
            </a:r>
            <a:r>
              <a:rPr dirty="0"/>
              <a:t> ja </a:t>
            </a:r>
            <a:r>
              <a:rPr dirty="0" err="1"/>
              <a:t>syy-seuraussuhteita</a:t>
            </a:r>
            <a:r>
              <a:rPr dirty="0"/>
              <a:t> </a:t>
            </a:r>
            <a:r>
              <a:rPr dirty="0" err="1"/>
              <a:t>löytyy</a:t>
            </a:r>
            <a:r>
              <a:rPr dirty="0"/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B66663-59A9-01DC-A513-F1ECB152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124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i="0" dirty="0">
                <a:solidFill>
                  <a:srgbClr val="0F2741"/>
                </a:solidFill>
                <a:effectLst/>
                <a:latin typeface="Open Sans" panose="020B0606030504020204" pitchFamily="34" charset="0"/>
              </a:rPr>
              <a:t>Estimated number of African slaves transported* by various </a:t>
            </a:r>
            <a:r>
              <a:rPr lang="en-US" sz="1800" b="1" i="0" dirty="0">
                <a:solidFill>
                  <a:srgbClr val="0F2741"/>
                </a:solidFill>
                <a:effectLst/>
                <a:latin typeface="Open Sans" panose="020B0606030504020204" pitchFamily="34" charset="0"/>
              </a:rPr>
              <a:t>world powers from 1501 to 1866</a:t>
            </a:r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EB49C5C-4F06-D1C4-8603-43AE1BB08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8" y="1030818"/>
            <a:ext cx="8674929" cy="55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455473-F212-ECF7-1D4F-25ECD2FBB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" y="5834743"/>
            <a:ext cx="5704113" cy="947057"/>
          </a:xfrm>
        </p:spPr>
        <p:txBody>
          <a:bodyPr>
            <a:normAutofit/>
          </a:bodyPr>
          <a:lstStyle/>
          <a:p>
            <a:r>
              <a:rPr lang="fi-FI" sz="1200" dirty="0"/>
              <a:t>https://mappinghistory.uoregon.edu/english/US/US18-04.html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681F6E4-AFA6-DBCC-6663-18EB52FBD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280" y="-76200"/>
            <a:ext cx="6164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7EDB36-8651-8B3A-2FFF-776048B5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Hopean tuonti Eurooppaan</a:t>
            </a:r>
          </a:p>
        </p:txBody>
      </p:sp>
      <p:pic>
        <p:nvPicPr>
          <p:cNvPr id="3" name="Picture 2" descr="kolonialismi_tilastot.png">
            <a:extLst>
              <a:ext uri="{FF2B5EF4-FFF2-40B4-BE49-F238E27FC236}">
                <a16:creationId xmlns:a16="http://schemas.microsoft.com/office/drawing/2014/main" id="{D25D18B3-AF00-F336-DC2F-C764C4087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04" y="1861456"/>
            <a:ext cx="7682896" cy="43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02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105</Words>
  <Application>Microsoft Office PowerPoint</Application>
  <PresentationFormat>Näytössä katseltava diaesitys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Open Sans</vt:lpstr>
      <vt:lpstr>Office Theme</vt:lpstr>
      <vt:lpstr>07 Kolonialismin aika – Taloudellinen ja poliittinen laajentuminen</vt:lpstr>
      <vt:lpstr>Tehtävä</vt:lpstr>
      <vt:lpstr>Tilastotehtävä: Orjakauppa, hopeavirta ja puuvilla</vt:lpstr>
      <vt:lpstr>Estimated number of African slaves transported* by various world powers from 1501 to 1866</vt:lpstr>
      <vt:lpstr>https://mappinghistory.uoregon.edu/english/US/US18-04.html</vt:lpstr>
      <vt:lpstr>Hopean tuonti Eurooppaan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Janne Leiviskä</cp:lastModifiedBy>
  <cp:revision>5</cp:revision>
  <dcterms:created xsi:type="dcterms:W3CDTF">2013-01-27T09:14:16Z</dcterms:created>
  <dcterms:modified xsi:type="dcterms:W3CDTF">2026-03-11T13:14:54Z</dcterms:modified>
  <cp:category/>
</cp:coreProperties>
</file>