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6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58" r:id="rId6"/>
    <p:sldId id="261" r:id="rId7"/>
  </p:sldIdLst>
  <p:sldSz cx="24384000" cy="13716000"/>
  <p:notesSz cx="6794500" cy="9931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8" autoAdjust="0"/>
    <p:restoredTop sz="94660"/>
  </p:normalViewPr>
  <p:slideViewPr>
    <p:cSldViewPr snapToGrid="0">
      <p:cViewPr varScale="1">
        <p:scale>
          <a:sx n="30" d="100"/>
          <a:sy n="30" d="100"/>
        </p:scale>
        <p:origin x="17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8645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d4a3b6915_0_7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g10d4a3b691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d4a3b6915_0_7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g10d4a3b691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3335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d4a3b6915_0_7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g10d4a3b691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0474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d4a3b6915_0_14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g10d4a3b691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d4a3b6915_0_14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700" cy="39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g10d4a3b691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036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Mukautettu asettelu">
  <p:cSld name="9_Mukautettu asettelu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Calibri"/>
              <a:buNone/>
              <a:defRPr sz="9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  <a:defRPr sz="6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454" y="11772077"/>
            <a:ext cx="1804218" cy="993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Image Half Full">
  <p:cSld name="17_Image Half Full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803274" y="7881471"/>
            <a:ext cx="6867074" cy="3562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>
            <a:spLocks noGrp="1"/>
          </p:cNvSpPr>
          <p:nvPr>
            <p:ph type="pic" idx="2"/>
          </p:nvPr>
        </p:nvSpPr>
        <p:spPr>
          <a:xfrm>
            <a:off x="803726" y="2680426"/>
            <a:ext cx="6867074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3"/>
          <p:cNvSpPr txBox="1">
            <a:spLocks noGrp="1"/>
          </p:cNvSpPr>
          <p:nvPr>
            <p:ph type="body" idx="3"/>
          </p:nvPr>
        </p:nvSpPr>
        <p:spPr>
          <a:xfrm>
            <a:off x="8778874" y="7906871"/>
            <a:ext cx="6867074" cy="3562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>
            <a:spLocks noGrp="1"/>
          </p:cNvSpPr>
          <p:nvPr>
            <p:ph type="pic" idx="4"/>
          </p:nvPr>
        </p:nvSpPr>
        <p:spPr>
          <a:xfrm>
            <a:off x="8779326" y="2705826"/>
            <a:ext cx="6867074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3"/>
          <p:cNvSpPr txBox="1">
            <a:spLocks noGrp="1"/>
          </p:cNvSpPr>
          <p:nvPr>
            <p:ph type="body" idx="5"/>
          </p:nvPr>
        </p:nvSpPr>
        <p:spPr>
          <a:xfrm>
            <a:off x="16754473" y="7906871"/>
            <a:ext cx="6867074" cy="3562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>
            <a:spLocks noGrp="1"/>
          </p:cNvSpPr>
          <p:nvPr>
            <p:ph type="pic" idx="6"/>
          </p:nvPr>
        </p:nvSpPr>
        <p:spPr>
          <a:xfrm>
            <a:off x="16754927" y="2705826"/>
            <a:ext cx="6867074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ftr" idx="11"/>
          </p:nvPr>
        </p:nvSpPr>
        <p:spPr>
          <a:xfrm>
            <a:off x="832756" y="12293264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Image Half Full">
  <p:cSld name="18_Image Half Full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621943" y="3160738"/>
            <a:ext cx="10942861" cy="839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>
            <a:spLocks noGrp="1"/>
          </p:cNvSpPr>
          <p:nvPr>
            <p:ph type="pic" idx="2"/>
          </p:nvPr>
        </p:nvSpPr>
        <p:spPr>
          <a:xfrm>
            <a:off x="13460186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17624213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1621944" y="730251"/>
            <a:ext cx="10997318" cy="213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Mukautettu asettelu">
  <p:cSld name="7_Mukautettu asettelu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199" cy="814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 Half Full">
  <p:cSld name="4_Image Half Full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8404703" y="4080086"/>
            <a:ext cx="3941487" cy="69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4"/>
              <a:buFont typeface="Arial"/>
              <a:buNone/>
            </a:pPr>
            <a:endParaRPr sz="302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2"/>
          </p:nvPr>
        </p:nvSpPr>
        <p:spPr>
          <a:xfrm>
            <a:off x="1304115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age Half Full">
  <p:cSld name="8_Image Half Full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>
            <a:spLocks noGrp="1"/>
          </p:cNvSpPr>
          <p:nvPr>
            <p:ph type="pic" idx="2"/>
          </p:nvPr>
        </p:nvSpPr>
        <p:spPr>
          <a:xfrm>
            <a:off x="1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1381014" y="730250"/>
            <a:ext cx="11732046" cy="2183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11381015" y="3536295"/>
            <a:ext cx="11732048" cy="8691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17624213" y="12321661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Image Half Full">
  <p:cSld name="14_Image Half Full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"/>
          </p:nvPr>
        </p:nvSpPr>
        <p:spPr>
          <a:xfrm>
            <a:off x="82686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>
            <a:spLocks noGrp="1"/>
          </p:cNvSpPr>
          <p:nvPr>
            <p:ph type="pic" idx="2"/>
          </p:nvPr>
        </p:nvSpPr>
        <p:spPr>
          <a:xfrm>
            <a:off x="82731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8"/>
          <p:cNvSpPr txBox="1">
            <a:spLocks noGrp="1"/>
          </p:cNvSpPr>
          <p:nvPr>
            <p:ph type="body" idx="3"/>
          </p:nvPr>
        </p:nvSpPr>
        <p:spPr>
          <a:xfrm>
            <a:off x="6652041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>
            <a:spLocks noGrp="1"/>
          </p:cNvSpPr>
          <p:nvPr>
            <p:ph type="pic" idx="4"/>
          </p:nvPr>
        </p:nvSpPr>
        <p:spPr>
          <a:xfrm>
            <a:off x="665249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8"/>
          <p:cNvSpPr txBox="1">
            <a:spLocks noGrp="1"/>
          </p:cNvSpPr>
          <p:nvPr>
            <p:ph type="body" idx="5"/>
          </p:nvPr>
        </p:nvSpPr>
        <p:spPr>
          <a:xfrm>
            <a:off x="1251172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>
            <a:spLocks noGrp="1"/>
          </p:cNvSpPr>
          <p:nvPr>
            <p:ph type="pic" idx="6"/>
          </p:nvPr>
        </p:nvSpPr>
        <p:spPr>
          <a:xfrm>
            <a:off x="1251217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8"/>
          <p:cNvSpPr txBox="1">
            <a:spLocks noGrp="1"/>
          </p:cNvSpPr>
          <p:nvPr>
            <p:ph type="body" idx="7"/>
          </p:nvPr>
        </p:nvSpPr>
        <p:spPr>
          <a:xfrm>
            <a:off x="18390370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>
            <a:spLocks noGrp="1"/>
          </p:cNvSpPr>
          <p:nvPr>
            <p:ph type="pic" idx="8"/>
          </p:nvPr>
        </p:nvSpPr>
        <p:spPr>
          <a:xfrm>
            <a:off x="1839082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8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ftr" idx="11"/>
          </p:nvPr>
        </p:nvSpPr>
        <p:spPr>
          <a:xfrm>
            <a:off x="820615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Image Half Full">
  <p:cSld name="22_Image Half Full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9"/>
          <p:cNvSpPr txBox="1">
            <a:spLocks noGrp="1"/>
          </p:cNvSpPr>
          <p:nvPr>
            <p:ph type="body" idx="1"/>
          </p:nvPr>
        </p:nvSpPr>
        <p:spPr>
          <a:xfrm>
            <a:off x="772971" y="44378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body" idx="2"/>
          </p:nvPr>
        </p:nvSpPr>
        <p:spPr>
          <a:xfrm>
            <a:off x="12595591" y="44632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body" idx="3"/>
          </p:nvPr>
        </p:nvSpPr>
        <p:spPr>
          <a:xfrm>
            <a:off x="772920" y="3184914"/>
            <a:ext cx="1096060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body" idx="4"/>
          </p:nvPr>
        </p:nvSpPr>
        <p:spPr>
          <a:xfrm>
            <a:off x="12590711" y="3221626"/>
            <a:ext cx="1102031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7" name="Google Shape;77;p9"/>
          <p:cNvCxnSpPr/>
          <p:nvPr/>
        </p:nvCxnSpPr>
        <p:spPr>
          <a:xfrm>
            <a:off x="76858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8" name="Google Shape;78;p9"/>
          <p:cNvCxnSpPr/>
          <p:nvPr/>
        </p:nvCxnSpPr>
        <p:spPr>
          <a:xfrm>
            <a:off x="1259120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9" name="Google Shape;79;p9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ftr" idx="11"/>
          </p:nvPr>
        </p:nvSpPr>
        <p:spPr>
          <a:xfrm>
            <a:off x="832756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199" cy="8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08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7275656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fi-FI" dirty="0"/>
              <a:t>15. Kipeä ja traumaattinen sota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Tietoisku: Jatkosodan muuttuvia tulkintoja</a:t>
            </a:r>
            <a:endParaRPr dirty="0"/>
          </a:p>
        </p:txBody>
      </p:sp>
      <p:sp>
        <p:nvSpPr>
          <p:cNvPr id="86" name="Google Shape;86;p10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fi-FI"/>
              <a:t>3</a:t>
            </a:r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</a:pPr>
            <a:r>
              <a:rPr lang="fi-FI"/>
              <a:t>Forum Historia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 dirty="0"/>
              <a:t>Jatkosodan muuttuvia tulkintoja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92" name="Google Shape;92;p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812800" indent="-685800">
              <a:lnSpc>
                <a:spcPct val="7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5400" dirty="0">
                <a:solidFill>
                  <a:srgbClr val="000000"/>
                </a:solidFill>
              </a:rPr>
              <a:t>Jatkosodan historiaan liittyy suomalaisten kannalta monia ikäviä asioita, joita on kaunisteltu tai joista on vuosikymmeniä vaiettu.</a:t>
            </a:r>
          </a:p>
          <a:p>
            <a:pPr marL="812800" indent="-685800">
              <a:lnSpc>
                <a:spcPct val="7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5400" dirty="0">
                <a:solidFill>
                  <a:srgbClr val="000000"/>
                </a:solidFill>
              </a:rPr>
              <a:t>Myöhemmin perinteisiä tulkintoja on haastettu.</a:t>
            </a:r>
          </a:p>
        </p:txBody>
      </p:sp>
      <p:sp>
        <p:nvSpPr>
          <p:cNvPr id="93" name="Google Shape;93;p1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Forum Historia 3, Luku 15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 dirty="0"/>
              <a:t>Suomi ja holokausti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92" name="Google Shape;92;p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84250" indent="-857250">
              <a:lnSpc>
                <a:spcPct val="7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b="1" dirty="0">
                <a:solidFill>
                  <a:srgbClr val="000000"/>
                </a:solidFill>
              </a:rPr>
              <a:t>Perinteinen tulkinta</a:t>
            </a:r>
            <a:r>
              <a:rPr lang="fi-FI" sz="5400" dirty="0">
                <a:solidFill>
                  <a:srgbClr val="000000"/>
                </a:solidFill>
              </a:rPr>
              <a:t>: Suomi luovutti Saksaan vain kahdeksan juutalaista.</a:t>
            </a:r>
            <a:endParaRPr sz="5400" dirty="0">
              <a:solidFill>
                <a:srgbClr val="000000"/>
              </a:solidFill>
            </a:endParaRPr>
          </a:p>
          <a:p>
            <a:pPr marL="984250" indent="-857250">
              <a:lnSpc>
                <a:spcPct val="7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b="1" dirty="0">
                <a:solidFill>
                  <a:srgbClr val="000000"/>
                </a:solidFill>
              </a:rPr>
              <a:t>Nykyinen tulkinta</a:t>
            </a:r>
            <a:r>
              <a:rPr lang="fi-FI" sz="5400" dirty="0">
                <a:solidFill>
                  <a:srgbClr val="000000"/>
                </a:solidFill>
              </a:rPr>
              <a:t>: Suomi luovuttikin saksalaisille luultua enemmän juutalaisia.</a:t>
            </a:r>
          </a:p>
          <a:p>
            <a:pPr marL="984250" indent="-857250">
              <a:lnSpc>
                <a:spcPct val="7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dirty="0">
                <a:solidFill>
                  <a:srgbClr val="000000"/>
                </a:solidFill>
              </a:rPr>
              <a:t>Saksalaisille luovutettiin lähes 3 000 ihmistä, joiden joukossa oli mm. juutalaisia, kommunisteja ja vangittuja puna-armeijan komissaareja.</a:t>
            </a:r>
          </a:p>
          <a:p>
            <a:pPr marL="984250" indent="-857250">
              <a:lnSpc>
                <a:spcPct val="7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dirty="0">
                <a:solidFill>
                  <a:srgbClr val="000000"/>
                </a:solidFill>
              </a:rPr>
              <a:t>Osa luovutetuista kuoli. Luovutettaessa oltiin tietoisia siitä, mitä voisi tapahtua.</a:t>
            </a:r>
          </a:p>
          <a:p>
            <a:pPr marL="984250" indent="-857250">
              <a:lnSpc>
                <a:spcPct val="7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dirty="0">
                <a:solidFill>
                  <a:srgbClr val="000000"/>
                </a:solidFill>
              </a:rPr>
              <a:t>Juutalaisten tuhoamisen mittakaava ei ollut yleisessä tiedossa, mutta yksittäiset ihmiset tiesivät kontaktiensa kautta enemmän kuin on luultu.</a:t>
            </a:r>
          </a:p>
        </p:txBody>
      </p:sp>
      <p:sp>
        <p:nvSpPr>
          <p:cNvPr id="93" name="Google Shape;93;p1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Forum Historia 3, Luku 15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9631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 dirty="0"/>
              <a:t>Itä-Suomen vankileirit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92" name="Google Shape;92;p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84250" indent="-857250">
              <a:lnSpc>
                <a:spcPct val="7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b="1" dirty="0">
                <a:solidFill>
                  <a:srgbClr val="000000"/>
                </a:solidFill>
              </a:rPr>
              <a:t>Perinteinen tulkinta</a:t>
            </a:r>
            <a:r>
              <a:rPr lang="fi-FI" sz="5400" dirty="0">
                <a:solidFill>
                  <a:srgbClr val="000000"/>
                </a:solidFill>
              </a:rPr>
              <a:t>: Suomi kohteli hyvin sotavankeja ja Itä-Karjalan siviilejä. </a:t>
            </a:r>
            <a:endParaRPr sz="5400" dirty="0">
              <a:solidFill>
                <a:srgbClr val="000000"/>
              </a:solidFill>
            </a:endParaRPr>
          </a:p>
          <a:p>
            <a:pPr marL="984250" indent="-857250">
              <a:lnSpc>
                <a:spcPct val="7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b="1" dirty="0">
                <a:solidFill>
                  <a:srgbClr val="000000"/>
                </a:solidFill>
              </a:rPr>
              <a:t>Nykyinen tulkinta</a:t>
            </a:r>
            <a:r>
              <a:rPr lang="fi-FI" sz="5400" dirty="0">
                <a:solidFill>
                  <a:srgbClr val="000000"/>
                </a:solidFill>
              </a:rPr>
              <a:t>: Leirien olot olivat luultua kurjemmat. Sotavankien kuolleisuus vankileireillä oli todella suuri.</a:t>
            </a:r>
          </a:p>
          <a:p>
            <a:pPr marL="984250" indent="-857250">
              <a:lnSpc>
                <a:spcPct val="7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dirty="0">
                <a:solidFill>
                  <a:srgbClr val="000000"/>
                </a:solidFill>
              </a:rPr>
              <a:t>Enimmillään leireillä oli yli 40 000 ihmistä keväällä 1942. Leireillä kuoli noin 4 500 ihmistä, enimmäkseen nälkään ja tauteihin.</a:t>
            </a:r>
            <a:endParaRPr sz="5400" dirty="0">
              <a:solidFill>
                <a:srgbClr val="000000"/>
              </a:solidFill>
            </a:endParaRPr>
          </a:p>
        </p:txBody>
      </p:sp>
      <p:sp>
        <p:nvSpPr>
          <p:cNvPr id="93" name="Google Shape;93;p1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Forum Historia 3, Luku 15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1536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 dirty="0"/>
              <a:t>Suomalaiset SS-miehet ja holokausti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0" name="Google Shape;100;p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84250" indent="-85725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b="1" dirty="0">
                <a:solidFill>
                  <a:srgbClr val="000000"/>
                </a:solidFill>
              </a:rPr>
              <a:t>Perinteinen tulkinta</a:t>
            </a:r>
            <a:r>
              <a:rPr lang="fi-FI" sz="5400" dirty="0">
                <a:solidFill>
                  <a:srgbClr val="000000"/>
                </a:solidFill>
              </a:rPr>
              <a:t>: Suomalaiset SS-miehet eivät osallistuneet juutalaisten kansanmurhaan taistellessaan Saksan armeijassa.</a:t>
            </a:r>
            <a:endParaRPr sz="5400" dirty="0">
              <a:solidFill>
                <a:srgbClr val="000000"/>
              </a:solidFill>
            </a:endParaRPr>
          </a:p>
          <a:p>
            <a:pPr marL="984250" indent="-85725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b="1" dirty="0">
                <a:solidFill>
                  <a:srgbClr val="000000"/>
                </a:solidFill>
              </a:rPr>
              <a:t>Nykyinen tulkinta</a:t>
            </a:r>
            <a:r>
              <a:rPr lang="fi-FI" sz="5400" dirty="0">
                <a:solidFill>
                  <a:srgbClr val="000000"/>
                </a:solidFill>
              </a:rPr>
              <a:t>: Suomalaiset SS-miehet ovat osallistuneet juutalaisten kansanmurhaan luultua enemmän.</a:t>
            </a:r>
          </a:p>
          <a:p>
            <a:pPr marL="984250" indent="-85725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dirty="0"/>
              <a:t>Suomalaisen SS-pataljoonan toimista itärintamalla on noussut esiin tietoja, joiden mukaan se olisi osallistunut juutalaisten hävittämiseen Neuvostoliitossa.</a:t>
            </a:r>
            <a:endParaRPr sz="5400" dirty="0"/>
          </a:p>
        </p:txBody>
      </p:sp>
      <p:sp>
        <p:nvSpPr>
          <p:cNvPr id="101" name="Google Shape;101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Forum Historia 3, Luku 15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 dirty="0"/>
              <a:t>Sotilaiden mielenterveys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0" name="Google Shape;100;p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84250" indent="-85725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b="1" dirty="0">
                <a:solidFill>
                  <a:srgbClr val="000000"/>
                </a:solidFill>
              </a:rPr>
              <a:t>Perinteinen tulkinta</a:t>
            </a:r>
            <a:r>
              <a:rPr lang="fi-FI" sz="5400" dirty="0">
                <a:solidFill>
                  <a:srgbClr val="000000"/>
                </a:solidFill>
              </a:rPr>
              <a:t>: Perinteistä tulkintaa ei ole, koska aiheesta ei tiedetty tarpeeksi. Sota-aikana ja sen jälkeen sotilaiden mielenterveysongelmista vaiettiin, koska niitä pidettiin häpeällisinä eivätkä ne sopineet perinteiseen sotilaan sankarimyyttiin.</a:t>
            </a:r>
            <a:endParaRPr sz="5400" dirty="0">
              <a:solidFill>
                <a:srgbClr val="000000"/>
              </a:solidFill>
            </a:endParaRPr>
          </a:p>
          <a:p>
            <a:pPr marL="984250" indent="-85725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fi-FI" sz="5400" b="1" dirty="0">
                <a:solidFill>
                  <a:srgbClr val="000000"/>
                </a:solidFill>
              </a:rPr>
              <a:t>Nykyinen tulkinta</a:t>
            </a:r>
            <a:r>
              <a:rPr lang="fi-FI" sz="5400" dirty="0">
                <a:solidFill>
                  <a:srgbClr val="000000"/>
                </a:solidFill>
              </a:rPr>
              <a:t>: Moni sotilas kärsi mielenterveysongelmista. Ne heijastuivat myös sodan jälkeiseen aikaan ja vaikuttivat sotilaiden perheiden ja läheisten elämiin.</a:t>
            </a:r>
            <a:endParaRPr sz="5400" dirty="0">
              <a:solidFill>
                <a:srgbClr val="000000"/>
              </a:solidFill>
            </a:endParaRPr>
          </a:p>
        </p:txBody>
      </p:sp>
      <p:sp>
        <p:nvSpPr>
          <p:cNvPr id="101" name="Google Shape;101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Forum Historia 3, Luku 15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1780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uild="p" animBg="1"/>
    </p:bldLst>
  </p:timing>
</p:sld>
</file>

<file path=ppt/theme/theme1.xml><?xml version="1.0" encoding="utf-8"?>
<a:theme xmlns:a="http://schemas.openxmlformats.org/drawingml/2006/main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308</Words>
  <Application>Microsoft Office PowerPoint</Application>
  <PresentationFormat>Mukautettu</PresentationFormat>
  <Paragraphs>33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Office-teema</vt:lpstr>
      <vt:lpstr>15. Kipeä ja traumaattinen sota  Tietoisku: Jatkosodan muuttuvia tulkintoja</vt:lpstr>
      <vt:lpstr>Jatkosodan muuttuvia tulkintoja</vt:lpstr>
      <vt:lpstr>Suomi ja holokausti</vt:lpstr>
      <vt:lpstr>Itä-Suomen vankileirit</vt:lpstr>
      <vt:lpstr>Suomalaiset SS-miehet ja holokausti</vt:lpstr>
      <vt:lpstr>Sotilaiden mielenterveys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 Kipeä ja traumaattinen sota  Tietoisku: Jatkosodan muuttuvia tulkintoja</dc:title>
  <dc:creator>Janne Leiviskä</dc:creator>
  <cp:lastModifiedBy>Janne Leiviskä</cp:lastModifiedBy>
  <cp:revision>3</cp:revision>
  <dcterms:modified xsi:type="dcterms:W3CDTF">2026-09-16T06:33:19Z</dcterms:modified>
</cp:coreProperties>
</file>