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16"/>
  </p:notesMasterIdLst>
  <p:sldIdLst>
    <p:sldId id="256" r:id="rId6"/>
    <p:sldId id="260" r:id="rId7"/>
    <p:sldId id="257" r:id="rId8"/>
    <p:sldId id="262" r:id="rId9"/>
    <p:sldId id="267" r:id="rId10"/>
    <p:sldId id="268" r:id="rId11"/>
    <p:sldId id="265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Lucida Grande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DD"/>
    <a:srgbClr val="005082"/>
    <a:srgbClr val="0099CC"/>
    <a:srgbClr val="198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74" autoAdjust="0"/>
  </p:normalViewPr>
  <p:slideViewPr>
    <p:cSldViewPr>
      <p:cViewPr>
        <p:scale>
          <a:sx n="77" d="100"/>
          <a:sy n="77" d="100"/>
        </p:scale>
        <p:origin x="-1164" y="72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ED5377F9-5B72-481B-AC88-B74C02D9F51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67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MS PGothic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4792A69-DA41-433C-B789-278DD35EE5C7}" type="slidenum">
              <a:rPr lang="fi-FI" altLang="fi-FI" sz="1200" i="0" smtClean="0"/>
              <a:pPr/>
              <a:t>1</a:t>
            </a:fld>
            <a:endParaRPr lang="fi-FI" altLang="fi-FI" sz="1200" i="0" smtClean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8564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anose="020B0600070205080204" pitchFamily="34" charset="-128"/>
              </a:defRPr>
            </a:lvl9pPr>
          </a:lstStyle>
          <a:p>
            <a:fld id="{77793433-2497-4022-9A8E-113668BBCE50}" type="slidenum">
              <a:rPr lang="fi-FI" altLang="fi-FI" sz="1200" i="0" smtClean="0"/>
              <a:pPr/>
              <a:t>3</a:t>
            </a:fld>
            <a:endParaRPr lang="fi-FI" altLang="fi-FI" sz="1200" i="0" smtClean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76879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832162E-5493-4DA9-AE69-36DE1DBA92B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390503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9A58E91-C772-4ABC-8168-02FE4102D1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4057283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FE39B19-6D18-4829-8F60-375465AFE44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7131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CC2E85E-8D78-4180-BE5D-4B50E3412FE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384340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F4EC8C-7181-4B1B-B0DF-0DD1CDF008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92907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B3A5EF-C1D2-4581-80D5-D358B7777B3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262509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CE5748C-DF45-44D1-921F-DFE524277A9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229381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3BD5DAC-1AF5-485A-8659-EEF77A48D65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42349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A77C59-236F-4C67-9EE4-D9447447FB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647296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62EC50-C03C-4CD7-BD6B-1DE0608F552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26450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3B3B8AD-178B-4E3D-9095-3A6018803E0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5521862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fi-FI" altLang="fi-FI" sz="1200" i="0" dirty="0" smtClean="0">
                <a:solidFill>
                  <a:srgbClr val="FFFFFF"/>
                </a:solidFill>
                <a:latin typeface="Verdana" pitchFamily="34" charset="0"/>
              </a:rPr>
              <a:t>Forum III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40492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i="0" dirty="0" smtClean="0">
                <a:solidFill>
                  <a:schemeClr val="accent1"/>
                </a:solidFill>
              </a:rPr>
              <a:t>Jakso V</a:t>
            </a: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i-FI" altLang="fi-FI" sz="2400" i="0" dirty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i-FI" sz="2400" b="1" i="0" dirty="0">
                <a:solidFill>
                  <a:schemeClr val="accent1"/>
                </a:solidFill>
              </a:rPr>
              <a:t>Suomi idän ja lännen välissä</a:t>
            </a:r>
            <a:endParaRPr lang="fi-FI" altLang="fi-FI" sz="2400" i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914400"/>
          </a:xfrm>
        </p:spPr>
        <p:txBody>
          <a:bodyPr>
            <a:normAutofit fontScale="90000"/>
          </a:bodyPr>
          <a:lstStyle/>
          <a:p>
            <a:pPr marL="457200" indent="-457200" eaLnBrk="1" hangingPunct="1">
              <a:defRPr/>
            </a:pPr>
            <a:r>
              <a:rPr lang="fi-FI" altLang="fi-FI" dirty="0"/>
              <a:t>c) Pohdi, miksi Kekkonen on saanut osakseen sekä suurta arvostusta että jyrkkää arvostelua. (14 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62664" cy="4709120"/>
          </a:xfrm>
        </p:spPr>
        <p:txBody>
          <a:bodyPr>
            <a:normAutofit/>
          </a:bodyPr>
          <a:lstStyle/>
          <a:p>
            <a:pPr marL="114300" lvl="0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 smtClean="0"/>
              <a:t>Syitä jyrkälle arvostelulle:</a:t>
            </a:r>
          </a:p>
          <a:p>
            <a:pPr marL="114300" lvl="0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i-FI" dirty="0" smtClean="0"/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 smtClean="0"/>
              <a:t>Poikkeuslain </a:t>
            </a:r>
            <a:r>
              <a:rPr lang="fi-FI" dirty="0"/>
              <a:t>yhteydessä tapahtunut Zavidovo-vuoto voidaan laskea aikalaiskritiikiksi Kekkosta kohtaan; salaisista neuvotteluista vuotaneet sisäpiiriläiset halusivat vuodon avulla kritisoida Kekkosen tapaa hoitaa yksinvaltiaan tavoin ulkopolitiikkaa (EEC-kysymys).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Kun Neuvostoliitto hajosi ja kylmä sota päättyi, kritiikki Kekkosta kohtaan voimistui. Se oli ensi kertaa vapaasti mahdollista, ja uudet arkistotiedot valottivat lisää yksityiskohtia hänen yksinvaltaisesta johtamistavastaan.</a:t>
            </a:r>
          </a:p>
        </p:txBody>
      </p:sp>
    </p:spTree>
    <p:extLst>
      <p:ext uri="{BB962C8B-B14F-4D97-AF65-F5344CB8AC3E}">
        <p14:creationId xmlns:p14="http://schemas.microsoft.com/office/powerpoint/2010/main" val="1741931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Taitoaukeama: pilakuvatehtävä</a:t>
            </a:r>
            <a:endParaRPr lang="fi-FI" altLang="fi-FI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01" y="1124744"/>
            <a:ext cx="5749644" cy="48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/>
              <a:t>Taitoaukeama: pilakuvatehtävä</a:t>
            </a:r>
            <a:endParaRPr lang="fi-FI" altLang="fi-FI" dirty="0" smtClean="0"/>
          </a:p>
        </p:txBody>
      </p:sp>
      <p:sp>
        <p:nvSpPr>
          <p:cNvPr id="14339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fi-FI" altLang="fi-FI" dirty="0"/>
              <a:t>Ohessa on Kari Suomalaisen pilakuva </a:t>
            </a:r>
            <a:r>
              <a:rPr lang="fi-FI" altLang="fi-FI" dirty="0" smtClean="0"/>
              <a:t>”Aurinkokuningas</a:t>
            </a:r>
            <a:r>
              <a:rPr lang="fi-FI" altLang="fi-FI" dirty="0"/>
              <a:t>” vuodelta 1972</a:t>
            </a:r>
            <a:r>
              <a:rPr lang="fi-FI" altLang="fi-FI" dirty="0" smtClean="0"/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fi-FI" altLang="fi-FI" dirty="0" smtClean="0"/>
          </a:p>
          <a:p>
            <a:pPr marL="0" indent="0" eaLnBrk="1" hangingPunct="1">
              <a:buFontTx/>
              <a:buNone/>
              <a:defRPr/>
            </a:pPr>
            <a:r>
              <a:rPr lang="fi-FI" altLang="fi-FI" b="1" dirty="0" smtClean="0"/>
              <a:t>Tehtävä</a:t>
            </a:r>
            <a:endParaRPr lang="fi-FI" altLang="fi-FI" b="1" dirty="0"/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fi-FI" dirty="0"/>
              <a:t>Mikä on pilakuvan sanoma? (10 p</a:t>
            </a:r>
            <a:r>
              <a:rPr lang="fi-FI" dirty="0" smtClean="0"/>
              <a:t>)</a:t>
            </a:r>
            <a:endParaRPr lang="fi-FI" altLang="fi-FI" dirty="0" smtClean="0"/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fi-FI" altLang="fi-FI" dirty="0"/>
              <a:t>Miten pilakuva liittyy sen ilmestymisajankohdan poliittisiin tapahtumiin Suomessa? (6 p</a:t>
            </a:r>
            <a:r>
              <a:rPr lang="fi-FI" altLang="fi-FI" dirty="0" smtClean="0"/>
              <a:t>)</a:t>
            </a:r>
          </a:p>
          <a:p>
            <a:pPr marL="457200" indent="-457200" eaLnBrk="1" hangingPunct="1">
              <a:buFontTx/>
              <a:buAutoNum type="alphaLcParenR"/>
              <a:defRPr/>
            </a:pPr>
            <a:r>
              <a:rPr lang="fi-FI" dirty="0"/>
              <a:t>Pohdi, miksi Kekkonen on saanut osakseen sekä suurta arvostusta että jyrkkää arvostelua. (14 p</a:t>
            </a:r>
            <a:r>
              <a:rPr lang="fi-FI" dirty="0" smtClean="0"/>
              <a:t>)</a:t>
            </a:r>
            <a:endParaRPr lang="fi-FI" altLang="fi-FI" dirty="0" smtClean="0"/>
          </a:p>
        </p:txBody>
      </p:sp>
      <p:sp>
        <p:nvSpPr>
          <p:cNvPr id="17412" name="Rectangle 6"/>
          <p:cNvSpPr>
            <a:spLocks/>
          </p:cNvSpPr>
          <p:nvPr/>
        </p:nvSpPr>
        <p:spPr bwMode="auto">
          <a:xfrm>
            <a:off x="4572000" y="1600200"/>
            <a:ext cx="41910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endParaRPr lang="fi-FI" altLang="fi-FI" i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/>
              <a:t>a) Mikä on pilakuvan sanoma? (10 p)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5060297" cy="422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hape 102"/>
          <p:cNvSpPr/>
          <p:nvPr/>
        </p:nvSpPr>
        <p:spPr>
          <a:xfrm>
            <a:off x="467544" y="1548979"/>
            <a:ext cx="2944200" cy="8058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i-FI" sz="1800" i="0" dirty="0">
                <a:latin typeface="Verdana"/>
                <a:ea typeface="Verdana"/>
                <a:cs typeface="Verdana"/>
                <a:sym typeface="Verdana"/>
              </a:rPr>
              <a:t>Kekkosta verrataan Aurinkokuninkaaseen.</a:t>
            </a:r>
          </a:p>
        </p:txBody>
      </p:sp>
      <p:cxnSp>
        <p:nvCxnSpPr>
          <p:cNvPr id="8" name="Shape 103"/>
          <p:cNvCxnSpPr>
            <a:stCxn id="7" idx="3"/>
          </p:cNvCxnSpPr>
          <p:nvPr/>
        </p:nvCxnSpPr>
        <p:spPr>
          <a:xfrm>
            <a:off x="3411744" y="1951879"/>
            <a:ext cx="951269" cy="589229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/>
              <a:t>a) Mikä on pilakuvan sanoma? (10 p)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5060297" cy="422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hape 103"/>
          <p:cNvCxnSpPr/>
          <p:nvPr/>
        </p:nvCxnSpPr>
        <p:spPr>
          <a:xfrm>
            <a:off x="3397693" y="1951878"/>
            <a:ext cx="2840359" cy="190917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" name="Shape 110"/>
          <p:cNvSpPr/>
          <p:nvPr/>
        </p:nvSpPr>
        <p:spPr>
          <a:xfrm>
            <a:off x="1071449" y="1412776"/>
            <a:ext cx="2340295" cy="2736303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i-FI" sz="1800" i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Kuvassa on itsevaltiaan vallan symbolit: kunniamerkit ja viitta sekä </a:t>
            </a:r>
            <a:r>
              <a:rPr lang="fi-FI" sz="1800" i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Aurinko-kuninkaaseen </a:t>
            </a:r>
            <a:r>
              <a:rPr lang="fi-FI" sz="1800" i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liitetty sanonta </a:t>
            </a:r>
            <a:r>
              <a:rPr lang="fi-FI" sz="1800" i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”Valtio </a:t>
            </a:r>
            <a:r>
              <a:rPr lang="fi-FI" sz="1800" i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olen minä”.</a:t>
            </a:r>
          </a:p>
        </p:txBody>
      </p:sp>
    </p:spTree>
    <p:extLst>
      <p:ext uri="{BB962C8B-B14F-4D97-AF65-F5344CB8AC3E}">
        <p14:creationId xmlns:p14="http://schemas.microsoft.com/office/powerpoint/2010/main" val="3728654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dirty="0"/>
              <a:t>a) Mikä on pilakuvan sanoma? (10 p)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5060297" cy="422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hape 103"/>
          <p:cNvCxnSpPr/>
          <p:nvPr/>
        </p:nvCxnSpPr>
        <p:spPr>
          <a:xfrm>
            <a:off x="3397692" y="1951878"/>
            <a:ext cx="1318324" cy="205318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" name="Shape 110"/>
          <p:cNvSpPr/>
          <p:nvPr/>
        </p:nvSpPr>
        <p:spPr>
          <a:xfrm>
            <a:off x="899593" y="1700809"/>
            <a:ext cx="2512152" cy="2304256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</a:pPr>
            <a:r>
              <a:rPr lang="fi-FI" sz="1800" i="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Kekkosen loistoa lisää se, että peruukki ”normaalit valitsijamiesvaalit” pölyttyy nurkassa ja hänen kaljunsa pääsee kiiltämään</a:t>
            </a:r>
            <a:r>
              <a:rPr lang="fi-FI" sz="1800" i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fi-FI" sz="1800" i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31915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fi-FI" altLang="fi-FI" dirty="0"/>
              <a:t>b) Miten pilakuva liittyy sen ilmestymisajankohdan poliittisiin tapahtumiin Suomessa? (6 p)</a:t>
            </a:r>
            <a:endParaRPr lang="fi-FI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Pilakuva liittyy vuoden 1973 poikkeuslakiin.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Kekkonen ei suostunut asettumaan </a:t>
            </a:r>
            <a:r>
              <a:rPr lang="fi-FI" dirty="0" smtClean="0"/>
              <a:t>presidentti-ehdokkaaksi</a:t>
            </a:r>
            <a:r>
              <a:rPr lang="fi-FI" dirty="0"/>
              <a:t>, </a:t>
            </a:r>
            <a:r>
              <a:rPr lang="fi-FI" dirty="0" smtClean="0"/>
              <a:t>jos joutuisi </a:t>
            </a:r>
            <a:r>
              <a:rPr lang="fi-FI" dirty="0"/>
              <a:t>käymään vaalitaistelun.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Eduskunta oli säätämässä poikkeuslakia, jonka seurauksena Kekkonen olisi valittu presidentiksi.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Kokoomus vastusti </a:t>
            </a:r>
            <a:r>
              <a:rPr lang="fi-FI" dirty="0" smtClean="0"/>
              <a:t>hanketta </a:t>
            </a:r>
            <a:r>
              <a:rPr lang="fi-FI" dirty="0" smtClean="0"/>
              <a:t>ja </a:t>
            </a:r>
            <a:r>
              <a:rPr lang="fi-FI" dirty="0"/>
              <a:t>oli estämässä </a:t>
            </a:r>
            <a:r>
              <a:rPr lang="fi-FI" dirty="0" smtClean="0"/>
              <a:t>lain </a:t>
            </a:r>
            <a:r>
              <a:rPr lang="fi-FI" dirty="0"/>
              <a:t>läpimenon.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Tilanne ratkesi, kun julkisuuteen vuoti tietoja Kekkosen Neuvostoliiton kanssa </a:t>
            </a:r>
            <a:r>
              <a:rPr lang="fi-FI" dirty="0" smtClean="0"/>
              <a:t>käymistä </a:t>
            </a:r>
            <a:r>
              <a:rPr lang="fi-FI" dirty="0"/>
              <a:t>EEC-neuvotteluista.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Kekkonen uhkasi vetäytyä </a:t>
            </a:r>
            <a:r>
              <a:rPr lang="fi-FI" dirty="0" smtClean="0"/>
              <a:t>presidenttiehdokkuudesta, </a:t>
            </a:r>
            <a:r>
              <a:rPr lang="fi-FI" dirty="0"/>
              <a:t>koska </a:t>
            </a:r>
            <a:r>
              <a:rPr lang="fi-FI" dirty="0" smtClean="0"/>
              <a:t>oli menettänyt </a:t>
            </a:r>
            <a:r>
              <a:rPr lang="fi-FI" dirty="0"/>
              <a:t>luottamuksensa </a:t>
            </a:r>
            <a:r>
              <a:rPr lang="fi-FI" dirty="0" smtClean="0"/>
              <a:t>Neuvostoliitossa.</a:t>
            </a:r>
            <a:endParaRPr lang="fi-FI" dirty="0"/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Kokoomus katsoi EEC-sopimuksen tärkeämmäksi kuin poikkeuslain vastustamisen ja myöntyi Kekkosen valinnan vahvistaneen poikkeuslain taakse.</a:t>
            </a:r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13966751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914400"/>
          </a:xfrm>
        </p:spPr>
        <p:txBody>
          <a:bodyPr>
            <a:normAutofit fontScale="90000"/>
          </a:bodyPr>
          <a:lstStyle/>
          <a:p>
            <a:pPr marL="457200" indent="-457200" eaLnBrk="1" hangingPunct="1">
              <a:defRPr/>
            </a:pPr>
            <a:r>
              <a:rPr lang="fi-FI" altLang="fi-FI" dirty="0"/>
              <a:t>c) Pohdi, miksi Kekkonen on saanut osakseen sekä suurta arvostusta että jyrkkää arvostelua. (14 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 smtClean="0"/>
              <a:t>Syitä arvostukselle:</a:t>
            </a:r>
          </a:p>
          <a:p>
            <a:pPr marL="114300" lvl="0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i-FI" dirty="0" smtClean="0"/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Kekkosen henkilökohtaisia ominaisuuksia kunnioitettiin: hän oli ahkera ja taitava poliitikko, jonka älyä eivät vastustajatkaan asettaneet kyseenalaiseksi.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Kekkosen ulkopoliittisia ansioita </a:t>
            </a:r>
            <a:r>
              <a:rPr lang="fi-FI" dirty="0" smtClean="0"/>
              <a:t>kiitellään. Erityisesti Etyk-kokouksen </a:t>
            </a:r>
            <a:r>
              <a:rPr lang="fi-FI" dirty="0"/>
              <a:t>järjestäminen nostetaan esimerkiksi hänen </a:t>
            </a:r>
            <a:r>
              <a:rPr lang="fi-FI" dirty="0" smtClean="0"/>
              <a:t>valtiomiestaidoistaan</a:t>
            </a:r>
            <a:r>
              <a:rPr lang="fi-FI" dirty="0"/>
              <a:t>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Aikalaisten silmissä Kekkonen oli sankari, joka piti yllä </a:t>
            </a:r>
            <a:r>
              <a:rPr lang="fi-FI" dirty="0" smtClean="0"/>
              <a:t>Neuvostoliiton </a:t>
            </a:r>
            <a:r>
              <a:rPr lang="fi-FI" dirty="0"/>
              <a:t>luottamusta ja ajoi taitavasti Suomen etuja maailmalla.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Kekkosen aikana suomalainen yhteiskunta kehittyi ja esimerkiksi elintaso nousi voimakkaasti.</a:t>
            </a:r>
          </a:p>
        </p:txBody>
      </p:sp>
    </p:spTree>
    <p:extLst>
      <p:ext uri="{BB962C8B-B14F-4D97-AF65-F5344CB8AC3E}">
        <p14:creationId xmlns:p14="http://schemas.microsoft.com/office/powerpoint/2010/main" val="22431270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914400"/>
          </a:xfrm>
        </p:spPr>
        <p:txBody>
          <a:bodyPr>
            <a:normAutofit fontScale="90000"/>
          </a:bodyPr>
          <a:lstStyle/>
          <a:p>
            <a:pPr marL="457200" indent="-457200" eaLnBrk="1" hangingPunct="1">
              <a:defRPr/>
            </a:pPr>
            <a:r>
              <a:rPr lang="fi-FI" altLang="fi-FI" dirty="0"/>
              <a:t>c) Pohdi, miksi Kekkonen on saanut osakseen sekä suurta arvostusta että jyrkkää arvostelua. (14 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62664" cy="4709120"/>
          </a:xfrm>
        </p:spPr>
        <p:txBody>
          <a:bodyPr>
            <a:normAutofit/>
          </a:bodyPr>
          <a:lstStyle/>
          <a:p>
            <a:pPr marL="114300" lvl="0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 smtClean="0"/>
              <a:t>Syitä jyrkälle arvostelulle:</a:t>
            </a:r>
          </a:p>
          <a:p>
            <a:pPr marL="114300" lvl="0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i-FI" dirty="0" smtClean="0"/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Kekkosen aikana esiintyi kriitikkoja, jotka eivät hyväksyneet Kekkosen vallanhimoa ja juonittelua.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Kekkosen uran alkuaikoina kipakkaa kritiikkiä esittivät mm. SDP ja kokoomus, jotka yrittivät syrjäyttää Kekkosen ja vähentää siten </a:t>
            </a:r>
            <a:r>
              <a:rPr lang="fi-FI" dirty="0" smtClean="0"/>
              <a:t>Maalaisliiton </a:t>
            </a:r>
            <a:r>
              <a:rPr lang="fi-FI" dirty="0"/>
              <a:t>vaikutusvaltaa.</a:t>
            </a:r>
          </a:p>
          <a:p>
            <a:pPr marL="457200" lv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</a:pPr>
            <a:r>
              <a:rPr lang="fi-FI" dirty="0"/>
              <a:t>Yöpakkasten ja noottikriisin jälkeen SDP ja kokoomus mukautuivat Kekkosen valta-asemaan, mutta SMP:n Veikko Vennamo kritisoi avoimesti Kekkosta ja hänen toimintatapojaan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67530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K Document" ma:contentTypeID="0x010100FC3EBCEAA53E4A179721051A77971EF800AAC8923946DE4543ABAAAD8F04236D7C" ma:contentTypeVersion="1" ma:contentTypeDescription="OK-dokumentti" ma:contentTypeScope="" ma:versionID="9c8ab2158da96c2c1f3913b449ad68f9">
  <xsd:schema xmlns:xsd="http://www.w3.org/2001/XMLSchema" xmlns:p="http://schemas.microsoft.com/office/2006/metadata/properties" xmlns:ns2="4FD2DD6E-41AC-4D3A-A8B5-1111DEEF208D" targetNamespace="http://schemas.microsoft.com/office/2006/metadata/properties" ma:root="true" ma:fieldsID="e8ab5f083f152726e3993764ce023b45" ns2:_="">
    <xsd:import namespace="4FD2DD6E-41AC-4D3A-A8B5-1111DEEF208D"/>
    <xsd:element name="properties">
      <xsd:complexType>
        <xsd:sequence>
          <xsd:element name="documentManagement">
            <xsd:complexType>
              <xsd:all>
                <xsd:element ref="ns2:OkCompany" minOccurs="0"/>
                <xsd:element ref="ns2:OkDocType"/>
                <xsd:element ref="ns2:OkValidityDate" minOccurs="0"/>
                <xsd:element ref="ns2:OkConfidentiality" minOccurs="0"/>
                <xsd:element ref="ns2:OkOwn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FD2DD6E-41AC-4D3A-A8B5-1111DEEF208D" elementFormDefault="qualified">
    <xsd:import namespace="http://schemas.microsoft.com/office/2006/documentManagement/types"/>
    <xsd:element name="OkCompany" ma:index="8" nillable="true" ma:displayName="Yhtiö" ma:format="Dropdown" ma:internalName="OkCompany">
      <xsd:simpleType>
        <xsd:restriction base="dms:Choice">
          <xsd:enumeration value="Otavamedia Oy"/>
          <xsd:enumeration value="Otava Oy"/>
          <xsd:enumeration value="Otavan Kirjapaino Oy"/>
          <xsd:enumeration value="Kustannusosakeyhtiö Otava"/>
          <xsd:enumeration value="Suomalainen Kirjakauppa Oy"/>
          <xsd:enumeration value="Like Kustannus Oy"/>
          <xsd:enumeration value="Suomen Kuvapalvelu Oy"/>
          <xsd:enumeration value="Suomen Golfpiste Oy"/>
          <xsd:enumeration value="NettiX Oy"/>
          <xsd:enumeration value="Deco Media Oy"/>
          <xsd:enumeration value="Kustannusosakeyhtiö Moreeni"/>
        </xsd:restriction>
      </xsd:simpleType>
    </xsd:element>
    <xsd:element name="OkDocType" ma:index="9" ma:displayName="Tyyppi" ma:default="Agenda" ma:format="Dropdown" ma:internalName="OkDocType">
      <xsd:simpleType>
        <xsd:restriction base="dms:Choice">
          <xsd:enumeration value="Agenda"/>
          <xsd:enumeration value="Aikataulu"/>
          <xsd:enumeration value="Esitys"/>
          <xsd:enumeration value="Hinnasto"/>
          <xsd:enumeration value="Lomake"/>
          <xsd:enumeration value="Luettelo"/>
          <xsd:enumeration value="Muistio"/>
          <xsd:enumeration value="Ohje"/>
          <xsd:enumeration value="Pöytäkirja"/>
          <xsd:enumeration value="Raportti"/>
          <xsd:enumeration value="Suunnitelma"/>
          <xsd:enumeration value="Tiedote"/>
        </xsd:restriction>
      </xsd:simpleType>
    </xsd:element>
    <xsd:element name="OkValidityDate" ma:index="10" nillable="true" ma:displayName="Voimassaoloaika" ma:format="DateOnly" ma:internalName="OkValidityDate">
      <xsd:simpleType>
        <xsd:restriction base="dms:DateTime"/>
      </xsd:simpleType>
    </xsd:element>
    <xsd:element name="OkConfidentiality" ma:index="11" nillable="true" ma:displayName="Luottamuksellisuus" ma:format="Dropdown" ma:internalName="OkConfidentiality">
      <xsd:simpleType>
        <xsd:restriction base="dms:Choice">
          <xsd:enumeration value="Julkinen"/>
          <xsd:enumeration value="Sisäinen"/>
          <xsd:enumeration value="Luottamuksellinen"/>
          <xsd:enumeration value="Salainen"/>
        </xsd:restriction>
      </xsd:simpleType>
    </xsd:element>
    <xsd:element name="OkOwner" ma:index="12" nillable="true" ma:displayName="Omistaja" ma:list="UserInfo" ma:internalName="Ok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Company xmlns="4FD2DD6E-41AC-4D3A-A8B5-1111DEEF208D">Kustannusosakeyhtiö Otava</OkCompany>
    <OkOwner xmlns="4FD2DD6E-41AC-4D3A-A8B5-1111DEEF208D">
      <UserInfo>
        <DisplayName/>
        <AccountId xsi:nil="true"/>
        <AccountType/>
      </UserInfo>
    </OkOwner>
    <OkValidityDate xmlns="4FD2DD6E-41AC-4D3A-A8B5-1111DEEF208D" xsi:nil="true"/>
    <OkDocType xmlns="4FD2DD6E-41AC-4D3A-A8B5-1111DEEF208D">Ohje</OkDocType>
    <OkConfidentiality xmlns="4FD2DD6E-41AC-4D3A-A8B5-1111DEEF208D" xsi:nil="true"/>
  </documentManagement>
</p:properties>
</file>

<file path=customXml/itemProps1.xml><?xml version="1.0" encoding="utf-8"?>
<ds:datastoreItem xmlns:ds="http://schemas.openxmlformats.org/officeDocument/2006/customXml" ds:itemID="{DFA3B0D6-F5B6-44C6-B76A-53597D10F9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9CAE25-59D9-4309-AAB3-DCD06BA0B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D2DD6E-41AC-4D3A-A8B5-1111DEEF208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5499A15-F71D-4334-99D5-E0327F9A4F9A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0C69D417-8C22-437C-8803-F9A9448B1813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FD2DD6E-41AC-4D3A-A8B5-1111DEEF208D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9197</TotalTime>
  <Words>479</Words>
  <Application>Microsoft Office PowerPoint</Application>
  <PresentationFormat>Näytössä katseltava diaesitys (4:3)</PresentationFormat>
  <Paragraphs>45</Paragraphs>
  <Slides>10</Slides>
  <Notes>2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Blank Presentation</vt:lpstr>
      <vt:lpstr>PowerPoint-esitys</vt:lpstr>
      <vt:lpstr>Taitoaukeama: pilakuvatehtävä</vt:lpstr>
      <vt:lpstr>Taitoaukeama: pilakuvatehtävä</vt:lpstr>
      <vt:lpstr>a) Mikä on pilakuvan sanoma? (10 p)</vt:lpstr>
      <vt:lpstr>a) Mikä on pilakuvan sanoma? (10 p)</vt:lpstr>
      <vt:lpstr>a) Mikä on pilakuvan sanoma? (10 p)</vt:lpstr>
      <vt:lpstr>b) Miten pilakuva liittyy sen ilmestymisajankohdan poliittisiin tapahtumiin Suomessa? (6 p)</vt:lpstr>
      <vt:lpstr>c) Pohdi, miksi Kekkonen on saanut osakseen sekä suurta arvostusta että jyrkkää arvostelua. (14 p)</vt:lpstr>
      <vt:lpstr>c) Pohdi, miksi Kekkonen on saanut osakseen sekä suurta arvostusta että jyrkkää arvostelua. (14 p)</vt:lpstr>
      <vt:lpstr>c) Pohdi, miksi Kekkonen on saanut osakseen sekä suurta arvostusta että jyrkkää arvostelua. (14 p)</vt:lpstr>
    </vt:vector>
  </TitlesOfParts>
  <Company>Venla Koski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Venla Koski</dc:creator>
  <cp:lastModifiedBy>Roosa</cp:lastModifiedBy>
  <cp:revision>63</cp:revision>
  <dcterms:created xsi:type="dcterms:W3CDTF">2010-04-19T08:09:13Z</dcterms:created>
  <dcterms:modified xsi:type="dcterms:W3CDTF">2017-01-24T12:34:41Z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OK Document</vt:lpwstr>
  </property>
</Properties>
</file>