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3"/>
  </p:notesMasterIdLst>
  <p:handoutMasterIdLst>
    <p:handoutMasterId r:id="rId14"/>
  </p:handout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8400"/>
    <a:srgbClr val="AA5501"/>
    <a:srgbClr val="00A87E"/>
    <a:srgbClr val="0C845B"/>
    <a:srgbClr val="E53663"/>
    <a:srgbClr val="E6009D"/>
    <a:srgbClr val="A45BA2"/>
    <a:srgbClr val="006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Normaali tyyli 2 - Korostu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8078" autoAdjust="0"/>
    <p:restoredTop sz="86395"/>
  </p:normalViewPr>
  <p:slideViewPr>
    <p:cSldViewPr snapToGrid="0" snapToObjects="1">
      <p:cViewPr varScale="1">
        <p:scale>
          <a:sx n="45" d="100"/>
          <a:sy n="45" d="100"/>
        </p:scale>
        <p:origin x="256" y="320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29.3.2021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29.3.2021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Idea 11. Filosofia on ajattelun taitoa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Idea 11. Filosofia on ajattelun taitoa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4. Mitä hyötyä filosofiasta on?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IDEA (LOPS21)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FI1 Johdatus filosofiseen ajatteluun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Virittäytyminen aiheeseen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Perustele seuraavat väitteet:</a:t>
            </a:r>
            <a:br>
              <a:rPr lang="fi-FI" dirty="0"/>
            </a:b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Matematiikka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Äidinkieli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Kiinan opiskelu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Liikunta on hyödyllistä.</a:t>
            </a:r>
          </a:p>
          <a:p>
            <a:pPr lvl="1" fontAlgn="base">
              <a:buFontTx/>
              <a:buChar char="-"/>
            </a:pPr>
            <a:r>
              <a:rPr lang="fi-FI" dirty="0"/>
              <a:t>Historia on hyödyllistä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Yritä seuraavaksi perustella, että kyseiset oppiaineet eivät ole hyödyllisiä.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Mitä tarkoitamme kun sanomme, että jokin on hyödyllistä?</a:t>
            </a:r>
            <a:endParaRPr lang="fi-FI" sz="5400" dirty="0"/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356405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Virittäytyminen aiheeseen:</a:t>
            </a:r>
            <a:br>
              <a:rPr lang="fi-FI" dirty="0"/>
            </a:br>
            <a:r>
              <a:rPr lang="fi-FI" dirty="0"/>
              <a:t>Mitä hyöty tarkoittaa?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FAC2EEA-1BCA-4373-8D37-533E4DB8ABC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Yksi määritelmä: hyvä väline jonkin tavoitteen kannalta. </a:t>
            </a:r>
            <a:br>
              <a:rPr lang="fi-FI" dirty="0"/>
            </a:br>
            <a:r>
              <a:rPr lang="fi-FI" dirty="0"/>
              <a:t>Esim.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Liikunnan hyöty on terveyden ylläpitäminen.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Ruoka on hyödyllistä, koska se maistuu hyvältä ja ravitsee.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Luovuudesta on hyötyä, koska se auttaa löytämään uusia ratkaisuja.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Matematiikan hyödyllisyyttä voi perustella jatko-opinnoilla.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Tutkinnosta on hyötyä, koska sen avulla työllistyy.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Kun jotain väitetään hyödylliseksi, tavoite jätetään monesti sanomatta, koska sitä pidetään itsestäänselvyytenä.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Pohdi: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Mitä kaikkea lukiokoulutuksella tavoitellaan? </a:t>
            </a:r>
          </a:p>
          <a:p>
            <a:pPr lvl="1" fontAlgn="base">
              <a:buFontTx/>
              <a:buChar char="-"/>
            </a:pPr>
            <a:r>
              <a:rPr lang="fi-FI" dirty="0"/>
              <a:t>Missä näistä tavoitteista filosofiasta on hyötyä?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132829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06F9B1-BAA5-4C53-A4FA-E5F0308B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Koulussa ja opiskelussa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486E685-C9C4-481C-8F0D-FE54585441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D988E8F-D879-4688-B00F-6970E3B065F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621944" y="12472415"/>
            <a:ext cx="8229600" cy="513333"/>
          </a:xfrm>
        </p:spPr>
        <p:txBody>
          <a:bodyPr/>
          <a:lstStyle/>
          <a:p>
            <a:r>
              <a:rPr lang="fi-FI" dirty="0"/>
              <a:t>Idea 1, luku 4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72DA791E-442A-F640-918A-39CE4824B4C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752599" y="5512281"/>
            <a:ext cx="9877428" cy="6818685"/>
          </a:xfrm>
        </p:spPr>
        <p:txBody>
          <a:bodyPr>
            <a:normAutofit/>
          </a:bodyPr>
          <a:lstStyle/>
          <a:p>
            <a:r>
              <a:rPr lang="fi-FI" sz="5200" dirty="0"/>
              <a:t>Asenteet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Ihmettely ja kyseenalaistaminen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Rakentava kriittisyys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Rohkeus ja itsenäisyys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Luovuus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Epävarmuuden ja keskeneräisyyden sietäminen</a:t>
            </a:r>
          </a:p>
          <a:p>
            <a:endParaRPr lang="fi-FI" dirty="0"/>
          </a:p>
        </p:txBody>
      </p:sp>
      <p:sp>
        <p:nvSpPr>
          <p:cNvPr id="13" name="Sisällön paikkamerkki 6">
            <a:extLst>
              <a:ext uri="{FF2B5EF4-FFF2-40B4-BE49-F238E27FC236}">
                <a16:creationId xmlns:a16="http://schemas.microsoft.com/office/drawing/2014/main" id="{394E1FE8-0414-B947-9CB8-E3FF6CA65B65}"/>
              </a:ext>
            </a:extLst>
          </p:cNvPr>
          <p:cNvSpPr txBox="1">
            <a:spLocks/>
          </p:cNvSpPr>
          <p:nvPr/>
        </p:nvSpPr>
        <p:spPr>
          <a:xfrm>
            <a:off x="13462956" y="5512281"/>
            <a:ext cx="9505950" cy="681868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  <a:defRPr sz="6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5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5200" dirty="0"/>
              <a:t>Taidot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Käsitteiden määrittely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Logiikka ja johdonmukainen ajattelu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Perusteleminen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Eri näkökulmien tarkastelu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5200" dirty="0"/>
              <a:t>Laajempien kokonaisuuksien ja merkitysten ymmärtäminen</a:t>
            </a:r>
          </a:p>
          <a:p>
            <a:endParaRPr lang="fi-FI" dirty="0"/>
          </a:p>
        </p:txBody>
      </p:sp>
      <p:sp>
        <p:nvSpPr>
          <p:cNvPr id="14" name="Tekstiruutu 13">
            <a:extLst>
              <a:ext uri="{FF2B5EF4-FFF2-40B4-BE49-F238E27FC236}">
                <a16:creationId xmlns:a16="http://schemas.microsoft.com/office/drawing/2014/main" id="{8C8EABAB-468E-6D4F-9EC7-E1A145A00A72}"/>
              </a:ext>
            </a:extLst>
          </p:cNvPr>
          <p:cNvSpPr txBox="1"/>
          <p:nvPr/>
        </p:nvSpPr>
        <p:spPr>
          <a:xfrm>
            <a:off x="1807053" y="3242138"/>
            <a:ext cx="21031200" cy="3615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5400" dirty="0"/>
              <a:t>Filosofiassa arvostetaan sekä harjoitellaan seuraavia asenteita ja taitoja. </a:t>
            </a:r>
          </a:p>
          <a:p>
            <a:pPr algn="ctr"/>
            <a:r>
              <a:rPr lang="fi-FI" sz="5400" dirty="0"/>
              <a:t>Missä muissa oppiaineissa näistä on hyötyä?</a:t>
            </a:r>
          </a:p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8364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C2DA01A-772F-9643-8337-8D24A3521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02B8394-C231-7C40-9455-494210D5FC0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23A89FA2-021C-8840-943B-DC58927057C4}"/>
              </a:ext>
            </a:extLst>
          </p:cNvPr>
          <p:cNvSpPr txBox="1"/>
          <p:nvPr/>
        </p:nvSpPr>
        <p:spPr>
          <a:xfrm rot="10800000" flipV="1">
            <a:off x="342900" y="157832"/>
            <a:ext cx="215275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000" dirty="0"/>
              <a:t>Oheinen taulukko osoittaa, että monen ammatin taustalla on filosofisia kysymyksiä. </a:t>
            </a:r>
            <a:br>
              <a:rPr lang="fi-FI" sz="4000" dirty="0"/>
            </a:br>
            <a:r>
              <a:rPr lang="fi-FI" sz="4000" dirty="0"/>
              <a:t>Pohdi, mitä kysymyksiä sinun haaveammattiisi liittyy.</a:t>
            </a:r>
            <a:endParaRPr lang="fi-FI" dirty="0"/>
          </a:p>
        </p:txBody>
      </p:sp>
      <p:graphicFrame>
        <p:nvGraphicFramePr>
          <p:cNvPr id="9" name="Taulukko 9">
            <a:extLst>
              <a:ext uri="{FF2B5EF4-FFF2-40B4-BE49-F238E27FC236}">
                <a16:creationId xmlns:a16="http://schemas.microsoft.com/office/drawing/2014/main" id="{C158D62B-35C4-274A-BAA9-17EABCF13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070914"/>
              </p:ext>
            </p:extLst>
          </p:nvPr>
        </p:nvGraphicFramePr>
        <p:xfrm>
          <a:off x="342900" y="1924535"/>
          <a:ext cx="23698200" cy="116336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849100">
                  <a:extLst>
                    <a:ext uri="{9D8B030D-6E8A-4147-A177-3AD203B41FA5}">
                      <a16:colId xmlns:a16="http://schemas.microsoft.com/office/drawing/2014/main" val="873827645"/>
                    </a:ext>
                  </a:extLst>
                </a:gridCol>
                <a:gridCol w="11849100">
                  <a:extLst>
                    <a:ext uri="{9D8B030D-6E8A-4147-A177-3AD203B41FA5}">
                      <a16:colId xmlns:a16="http://schemas.microsoft.com/office/drawing/2014/main" val="62684714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i-FI" dirty="0"/>
                        <a:t>Ammatti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dirty="0"/>
                        <a:t>Filosofisia kysymyksiä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3254086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Neuropsykologi tutkii aivojen toimintaa, esimerkiksi kivun kokemista.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mieli eri asia kuin aivot? Mitä kipu on? Voiko kipua mitata vai onko se yksilöllistä?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0477012"/>
                  </a:ext>
                </a:extLst>
              </a:tr>
              <a:tr h="1641098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Lastentarhanopettaja pohtii, mikä olisi oikea tapa kasvattaa lapsia.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Mitä on kasvatus? Onko ylipäänsä mahdollista kasvattaa toista ihmistä? Saako omia arvoja siirtää seuraaville sukupolville?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845068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Fysiikan huippututkijat pohtivat, kuinka yhdistää suhteellisuusteoria kvanttifysiikkaan.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maailmankaikkeudella alku ja loppu?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0217197"/>
                  </a:ext>
                </a:extLst>
              </a:tr>
              <a:tr h="1127527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Käräjäoikeuden tuomarit pohtivat, pitäisikö siveettömänä ja loukkaavana pidetyn taideteoksen tekijä tuomita.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Mitä on taide? Mitä taiteen nimissä saa tehdä? Mitä on sananvapaus?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8731083"/>
                  </a:ext>
                </a:extLst>
              </a:tr>
              <a:tr h="1641098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Sarjamurhaajaa jahtaavat poliisi ja psykologi pyrkivät selvittämään tekijän profiilia ja ennustamaan hänen liikkeitään sen pohjalta.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ihminen valinnoissaan vapaa? Voiko ihmisen toimintaa ennustaa?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647299"/>
                  </a:ext>
                </a:extLst>
              </a:tr>
              <a:tr h="1641098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Lääkäri pohtii, onko oikein elvyttää pitkään koomassa ollut ihminen sydänkohtauksen tullessa, jos edessä on vain lisää tajuttomia vuosia sairaalasängyssä.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Mitä on hyvä elämä? Mitä on ihmisyys? Mitä on arvokas kuolema?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250161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Lingvisti tutkii kieltä ja sen vaikutusta ihmisten ajatteluun.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Onko kielen ulkopuolista todellisuutta olemassa? Voiko maailmaa ymmärtää ilman kieltä?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14347"/>
                  </a:ext>
                </a:extLst>
              </a:tr>
              <a:tr h="1122856"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Kansanedustaja pohtii uskonnollisten yhdyskuntien verotusta. </a:t>
                      </a:r>
                      <a:endParaRPr lang="fi-FI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i-FI" sz="3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Mikä on uskonto? Mitä on uskonnollinen yhdenvertaisuus?</a:t>
                      </a:r>
                      <a:endParaRPr lang="fi-FI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814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424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5C5977-BDF1-444F-BF65-D2D64343B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Yhteiskunnassa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F9D355A-CE64-DE4A-B4A2-05548F3997C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Demokratia tarvitsee itsenäisiä ja kriittisesti ajattelevia kansalaisia.</a:t>
            </a:r>
            <a:br>
              <a:rPr lang="fi-FI" dirty="0"/>
            </a:br>
            <a:endParaRPr lang="fi-FI" sz="5400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dirty="0"/>
              <a:t>Ajattelun taidot ovat siis myös kansalaistaitoja!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taito perustella oma kanta tai mielipide julkisesti</a:t>
            </a:r>
          </a:p>
          <a:p>
            <a:pPr lvl="1" fontAlgn="base">
              <a:buFontTx/>
              <a:buChar char="-"/>
            </a:pPr>
            <a:r>
              <a:rPr lang="fi-FI" dirty="0"/>
              <a:t>tunnistaa hölynpölyn, vaarallisen ääriajattelun ja manipulaation</a:t>
            </a:r>
          </a:p>
          <a:p>
            <a:pPr lvl="1" fontAlgn="base">
              <a:buFontTx/>
              <a:buChar char="-"/>
            </a:pPr>
            <a:r>
              <a:rPr lang="fi-FI" dirty="0"/>
              <a:t>kyky pohtia yhteistä etua, eikä vain itseään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b="1" dirty="0"/>
              <a:t>Aikalaissokeus:</a:t>
            </a:r>
            <a:r>
              <a:rPr lang="fi-FI" dirty="0"/>
              <a:t> kyvyttömyys nähdä päättömyyksiä ja järjenvastaisuuksia omassa ajassa</a:t>
            </a:r>
            <a:endParaRPr lang="fi-FI" sz="5400" dirty="0"/>
          </a:p>
          <a:p>
            <a:pPr lvl="1" fontAlgn="base">
              <a:buFontTx/>
              <a:buChar char="-"/>
            </a:pPr>
            <a:r>
              <a:rPr lang="fi-FI" dirty="0"/>
              <a:t>Esim. orjuus, naisten äänioikeuden kieltäminen, seksuaalivähemmistöjen kriminalisointi</a:t>
            </a:r>
          </a:p>
          <a:p>
            <a:pPr lvl="1" fontAlgn="base">
              <a:buFontTx/>
              <a:buChar char="-"/>
            </a:pPr>
            <a:r>
              <a:rPr lang="fi-FI" dirty="0"/>
              <a:t>Pohdi, mistä nykyaikaa voisi kritisoida?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FDE74F3A-2228-DA4B-9752-7D4DFFF6E9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CC8F62-6C36-AE4F-8B1D-74E7B129BB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71928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D230CD4-39F7-FF46-A28D-0AD4DEAF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Omassa elämässä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965C651-0A81-9140-8FA8-21295F6DC9AD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55000" lnSpcReduction="20000"/>
          </a:bodyPr>
          <a:lstStyle/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8700" dirty="0"/>
              <a:t>Elämässä joutuu joskus suurten kysymysten ääreen:</a:t>
            </a:r>
            <a:br>
              <a:rPr lang="fi-FI" sz="8700" dirty="0"/>
            </a:br>
            <a:endParaRPr lang="fi-FI" sz="8700" dirty="0"/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Mikä minulle on tärkeää ja miksi?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Missä olen hyvä? Miten voin hyödyntää osaamistani?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Mitä tarvitsen elääkseni hyvää ja </a:t>
            </a:r>
            <a:r>
              <a:rPr lang="fi-FI" sz="7300" dirty="0" err="1"/>
              <a:t>merkitysellistä</a:t>
            </a:r>
            <a:r>
              <a:rPr lang="fi-FI" sz="7300" dirty="0"/>
              <a:t> elämä?</a:t>
            </a:r>
            <a:br>
              <a:rPr lang="fi-FI" dirty="0"/>
            </a:br>
            <a:endParaRPr lang="fi-FI" dirty="0"/>
          </a:p>
          <a:p>
            <a:pPr marL="857250" indent="-857250" fontAlgn="base">
              <a:buFont typeface="Arial" panose="020B0604020202020204" pitchFamily="34" charset="0"/>
              <a:buChar char="•"/>
            </a:pPr>
            <a:r>
              <a:rPr lang="fi-FI" sz="8700" dirty="0"/>
              <a:t>Parhaimmillaan filosofia voi auttaa sekä pohtimaan että valitsemaan:</a:t>
            </a:r>
            <a:br>
              <a:rPr lang="fi-FI" dirty="0"/>
            </a:br>
            <a:endParaRPr lang="fi-FI" dirty="0"/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Perusteluna ei ole pelkkä fiilis, vaan järkevä harkinta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Eri vaihtoehtojen ja näkökulmien huomiointi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Mielikuvitus ja uusien ratkaisujen etsiminen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Oman itsenäisen ajattelun arvostaminen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Vastuu omista valinnoista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Epävarmuuden ja keskeneräisyyden hyväksyminen</a:t>
            </a:r>
          </a:p>
          <a:p>
            <a:pPr marL="2057400" lvl="1" indent="-685800" fontAlgn="base">
              <a:buFontTx/>
              <a:buChar char="-"/>
            </a:pPr>
            <a:r>
              <a:rPr lang="fi-FI" sz="7300" dirty="0"/>
              <a:t>Valmius muuttaa mieltään ja myöntää olleensa väärässä</a:t>
            </a:r>
          </a:p>
          <a:p>
            <a:pPr marL="857250" indent="-857250" fontAlgn="base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921A569C-7E37-6A40-AEA0-2D8E66854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D370E2F-B50D-CF44-A631-490593DDF13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153539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408D53-C41D-6842-ADEB-7887F2B22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24CBD0B-FECE-F741-9F93-C5214EE2834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Eli onko filosofia hyödyllistä? </a:t>
            </a:r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Tee lista perusteista, jotka olivat mielestäsi vakuuttavia </a:t>
            </a:r>
            <a:r>
              <a:rPr lang="fi-FI"/>
              <a:t>tai uskottavia.</a:t>
            </a:r>
            <a:endParaRPr lang="fi-FI" dirty="0"/>
          </a:p>
          <a:p>
            <a:pPr marL="2514600" lvl="1" indent="-1143000" fontAlgn="base">
              <a:buFont typeface="+mj-lt"/>
              <a:buAutoNum type="arabicPeriod"/>
            </a:pPr>
            <a:r>
              <a:rPr lang="fi-FI" dirty="0"/>
              <a:t>Entä mitkä perustelut eivät vakuuttaneet sinua?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Vertaa listoja parin tai pienen ryhmän kanssa. Keskustelkaa eroista ja yhtäläisyyksistä.</a:t>
            </a:r>
            <a:br>
              <a:rPr lang="fi-FI" dirty="0"/>
            </a:br>
            <a:endParaRPr lang="fi-FI" dirty="0"/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Keskustelkaa ja ottakaa kantaa väitteisiin: 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Filosofiaa pitäisi opettaa jo peruskoulussa.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Lukiossa pitäisi olla enemmän filosofian kursseja.</a:t>
            </a:r>
          </a:p>
          <a:p>
            <a:pPr marL="2057400" lvl="1" indent="-685800" fontAlgn="base">
              <a:buFontTx/>
              <a:buChar char="-"/>
            </a:pPr>
            <a:r>
              <a:rPr lang="fi-FI" dirty="0"/>
              <a:t>Yrityksiin kannattaisi palkata enemmän filosofeja.</a:t>
            </a:r>
          </a:p>
          <a:p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FAAE798-0415-3E49-803A-05CAA5266D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DFFF3D0-3654-4742-813F-81B35238067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 dirty="0"/>
              <a:t>Idea 1, luku 4</a:t>
            </a:r>
          </a:p>
        </p:txBody>
      </p:sp>
    </p:spTree>
    <p:extLst>
      <p:ext uri="{BB962C8B-B14F-4D97-AF65-F5344CB8AC3E}">
        <p14:creationId xmlns:p14="http://schemas.microsoft.com/office/powerpoint/2010/main" val="27282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D2F0D0-8F4F-4C1E-BF9B-EC70314015DD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</TotalTime>
  <Words>685</Words>
  <Application>Microsoft Macintosh PowerPoint</Application>
  <PresentationFormat>Mukautettu</PresentationFormat>
  <Paragraphs>103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Office-teema</vt:lpstr>
      <vt:lpstr>4. Mitä hyötyä filosofiasta on?</vt:lpstr>
      <vt:lpstr>Virittäytyminen aiheeseen</vt:lpstr>
      <vt:lpstr>Virittäytyminen aiheeseen: Mitä hyöty tarkoittaa?</vt:lpstr>
      <vt:lpstr>Koulussa ja opiskelussa</vt:lpstr>
      <vt:lpstr>PowerPoint-esitys</vt:lpstr>
      <vt:lpstr>Yhteiskunnassa</vt:lpstr>
      <vt:lpstr>Omassa elämässä</vt:lpstr>
      <vt:lpstr>Tehtävä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Oppimisen palvelut ppt-pohja 2020</dc:title>
  <dc:creator>Väänänen Anna</dc:creator>
  <cp:keywords>powerpoint; oppimisen palvelut; OOP-powerpointpohja; ppt-pohja</cp:keywords>
  <cp:lastModifiedBy>Virkkunen, Verna L</cp:lastModifiedBy>
  <cp:revision>21</cp:revision>
  <cp:lastPrinted>2017-11-30T08:45:33Z</cp:lastPrinted>
  <dcterms:created xsi:type="dcterms:W3CDTF">2020-05-05T09:10:38Z</dcterms:created>
  <dcterms:modified xsi:type="dcterms:W3CDTF">2021-03-29T12:22:11Z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0x010100899A2BFBF1068343A90051A953165CA4</vt:lpwstr>
  </property>
  <property fmtid="{D5CDD505-2E9C-101B-9397-08002B2CF9AE}" pid="3" name="TaxKeyword">
    <vt:lpwstr>41;#OOP-powerpointpohja|b87018b7-7572-424a-a48e-dd9736b1fc19;#40;#ppt-pohja|329e38b3-6dd1-4fb8-91c8-04b46990d104;#39;#oppimisen palvelut|6398ef2c-ffc1-44a8-be3a-4c24f3a77669;#38;#powerpoint|f75681ab-06c1-44f6-ad94-a10fca7efc72</vt:lpwstr>
  </property>
</Properties>
</file>