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9" r:id="rId6"/>
    <p:sldId id="258" r:id="rId7"/>
    <p:sldId id="260" r:id="rId8"/>
    <p:sldId id="261" r:id="rId9"/>
    <p:sldId id="262" r:id="rId10"/>
    <p:sldId id="263" r:id="rId11"/>
    <p:sldId id="265" r:id="rId12"/>
    <p:sldId id="266" r:id="rId13"/>
    <p:sldId id="269" r:id="rId14"/>
  </p:sldIdLst>
  <p:sldSz cx="24384000" cy="13716000"/>
  <p:notesSz cx="6794500" cy="9931400"/>
  <p:defaultTextStyle>
    <a:defPPr>
      <a:defRPr lang="en-US"/>
    </a:defPPr>
    <a:lvl1pPr algn="l" defTabSz="1535113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766763" indent="-309563" algn="l" defTabSz="1535113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535113" indent="-620713" algn="l" defTabSz="1535113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303463" indent="-931863" algn="l" defTabSz="1535113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3071813" indent="-1243013" algn="l" defTabSz="1535113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00" autoAdjust="0"/>
    <p:restoredTop sz="95179"/>
  </p:normalViewPr>
  <p:slideViewPr>
    <p:cSldViewPr snapToGrid="0" snapToObjects="1">
      <p:cViewPr varScale="1">
        <p:scale>
          <a:sx n="32" d="100"/>
          <a:sy n="32" d="100"/>
        </p:scale>
        <p:origin x="256" y="28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8EB5661-B337-4CEE-E49E-EBABFCBCB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53619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33F42CF-3B86-6A82-9052-D96FC86278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53619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8E6F75-9826-4769-8F37-0C6A997B4BF2}" type="datetimeFigureOut">
              <a:rPr lang="fi-FI"/>
              <a:pPr>
                <a:defRPr/>
              </a:pPr>
              <a:t>14.5.2025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DEDFDE-577F-A759-1A95-EAC27C89F3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53619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i-FI"/>
              <a:t>Sarjan nimi alatunnisteeksi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B4E9E97-ADB6-64AD-8B7F-497C99DBE2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53619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8D2F1D-5DA0-42CF-9A8A-E0D4A10EB0D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6BF408-EB62-96DC-D9EB-F241D2477B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53619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6E7FC5-6BFC-C00C-E915-40215D8FA82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53619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099DEE-2E98-42AF-8D56-A076F7D7E6AC}" type="datetimeFigureOut">
              <a:rPr lang="fi-FI"/>
              <a:pPr>
                <a:defRPr/>
              </a:pPr>
              <a:t>14.5.2025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2EAE5BD-18C2-27F5-ED8D-8B4EA96458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9F01401-EB03-A4E5-7981-7AE6CD07F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BA83C-B012-4F81-03C6-2E0C70F5BF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53619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Sarjan nimi alatunnisteeksi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3C559-7CDC-A817-6A6C-E91A5DB67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53619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D598C0-DCF8-4EDE-BCB8-809FB6532285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3">
            <a:extLst>
              <a:ext uri="{FF2B5EF4-FFF2-40B4-BE49-F238E27FC236}">
                <a16:creationId xmlns:a16="http://schemas.microsoft.com/office/drawing/2014/main" id="{8143C2EB-F4BE-D1FA-D069-A1C414559C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1771313"/>
            <a:ext cx="18034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0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734392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" name="Dian numeron paikkamerkki 4">
            <a:extLst>
              <a:ext uri="{FF2B5EF4-FFF2-40B4-BE49-F238E27FC236}">
                <a16:creationId xmlns:a16="http://schemas.microsoft.com/office/drawing/2014/main" id="{34F376ED-F69A-AF80-621C-05E762EE51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7221200" y="12331700"/>
            <a:ext cx="5486400" cy="730250"/>
          </a:xfrm>
        </p:spPr>
        <p:txBody>
          <a:bodyPr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19C4977-39EE-4AAD-B345-98D8E1FAF03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D4E020-0FA9-4B79-1AFF-E4C0181E8B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444540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9D375F-8A71-E321-545C-20E3CDB3FD8B}"/>
              </a:ext>
            </a:extLst>
          </p:cNvPr>
          <p:cNvSpPr txBox="1">
            <a:spLocks/>
          </p:cNvSpPr>
          <p:nvPr userDrawn="1"/>
        </p:nvSpPr>
        <p:spPr>
          <a:xfrm>
            <a:off x="23110825" y="88900"/>
            <a:ext cx="1103313" cy="4048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 rtlCol="0">
            <a:normAutofit/>
          </a:bodyPr>
          <a:lstStyle/>
          <a:p>
            <a:pPr lvl="0"/>
            <a:r>
              <a:rPr lang="fi-FI" noProof="0" dirty="0"/>
              <a:t>Lisää kuva napsauttamalla kuvaketta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19D6BAD1-77B4-F5B4-074B-0A79D0B2222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7624425" y="12331700"/>
            <a:ext cx="5486400" cy="730250"/>
          </a:xfrm>
        </p:spPr>
        <p:txBody>
          <a:bodyPr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B037F90-1BFF-4FEE-A59A-CEF25C76FC5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5" name="Alatunnisteen paikkamerkki 1">
            <a:extLst>
              <a:ext uri="{FF2B5EF4-FFF2-40B4-BE49-F238E27FC236}">
                <a16:creationId xmlns:a16="http://schemas.microsoft.com/office/drawing/2014/main" id="{7782CAC6-56F3-55D2-528C-E0C89098BD9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625451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C74A96-0016-F22F-2A20-1A8424842CC2}"/>
              </a:ext>
            </a:extLst>
          </p:cNvPr>
          <p:cNvSpPr txBox="1">
            <a:spLocks/>
          </p:cNvSpPr>
          <p:nvPr userDrawn="1"/>
        </p:nvSpPr>
        <p:spPr>
          <a:xfrm>
            <a:off x="23110825" y="88900"/>
            <a:ext cx="1103313" cy="4048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782110DF-FC76-DB63-4423-412FCAECC95E}"/>
              </a:ext>
            </a:extLst>
          </p:cNvPr>
          <p:cNvSpPr>
            <a:spLocks noGrp="1"/>
          </p:cNvSpPr>
          <p:nvPr userDrawn="1"/>
        </p:nvSpPr>
        <p:spPr>
          <a:xfrm>
            <a:off x="8404225" y="4079875"/>
            <a:ext cx="3941763" cy="696595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3024">
              <a:latin typeface="+mn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6" name="Sisällön paikkamerkki 3"/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/>
          <p:cNvSpPr>
            <a:spLocks noGrp="1"/>
          </p:cNvSpPr>
          <p:nvPr>
            <p:ph sz="quarter" idx="13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DC959CB-531A-C2E3-9E23-E2443A640A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7624425" y="12255500"/>
            <a:ext cx="5486400" cy="730250"/>
          </a:xfrm>
        </p:spPr>
        <p:txBody>
          <a:bodyPr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613430C-C101-47B6-B9F8-3D8EA06FC30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Alatunnisteen paikkamerkki 1">
            <a:extLst>
              <a:ext uri="{FF2B5EF4-FFF2-40B4-BE49-F238E27FC236}">
                <a16:creationId xmlns:a16="http://schemas.microsoft.com/office/drawing/2014/main" id="{46101BB7-C814-3FC9-E7A5-A131E3837C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475231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9A323E-DD6A-F48F-C79D-9A5B2B39C66A}"/>
              </a:ext>
            </a:extLst>
          </p:cNvPr>
          <p:cNvSpPr txBox="1">
            <a:spLocks/>
          </p:cNvSpPr>
          <p:nvPr userDrawn="1"/>
        </p:nvSpPr>
        <p:spPr>
          <a:xfrm>
            <a:off x="23110825" y="88900"/>
            <a:ext cx="1103313" cy="4048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 rtlCol="0">
            <a:normAutofit/>
          </a:bodyPr>
          <a:lstStyle/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ian numeron paikkamerkki 4">
            <a:extLst>
              <a:ext uri="{FF2B5EF4-FFF2-40B4-BE49-F238E27FC236}">
                <a16:creationId xmlns:a16="http://schemas.microsoft.com/office/drawing/2014/main" id="{E5F59CF4-6AA0-C915-3681-A8A4C94A681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7624425" y="12322175"/>
            <a:ext cx="5486400" cy="730250"/>
          </a:xfrm>
        </p:spPr>
        <p:txBody>
          <a:bodyPr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4A7E197-2579-4E23-966E-31254DD6EFF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Alatunnisteen paikkamerkki 1">
            <a:extLst>
              <a:ext uri="{FF2B5EF4-FFF2-40B4-BE49-F238E27FC236}">
                <a16:creationId xmlns:a16="http://schemas.microsoft.com/office/drawing/2014/main" id="{CC7A9040-93AA-FF3B-25EC-595F903D94B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20597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04D88-17AD-1A97-B59F-3444765130FA}"/>
              </a:ext>
            </a:extLst>
          </p:cNvPr>
          <p:cNvSpPr txBox="1">
            <a:spLocks/>
          </p:cNvSpPr>
          <p:nvPr userDrawn="1"/>
        </p:nvSpPr>
        <p:spPr>
          <a:xfrm>
            <a:off x="23110825" y="88900"/>
            <a:ext cx="1103313" cy="4048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 rtlCol="0">
            <a:norm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 rtlCol="0">
            <a:norm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 rtlCol="0">
            <a:norm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" name="Dian numeron paikkamerkki 4">
            <a:extLst>
              <a:ext uri="{FF2B5EF4-FFF2-40B4-BE49-F238E27FC236}">
                <a16:creationId xmlns:a16="http://schemas.microsoft.com/office/drawing/2014/main" id="{F5F9A73A-C1BE-E6F8-80D8-AB86ECB554B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8076863" y="12331700"/>
            <a:ext cx="5486400" cy="730250"/>
          </a:xfrm>
        </p:spPr>
        <p:txBody>
          <a:bodyPr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7E828839-0A2F-4182-9FB1-3E6CF2E4D4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Alatunnisteen paikkamerkki 1">
            <a:extLst>
              <a:ext uri="{FF2B5EF4-FFF2-40B4-BE49-F238E27FC236}">
                <a16:creationId xmlns:a16="http://schemas.microsoft.com/office/drawing/2014/main" id="{5FCE78AB-4DF0-7453-5D6E-1B100C98840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3438" y="12293600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423607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2A4064-843C-FD84-9747-BF329242E4E8}"/>
              </a:ext>
            </a:extLst>
          </p:cNvPr>
          <p:cNvSpPr txBox="1">
            <a:spLocks/>
          </p:cNvSpPr>
          <p:nvPr userDrawn="1"/>
        </p:nvSpPr>
        <p:spPr>
          <a:xfrm>
            <a:off x="23110825" y="88900"/>
            <a:ext cx="1103313" cy="4048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 rtlCol="0">
            <a:norm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 rtlCol="0">
            <a:norm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 rtlCol="0">
            <a:norm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8" name="Tekstin paikkamerkki 13"/>
          <p:cNvSpPr>
            <a:spLocks noGrp="1"/>
          </p:cNvSpPr>
          <p:nvPr>
            <p:ph type="body" sz="quarter" idx="29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Kuvan paikkamerkki 4"/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 rtlCol="0">
            <a:norm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" name="Dian numeron paikkamerkki 4">
            <a:extLst>
              <a:ext uri="{FF2B5EF4-FFF2-40B4-BE49-F238E27FC236}">
                <a16:creationId xmlns:a16="http://schemas.microsoft.com/office/drawing/2014/main" id="{0F1EE64B-500B-9B79-0978-63DDF480EB1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18076863" y="12331700"/>
            <a:ext cx="5486400" cy="730250"/>
          </a:xfrm>
        </p:spPr>
        <p:txBody>
          <a:bodyPr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ACC1D9F-D413-404F-83F8-AC092F0AB60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Alatunnisteen paikkamerkki 1">
            <a:extLst>
              <a:ext uri="{FF2B5EF4-FFF2-40B4-BE49-F238E27FC236}">
                <a16:creationId xmlns:a16="http://schemas.microsoft.com/office/drawing/2014/main" id="{3EB40DFB-AB9A-4BF7-3A04-ECB7DB0FBAF8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>
          <a:xfrm>
            <a:off x="820738" y="12255500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92699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4CC4FB-310F-2079-526E-D51171DEEA64}"/>
              </a:ext>
            </a:extLst>
          </p:cNvPr>
          <p:cNvSpPr txBox="1">
            <a:spLocks/>
          </p:cNvSpPr>
          <p:nvPr userDrawn="1"/>
        </p:nvSpPr>
        <p:spPr>
          <a:xfrm>
            <a:off x="23110825" y="88900"/>
            <a:ext cx="1103313" cy="4048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15751CA4-B48D-B736-E2EB-FC59FC317E1C}"/>
              </a:ext>
            </a:extLst>
          </p:cNvPr>
          <p:cNvCxnSpPr>
            <a:cxnSpLocks/>
          </p:cNvCxnSpPr>
          <p:nvPr userDrawn="1"/>
        </p:nvCxnSpPr>
        <p:spPr>
          <a:xfrm>
            <a:off x="768350" y="4203700"/>
            <a:ext cx="10964863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ACD82867-1468-E409-A2AA-D6DA1FF69051}"/>
              </a:ext>
            </a:extLst>
          </p:cNvPr>
          <p:cNvCxnSpPr>
            <a:cxnSpLocks/>
          </p:cNvCxnSpPr>
          <p:nvPr userDrawn="1"/>
        </p:nvCxnSpPr>
        <p:spPr>
          <a:xfrm>
            <a:off x="12590463" y="4203700"/>
            <a:ext cx="10964862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135AC19-2667-E455-4E1B-FC5FA7EF1C13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8076863" y="12331700"/>
            <a:ext cx="5486400" cy="730250"/>
          </a:xfrm>
        </p:spPr>
        <p:txBody>
          <a:bodyPr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1130D08-95A0-49FD-B79B-F555774665B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30F1E795-7299-CA26-C250-2CC6D6A5DFA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33438" y="12255500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118740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0FAFF"/>
            </a:gs>
            <a:gs pos="74001">
              <a:srgbClr val="7CD6FF"/>
            </a:gs>
            <a:gs pos="83000">
              <a:srgbClr val="7CD6FF"/>
            </a:gs>
            <a:gs pos="100000">
              <a:srgbClr val="A8E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BF070AF-0277-39E2-41D8-06929C1EB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perustyylejä naps.</a:t>
            </a:r>
            <a:endParaRPr lang="en-US" altLang="fi-F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82FDF78-DB7A-7489-AF8D-9941E731B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3651250"/>
            <a:ext cx="21031200" cy="814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87B7866E-FCC1-9ECB-8357-F1955A18B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175" y="122555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536192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1BC443-088A-4722-A842-32B42375EDA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5EE1-9C88-22D9-38DB-8BEFEC04B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2425" y="122555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536192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Idea 11. Filosofia on ajattelun taitoa</a:t>
            </a:r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</p:sldLayoutIdLst>
  <p:transition spd="slow">
    <p:fade/>
  </p:transition>
  <p:hf hdr="0" dt="0"/>
  <p:txStyles>
    <p:titleStyle>
      <a:lvl1pPr algn="ctr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kern="1200">
          <a:solidFill>
            <a:srgbClr val="585858"/>
          </a:solidFill>
          <a:latin typeface="+mj-lt"/>
          <a:ea typeface="+mj-ea"/>
          <a:cs typeface="+mj-cs"/>
        </a:defRPr>
      </a:lvl1pPr>
      <a:lvl2pPr algn="ctr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rgbClr val="585858"/>
          </a:solidFill>
          <a:latin typeface="Calibri" panose="020F0502020204030204" pitchFamily="34" charset="0"/>
        </a:defRPr>
      </a:lvl2pPr>
      <a:lvl3pPr algn="ctr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rgbClr val="585858"/>
          </a:solidFill>
          <a:latin typeface="Calibri" panose="020F0502020204030204" pitchFamily="34" charset="0"/>
        </a:defRPr>
      </a:lvl3pPr>
      <a:lvl4pPr algn="ctr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rgbClr val="585858"/>
          </a:solidFill>
          <a:latin typeface="Calibri" panose="020F0502020204030204" pitchFamily="34" charset="0"/>
        </a:defRPr>
      </a:lvl4pPr>
      <a:lvl5pPr algn="ctr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rgbClr val="585858"/>
          </a:solidFill>
          <a:latin typeface="Calibri" panose="020F0502020204030204" pitchFamily="34" charset="0"/>
        </a:defRPr>
      </a:lvl5pPr>
      <a:lvl6pPr marL="457200" algn="ctr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rgbClr val="585858"/>
          </a:solidFill>
          <a:latin typeface="Calibri" panose="020F0502020204030204" pitchFamily="34" charset="0"/>
        </a:defRPr>
      </a:lvl6pPr>
      <a:lvl7pPr marL="914400" algn="ctr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rgbClr val="585858"/>
          </a:solidFill>
          <a:latin typeface="Calibri" panose="020F0502020204030204" pitchFamily="34" charset="0"/>
        </a:defRPr>
      </a:lvl7pPr>
      <a:lvl8pPr marL="1371600" algn="ctr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rgbClr val="585858"/>
          </a:solidFill>
          <a:latin typeface="Calibri" panose="020F0502020204030204" pitchFamily="34" charset="0"/>
        </a:defRPr>
      </a:lvl8pPr>
      <a:lvl9pPr marL="1828800" algn="ctr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rgbClr val="585858"/>
          </a:solidFill>
          <a:latin typeface="Calibri" panose="020F0502020204030204" pitchFamily="34" charset="0"/>
        </a:defRPr>
      </a:lvl9pPr>
    </p:titleStyle>
    <p:bodyStyle>
      <a:lvl1pPr algn="l" defTabSz="18288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rf.ch/play/tv/srf-myschool/video/filosofix-theseus-28?urn=urn:srf:video:169e67de-4f5c-4519-af41-a590fc42263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1">
            <a:extLst>
              <a:ext uri="{FF2B5EF4-FFF2-40B4-BE49-F238E27FC236}">
                <a16:creationId xmlns:a16="http://schemas.microsoft.com/office/drawing/2014/main" id="{AF7660FC-F50F-B6FB-892D-3018ACEA1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5767388"/>
            <a:ext cx="21031200" cy="2651125"/>
          </a:xfrm>
        </p:spPr>
        <p:txBody>
          <a:bodyPr/>
          <a:lstStyle/>
          <a:p>
            <a:pPr eaLnBrk="1" hangingPunct="1"/>
            <a:r>
              <a:rPr lang="fi-FI" altLang="fi-FI"/>
              <a:t>14. Mitä on olemassa?</a:t>
            </a:r>
          </a:p>
        </p:txBody>
      </p:sp>
      <p:sp>
        <p:nvSpPr>
          <p:cNvPr id="12291" name="Tekstin paikkamerkki 2">
            <a:extLst>
              <a:ext uri="{FF2B5EF4-FFF2-40B4-BE49-F238E27FC236}">
                <a16:creationId xmlns:a16="http://schemas.microsoft.com/office/drawing/2014/main" id="{9E999FEB-36EF-0E9C-4FF9-7BA641EBF3D2}"/>
              </a:ext>
            </a:extLst>
          </p:cNvPr>
          <p:cNvSpPr>
            <a:spLocks noGrp="1" noChangeArrowheads="1"/>
          </p:cNvSpPr>
          <p:nvPr>
            <p:ph type="body" sz="quarter" idx="20"/>
          </p:nvPr>
        </p:nvSpPr>
        <p:spPr>
          <a:xfrm>
            <a:off x="1676400" y="1771650"/>
            <a:ext cx="21031200" cy="1084263"/>
          </a:xfrm>
        </p:spPr>
        <p:txBody>
          <a:bodyPr/>
          <a:lstStyle/>
          <a:p>
            <a:pPr eaLnBrk="1" hangingPunct="1"/>
            <a:r>
              <a:rPr lang="fi-FI" altLang="fi-FI"/>
              <a:t>IDEA (LOPS21)</a:t>
            </a:r>
          </a:p>
        </p:txBody>
      </p:sp>
      <p:sp>
        <p:nvSpPr>
          <p:cNvPr id="12292" name="Tekstin paikkamerkki 3">
            <a:extLst>
              <a:ext uri="{FF2B5EF4-FFF2-40B4-BE49-F238E27FC236}">
                <a16:creationId xmlns:a16="http://schemas.microsoft.com/office/drawing/2014/main" id="{143998DE-D814-EDE6-75F9-FDC6A3CCD68D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>
          <a:xfrm>
            <a:off x="1676400" y="2855913"/>
            <a:ext cx="21031200" cy="1085850"/>
          </a:xfrm>
        </p:spPr>
        <p:txBody>
          <a:bodyPr/>
          <a:lstStyle/>
          <a:p>
            <a:pPr eaLnBrk="1" hangingPunct="1"/>
            <a:r>
              <a:rPr lang="fi-FI" altLang="fi-FI"/>
              <a:t>FI1 Johdatus filosofiseen ajatteluun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1">
            <a:extLst>
              <a:ext uri="{FF2B5EF4-FFF2-40B4-BE49-F238E27FC236}">
                <a16:creationId xmlns:a16="http://schemas.microsoft.com/office/drawing/2014/main" id="{9098DD71-5C0A-E002-7F2A-D989A6EBB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4. Popperin kolme maailmaa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2AB6D6-87D0-26E5-4B50-AFAFF8C493F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2425" y="12472988"/>
            <a:ext cx="8229600" cy="512762"/>
          </a:xfrm>
        </p:spPr>
        <p:txBody>
          <a:bodyPr/>
          <a:lstStyle/>
          <a:p>
            <a:pPr>
              <a:defRPr/>
            </a:pPr>
            <a:r>
              <a:rPr lang="fi-FI" dirty="0"/>
              <a:t>Idea 1, luku 14</a:t>
            </a:r>
          </a:p>
        </p:txBody>
      </p:sp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B07A8F01-4F4D-0AA1-7540-D6DF9EB82EEC}"/>
              </a:ext>
            </a:extLst>
          </p:cNvPr>
          <p:cNvSpPr/>
          <p:nvPr/>
        </p:nvSpPr>
        <p:spPr>
          <a:xfrm>
            <a:off x="2536825" y="5486400"/>
            <a:ext cx="7019925" cy="6986588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0" b="1" dirty="0">
                <a:solidFill>
                  <a:schemeClr val="tx1"/>
                </a:solidFill>
              </a:rPr>
              <a:t>Maailma 1:</a:t>
            </a:r>
            <a:r>
              <a:rPr lang="fi-FI" sz="4000" b="1" dirty="0">
                <a:solidFill>
                  <a:schemeClr val="tx1"/>
                </a:solidFill>
              </a:rPr>
              <a:t> fyysinen maailma </a:t>
            </a:r>
            <a:r>
              <a:rPr lang="fi-FI" sz="4000" dirty="0">
                <a:solidFill>
                  <a:schemeClr val="tx1"/>
                </a:solidFill>
              </a:rPr>
              <a:t>(kivi, auto, painovoima, tuuli…)</a:t>
            </a:r>
          </a:p>
        </p:txBody>
      </p:sp>
      <p:sp>
        <p:nvSpPr>
          <p:cNvPr id="7" name="Vuokaaviosymboli: Liitin 6">
            <a:extLst>
              <a:ext uri="{FF2B5EF4-FFF2-40B4-BE49-F238E27FC236}">
                <a16:creationId xmlns:a16="http://schemas.microsoft.com/office/drawing/2014/main" id="{0155A98F-C755-0A0F-9B90-80A1F7D15D2B}"/>
              </a:ext>
            </a:extLst>
          </p:cNvPr>
          <p:cNvSpPr/>
          <p:nvPr/>
        </p:nvSpPr>
        <p:spPr>
          <a:xfrm>
            <a:off x="16665575" y="5708650"/>
            <a:ext cx="7019925" cy="6764338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0" b="1" dirty="0">
                <a:solidFill>
                  <a:schemeClr val="tx1"/>
                </a:solidFill>
              </a:rPr>
              <a:t>Maailma 3: </a:t>
            </a:r>
            <a:r>
              <a:rPr lang="fi-FI" sz="4000" b="1" dirty="0">
                <a:solidFill>
                  <a:schemeClr val="tx1"/>
                </a:solidFill>
              </a:rPr>
              <a:t>kulttuurissa jaettujen, abstraktien luomusten maailma </a:t>
            </a:r>
          </a:p>
          <a:p>
            <a:pPr algn="ctr"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4000" dirty="0">
                <a:solidFill>
                  <a:schemeClr val="tx1"/>
                </a:solidFill>
              </a:rPr>
              <a:t>(joulupukki, merenneito, uhkapeli…)</a:t>
            </a:r>
          </a:p>
        </p:txBody>
      </p:sp>
      <p:sp>
        <p:nvSpPr>
          <p:cNvPr id="8" name="Vuokaaviosymboli: Liitin 7">
            <a:extLst>
              <a:ext uri="{FF2B5EF4-FFF2-40B4-BE49-F238E27FC236}">
                <a16:creationId xmlns:a16="http://schemas.microsoft.com/office/drawing/2014/main" id="{BB9C2F4B-5A57-F51C-A6C8-E7FB91180395}"/>
              </a:ext>
            </a:extLst>
          </p:cNvPr>
          <p:cNvSpPr/>
          <p:nvPr/>
        </p:nvSpPr>
        <p:spPr>
          <a:xfrm>
            <a:off x="9596438" y="3894138"/>
            <a:ext cx="6773862" cy="6762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0" b="1" dirty="0">
                <a:solidFill>
                  <a:schemeClr val="tx1"/>
                </a:solidFill>
              </a:rPr>
              <a:t>Maailma 2: </a:t>
            </a:r>
            <a:r>
              <a:rPr lang="fi-FI" sz="4000" b="1" dirty="0">
                <a:solidFill>
                  <a:schemeClr val="tx1"/>
                </a:solidFill>
              </a:rPr>
              <a:t>mentaalinen maailma</a:t>
            </a:r>
          </a:p>
          <a:p>
            <a:pPr algn="ctr"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4000" dirty="0">
                <a:solidFill>
                  <a:schemeClr val="tx1"/>
                </a:solidFill>
              </a:rPr>
              <a:t>(ajatukset, </a:t>
            </a:r>
          </a:p>
          <a:p>
            <a:pPr algn="ctr"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4000" dirty="0">
                <a:solidFill>
                  <a:schemeClr val="tx1"/>
                </a:solidFill>
              </a:rPr>
              <a:t>toiveet, pelot…)</a:t>
            </a:r>
          </a:p>
        </p:txBody>
      </p:sp>
      <p:sp>
        <p:nvSpPr>
          <p:cNvPr id="21511" name="Sisällön paikkamerkki 2">
            <a:extLst>
              <a:ext uri="{FF2B5EF4-FFF2-40B4-BE49-F238E27FC236}">
                <a16:creationId xmlns:a16="http://schemas.microsoft.com/office/drawing/2014/main" id="{C93D23EC-3929-EC75-F452-CA30474806A7}"/>
              </a:ext>
            </a:extLst>
          </p:cNvPr>
          <p:cNvSpPr>
            <a:spLocks noGrp="1" noChangeArrowheads="1"/>
          </p:cNvSpPr>
          <p:nvPr>
            <p:ph sz="quarter" idx="12"/>
          </p:nvPr>
        </p:nvSpPr>
        <p:spPr>
          <a:xfrm>
            <a:off x="1381125" y="2892425"/>
            <a:ext cx="10329863" cy="1001713"/>
          </a:xfrm>
        </p:spPr>
        <p:txBody>
          <a:bodyPr/>
          <a:lstStyle/>
          <a:p>
            <a:pPr marL="857250" indent="-857250" eaLnBrk="1" hangingPunct="1">
              <a:buFontTx/>
              <a:buChar char="•"/>
            </a:pPr>
            <a:r>
              <a:rPr lang="fi-FI" altLang="fi-FI"/>
              <a:t>Erilaisia olemassaolon tapoja: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>
            <a:extLst>
              <a:ext uri="{FF2B5EF4-FFF2-40B4-BE49-F238E27FC236}">
                <a16:creationId xmlns:a16="http://schemas.microsoft.com/office/drawing/2014/main" id="{0BB87904-0B2B-FAC5-9B2C-25EE18517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Substanssi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AF834B-53C2-83A7-BC75-3A3AEC3C75AC}"/>
              </a:ext>
            </a:extLst>
          </p:cNvPr>
          <p:cNvSpPr>
            <a:spLocks noGrp="1" noChangeArrowheads="1"/>
          </p:cNvSpPr>
          <p:nvPr>
            <p:ph sz="quarter" idx="12"/>
          </p:nvPr>
        </p:nvSpPr>
        <p:spPr>
          <a:xfrm>
            <a:off x="1676400" y="3730625"/>
            <a:ext cx="21031200" cy="8145463"/>
          </a:xfrm>
          <a:solidFill>
            <a:schemeClr val="bg1"/>
          </a:solidFill>
        </p:spPr>
        <p:txBody>
          <a:bodyPr/>
          <a:lstStyle/>
          <a:p>
            <a:pPr marL="857250" indent="-857250" eaLnBrk="1" hangingPunct="1">
              <a:buFontTx/>
              <a:buChar char="•"/>
            </a:pPr>
            <a:r>
              <a:rPr lang="fi-FI" altLang="fi-FI"/>
              <a:t>Vastaa kreikan sanaa </a:t>
            </a:r>
            <a:r>
              <a:rPr lang="fi-FI" altLang="fi-FI" i="1"/>
              <a:t>ousia</a:t>
            </a:r>
            <a:r>
              <a:rPr lang="fi-FI" altLang="fi-FI"/>
              <a:t>, joka tarkoittaa ”olemista”.</a:t>
            </a:r>
          </a:p>
          <a:p>
            <a:pPr marL="857250" indent="-857250" eaLnBrk="1" hangingPunct="1">
              <a:buFontTx/>
              <a:buChar char="•"/>
            </a:pPr>
            <a:r>
              <a:rPr lang="fi-FI" altLang="fi-FI"/>
              <a:t>Vastaa latinan sanaa </a:t>
            </a:r>
            <a:r>
              <a:rPr lang="fi-FI" altLang="fi-FI" i="1"/>
              <a:t>substantia</a:t>
            </a:r>
            <a:r>
              <a:rPr lang="fi-FI" altLang="fi-FI"/>
              <a:t>, joka tarkoittaa ”jotain, joka pohjustaa asioita”.</a:t>
            </a:r>
          </a:p>
          <a:p>
            <a:pPr marL="857250" indent="-857250" eaLnBrk="1" hangingPunct="1">
              <a:buFontTx/>
              <a:buChar char="•"/>
            </a:pPr>
            <a:r>
              <a:rPr lang="fi-FI" altLang="fi-FI"/>
              <a:t>Substanssi on todellisuuden perusaines, josta kaikki pohjimmiltaan koostuu.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E43350A-2BF6-A866-6F09-5FA39481AB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3925AE2-1D65-45C5-BA38-1B7EB31DF66E}" type="slidenum">
              <a:rPr lang="fi-FI"/>
              <a:pPr>
                <a:defRPr/>
              </a:pPr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555F12-845E-B2FC-C72C-B634CEFDEE6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2425" y="12472988"/>
            <a:ext cx="8229600" cy="512762"/>
          </a:xfrm>
        </p:spPr>
        <p:txBody>
          <a:bodyPr/>
          <a:lstStyle/>
          <a:p>
            <a:pPr>
              <a:defRPr/>
            </a:pPr>
            <a:r>
              <a:rPr lang="fi-FI" dirty="0"/>
              <a:t>Idea 1, luku 14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>
            <a:extLst>
              <a:ext uri="{FF2B5EF4-FFF2-40B4-BE49-F238E27FC236}">
                <a16:creationId xmlns:a16="http://schemas.microsoft.com/office/drawing/2014/main" id="{E6EB2B1C-02A7-451F-6B03-DF9FA2C2B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Virittäytyminen aiheeseen</a:t>
            </a:r>
          </a:p>
        </p:txBody>
      </p:sp>
      <p:sp>
        <p:nvSpPr>
          <p:cNvPr id="14339" name="Sisällön paikkamerkki 2">
            <a:extLst>
              <a:ext uri="{FF2B5EF4-FFF2-40B4-BE49-F238E27FC236}">
                <a16:creationId xmlns:a16="http://schemas.microsoft.com/office/drawing/2014/main" id="{6BE8E15F-E4FB-BC39-2AEC-D66D8F9FAF37}"/>
              </a:ext>
            </a:extLst>
          </p:cNvPr>
          <p:cNvSpPr>
            <a:spLocks noGrp="1" noChangeArrowheads="1"/>
          </p:cNvSpPr>
          <p:nvPr>
            <p:ph sz="quarter" idx="12"/>
          </p:nvPr>
        </p:nvSpPr>
        <p:spPr>
          <a:xfrm>
            <a:off x="1676400" y="3730625"/>
            <a:ext cx="21031200" cy="8145463"/>
          </a:xfrm>
          <a:solidFill>
            <a:schemeClr val="bg1"/>
          </a:solidFill>
        </p:spPr>
        <p:txBody>
          <a:bodyPr/>
          <a:lstStyle/>
          <a:p>
            <a:pPr marL="857250" indent="-857250" eaLnBrk="1" hangingPunct="1">
              <a:buFontTx/>
              <a:buChar char="•"/>
            </a:pPr>
            <a:r>
              <a:rPr lang="fi-FI" altLang="fi-FI"/>
              <a:t>Katsotaan </a:t>
            </a:r>
            <a:r>
              <a:rPr lang="fi-FI" altLang="fi-FI">
                <a:hlinkClick r:id="rId2"/>
              </a:rPr>
              <a:t>video</a:t>
            </a:r>
            <a:r>
              <a:rPr lang="fi-FI" altLang="fi-FI"/>
              <a:t> Theseuksen laiva -ajatuskokeesta</a:t>
            </a:r>
          </a:p>
          <a:p>
            <a:pPr marL="2228850" lvl="1" indent="-857250" eaLnBrk="1" hangingPunct="1"/>
            <a:r>
              <a:rPr lang="fi-FI" altLang="fi-FI"/>
              <a:t>Kumpi laiva mielestänne on Theseuksen laiva? Miksi?</a:t>
            </a:r>
          </a:p>
          <a:p>
            <a:pPr marL="2228850" lvl="1" indent="-857250" eaLnBrk="1" hangingPunct="1"/>
            <a:r>
              <a:rPr lang="fi-FI" altLang="fi-FI"/>
              <a:t>Mitä filosofista peruskysymystä Theseuksen laivan ongelma kuvaa?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B1ACEE8-C500-2A2F-9427-6513EB71CB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9A9CA25-D7D2-47DF-8ED0-CBC7CE05DB76}" type="slidenum">
              <a:rPr lang="fi-FI"/>
              <a:pPr>
                <a:defRPr/>
              </a:pPr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FB95FD-02F2-FA60-4DAC-BEBF66D90E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2425" y="12472988"/>
            <a:ext cx="8229600" cy="512762"/>
          </a:xfrm>
        </p:spPr>
        <p:txBody>
          <a:bodyPr/>
          <a:lstStyle/>
          <a:p>
            <a:pPr>
              <a:defRPr/>
            </a:pPr>
            <a:r>
              <a:rPr lang="fi-FI" dirty="0"/>
              <a:t>Idea 1, luku 14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>
            <a:extLst>
              <a:ext uri="{FF2B5EF4-FFF2-40B4-BE49-F238E27FC236}">
                <a16:creationId xmlns:a16="http://schemas.microsoft.com/office/drawing/2014/main" id="{3382BE04-1A82-C12E-D3B2-B4CE34563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1. Materialismi: todellisuus perustuu aineeseen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A6BD76-C44A-5C8D-5C70-FEEDC8E420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625"/>
            <a:ext cx="21031200" cy="8145463"/>
          </a:xfrm>
          <a:solidFill>
            <a:schemeClr val="bg1"/>
          </a:solidFill>
        </p:spPr>
        <p:txBody>
          <a:bodyPr rtlCol="0">
            <a:normAutofit fontScale="92500"/>
          </a:bodyPr>
          <a:lstStyle/>
          <a:p>
            <a:pPr marL="857250" indent="-8572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/>
              <a:t>Substanssi = aine, materia</a:t>
            </a:r>
            <a:endParaRPr lang="fi-FI" sz="5400" dirty="0"/>
          </a:p>
          <a:p>
            <a:pPr marL="857250" indent="-8572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/>
              <a:t>Todellisuus koostuu aineesta, eikä muuta ole olemassa.</a:t>
            </a:r>
          </a:p>
          <a:p>
            <a:pPr marL="2228850" lvl="1" indent="-857250" eaLnBrk="1" hangingPunct="1">
              <a:spcAft>
                <a:spcPts val="0"/>
              </a:spcAft>
              <a:defRPr/>
            </a:pPr>
            <a:r>
              <a:rPr lang="fi-FI" dirty="0" err="1"/>
              <a:t>Demokritos</a:t>
            </a:r>
            <a:r>
              <a:rPr lang="fi-FI" dirty="0"/>
              <a:t> ja </a:t>
            </a:r>
            <a:r>
              <a:rPr lang="fi-FI" i="1" dirty="0"/>
              <a:t>atomit</a:t>
            </a:r>
            <a:r>
              <a:rPr lang="fi-FI" dirty="0"/>
              <a:t> (jakamattomat osaset) todellisuuden perustana</a:t>
            </a:r>
          </a:p>
          <a:p>
            <a:pPr marL="857250" indent="-8572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b="1" dirty="0"/>
              <a:t>Materialismi </a:t>
            </a:r>
            <a:r>
              <a:rPr lang="fi-FI" dirty="0"/>
              <a:t>on luonnontieteiden lähtökohta.</a:t>
            </a:r>
            <a:endParaRPr lang="fi-FI" sz="5400" dirty="0"/>
          </a:p>
          <a:p>
            <a:pPr marL="2228850" lvl="1" indent="-857250" eaLnBrk="1" hangingPunct="1">
              <a:spcAft>
                <a:spcPts val="0"/>
              </a:spcAft>
              <a:defRPr/>
            </a:pPr>
            <a:r>
              <a:rPr lang="fi-FI" dirty="0"/>
              <a:t>Esim. lääketieteessä ihmisen hyvinvointia hoidetaan vaikuttamalla kehoon.</a:t>
            </a:r>
          </a:p>
          <a:p>
            <a:pPr marL="2228850" lvl="1" indent="-857250" eaLnBrk="1" hangingPunct="1">
              <a:spcAft>
                <a:spcPts val="0"/>
              </a:spcAft>
              <a:defRPr/>
            </a:pPr>
            <a:r>
              <a:rPr lang="fi-FI" dirty="0"/>
              <a:t>Esim. sillan kantavuus perustuu sen aineellisiin ominaisuuksiin.</a:t>
            </a:r>
          </a:p>
          <a:p>
            <a:pPr marL="857250" indent="-8572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/>
              <a:t>Materialismin mukaan myös </a:t>
            </a:r>
            <a:r>
              <a:rPr lang="fi-FI" b="1" dirty="0"/>
              <a:t>mielen liikkeet ja koko tietoisuus</a:t>
            </a:r>
            <a:r>
              <a:rPr lang="fi-FI" dirty="0"/>
              <a:t> ovat lopulta aineellisia ilmiöitä.</a:t>
            </a:r>
            <a:endParaRPr lang="fi-FI" sz="5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2EB980D-EF48-2A95-D69D-0912DBD7EB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E3EF89F-1CDD-4AE6-8B2A-7D3D073066AB}" type="slidenum">
              <a:rPr lang="fi-FI"/>
              <a:pPr>
                <a:defRPr/>
              </a:pPr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D2283B-4718-123E-CA90-79E506A34D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2425" y="12472988"/>
            <a:ext cx="8229600" cy="512762"/>
          </a:xfrm>
        </p:spPr>
        <p:txBody>
          <a:bodyPr/>
          <a:lstStyle/>
          <a:p>
            <a:pPr>
              <a:defRPr/>
            </a:pPr>
            <a:r>
              <a:rPr lang="fi-FI" dirty="0"/>
              <a:t>Idea 1, luku 14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>
            <a:extLst>
              <a:ext uri="{FF2B5EF4-FFF2-40B4-BE49-F238E27FC236}">
                <a16:creationId xmlns:a16="http://schemas.microsoft.com/office/drawing/2014/main" id="{292D52B7-5B64-9BBC-CDF5-724262F965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2. Idealismi: </a:t>
            </a:r>
            <a:br>
              <a:rPr lang="fi-FI" altLang="fi-FI"/>
            </a:br>
            <a:r>
              <a:rPr lang="fi-FI" altLang="fi-FI"/>
              <a:t>todellisuus on pohjimmiltaan henkistä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73F488-E224-DB5A-4957-E036F6B18F12}"/>
              </a:ext>
            </a:extLst>
          </p:cNvPr>
          <p:cNvSpPr>
            <a:spLocks noGrp="1" noChangeArrowheads="1"/>
          </p:cNvSpPr>
          <p:nvPr>
            <p:ph sz="quarter" idx="12"/>
          </p:nvPr>
        </p:nvSpPr>
        <p:spPr>
          <a:xfrm>
            <a:off x="1676400" y="3730625"/>
            <a:ext cx="21031200" cy="8145463"/>
          </a:xfrm>
          <a:solidFill>
            <a:schemeClr val="bg1"/>
          </a:solidFill>
        </p:spPr>
        <p:txBody>
          <a:bodyPr/>
          <a:lstStyle/>
          <a:p>
            <a:pPr marL="857250" indent="-857250" eaLnBrk="1" hangingPunct="1">
              <a:buFontTx/>
              <a:buChar char="•"/>
            </a:pPr>
            <a:r>
              <a:rPr lang="fi-FI" altLang="fi-FI"/>
              <a:t>Substanssi = henki, ideat, käsitteet, jotain ei-materiaalista</a:t>
            </a:r>
          </a:p>
          <a:p>
            <a:pPr marL="857250" indent="-857250" eaLnBrk="1" hangingPunct="1">
              <a:buFontTx/>
              <a:buChar char="•"/>
            </a:pPr>
            <a:r>
              <a:rPr lang="fi-FI" altLang="fi-FI"/>
              <a:t>Todellisuus on pohjimmiltaan </a:t>
            </a:r>
            <a:r>
              <a:rPr lang="fi-FI" altLang="fi-FI" b="1"/>
              <a:t>henkinen.</a:t>
            </a:r>
          </a:p>
          <a:p>
            <a:pPr marL="857250" indent="-857250" eaLnBrk="1" hangingPunct="1">
              <a:buFontTx/>
              <a:buChar char="•"/>
            </a:pPr>
            <a:r>
              <a:rPr lang="fi-FI" altLang="fi-FI"/>
              <a:t>Ideat ja käsitteet ovat todellisuuden perusta.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B4D894-A853-6791-819B-EB3B3F43A6D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489CD6B-EE89-4C3C-A368-B5A428043568}" type="slidenum">
              <a:rPr lang="fi-FI"/>
              <a:pPr>
                <a:defRPr/>
              </a:pPr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C1E6CC-A932-E8E4-8F1B-76F3AFD15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2425" y="12472988"/>
            <a:ext cx="8229600" cy="512762"/>
          </a:xfrm>
        </p:spPr>
        <p:txBody>
          <a:bodyPr/>
          <a:lstStyle/>
          <a:p>
            <a:pPr>
              <a:defRPr/>
            </a:pPr>
            <a:r>
              <a:rPr lang="fi-FI" dirty="0"/>
              <a:t>Idea 1, luku 14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>
            <a:extLst>
              <a:ext uri="{FF2B5EF4-FFF2-40B4-BE49-F238E27FC236}">
                <a16:creationId xmlns:a16="http://schemas.microsoft.com/office/drawing/2014/main" id="{EA2246B1-DE15-757C-612C-6D800F581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Platon: näkyvä maailma on pelkkä kopio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75F2DE-918F-4662-B5E3-6BAD1773060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625"/>
            <a:ext cx="21031200" cy="8145463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marL="857250" indent="-8572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b="1" dirty="0"/>
              <a:t>Platon: objektiivinen idealismi</a:t>
            </a:r>
            <a:endParaRPr lang="fi-FI" sz="5400" b="1" dirty="0"/>
          </a:p>
          <a:p>
            <a:pPr marL="2228850" lvl="1" indent="-857250" eaLnBrk="1" hangingPunct="1">
              <a:spcAft>
                <a:spcPts val="0"/>
              </a:spcAft>
              <a:defRPr/>
            </a:pPr>
            <a:r>
              <a:rPr lang="fi-FI" dirty="0"/>
              <a:t>Todellisuus on olemassa vaikka ihmisiä ei enää olisikaan.</a:t>
            </a:r>
          </a:p>
          <a:p>
            <a:pPr marL="857250" indent="-8572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b="1" dirty="0"/>
              <a:t>Ideaoppi</a:t>
            </a:r>
            <a:r>
              <a:rPr lang="fi-FI" dirty="0"/>
              <a:t>: </a:t>
            </a:r>
          </a:p>
          <a:p>
            <a:pPr marL="2228850" lvl="1" indent="-857250" eaLnBrk="1" hangingPunct="1">
              <a:spcAft>
                <a:spcPts val="0"/>
              </a:spcAft>
              <a:defRPr/>
            </a:pPr>
            <a:r>
              <a:rPr lang="fi-FI" dirty="0"/>
              <a:t>Todellisuus koostuu kahdesta maailmasta: </a:t>
            </a:r>
            <a:r>
              <a:rPr lang="fi-FI" b="1" dirty="0"/>
              <a:t>ideoiden maailmasta </a:t>
            </a:r>
            <a:r>
              <a:rPr lang="fi-FI" dirty="0"/>
              <a:t>ja näkyvästä </a:t>
            </a:r>
            <a:r>
              <a:rPr lang="fi-FI" b="1" dirty="0"/>
              <a:t>fyysisestä maailmasta</a:t>
            </a:r>
            <a:r>
              <a:rPr lang="fi-FI" dirty="0"/>
              <a:t>.</a:t>
            </a:r>
          </a:p>
          <a:p>
            <a:pPr marL="2228850" lvl="1" indent="-857250" eaLnBrk="1" hangingPunct="1">
              <a:spcAft>
                <a:spcPts val="0"/>
              </a:spcAft>
              <a:defRPr/>
            </a:pPr>
            <a:r>
              <a:rPr lang="fi-FI" b="1" dirty="0"/>
              <a:t>Ideoiden maailma on ensisijainen ja muuttumaton</a:t>
            </a:r>
            <a:r>
              <a:rPr lang="fi-FI" dirty="0"/>
              <a:t>. </a:t>
            </a:r>
          </a:p>
          <a:p>
            <a:pPr marL="2228850" lvl="1" indent="-857250" eaLnBrk="1" hangingPunct="1">
              <a:spcAft>
                <a:spcPts val="0"/>
              </a:spcAft>
              <a:defRPr/>
            </a:pPr>
            <a:r>
              <a:rPr lang="fi-FI" dirty="0"/>
              <a:t>Siellä sijaitsevat kaikki näkyvän maailman muuttuvien olioiden taustalla olevat pysyvät ”muotit”, ideat.</a:t>
            </a:r>
          </a:p>
          <a:p>
            <a:pPr marL="2228850" lvl="1" indent="-857250" eaLnBrk="1" hangingPunct="1">
              <a:spcAft>
                <a:spcPts val="0"/>
              </a:spcAft>
              <a:defRPr/>
            </a:pPr>
            <a:r>
              <a:rPr lang="fi-FI" dirty="0"/>
              <a:t>Näkyvä fyysinen maailma </a:t>
            </a:r>
            <a:r>
              <a:rPr lang="fi-FI" b="1" dirty="0"/>
              <a:t>heijastaa</a:t>
            </a:r>
            <a:r>
              <a:rPr lang="fi-FI" dirty="0"/>
              <a:t> ideoiden maailman pysyviä muotoja. ”Täydellinen ympyrä”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40F17E4-C4A5-E090-3D7E-58798BCE345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BAA88DA-4EA8-4D8D-9FF5-77E457763DF1}" type="slidenum">
              <a:rPr lang="fi-FI"/>
              <a:pPr>
                <a:defRPr/>
              </a:pPr>
              <a:t>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5C93DE-0289-F986-C49D-61338F89F30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2425" y="12472988"/>
            <a:ext cx="8229600" cy="512762"/>
          </a:xfrm>
        </p:spPr>
        <p:txBody>
          <a:bodyPr/>
          <a:lstStyle/>
          <a:p>
            <a:pPr>
              <a:defRPr/>
            </a:pPr>
            <a:r>
              <a:rPr lang="fi-FI" dirty="0"/>
              <a:t>Idea 1, luku 14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>
            <a:extLst>
              <a:ext uri="{FF2B5EF4-FFF2-40B4-BE49-F238E27FC236}">
                <a16:creationId xmlns:a16="http://schemas.microsoft.com/office/drawing/2014/main" id="{4185A260-A0EE-CBEE-E8C1-2C6CCCE55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Onko todellisuus meistä riippuvainen?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D63CB3-3987-32E5-70A9-D72090D390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625"/>
            <a:ext cx="21031200" cy="8145463"/>
          </a:xfrm>
          <a:solidFill>
            <a:schemeClr val="bg1"/>
          </a:solidFill>
        </p:spPr>
        <p:txBody>
          <a:bodyPr rtlCol="0"/>
          <a:lstStyle/>
          <a:p>
            <a:pPr marL="857250" indent="-8572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b="1" dirty="0"/>
              <a:t>Subjektiivinen idealismi </a:t>
            </a:r>
            <a:endParaRPr lang="fi-FI" sz="5400" b="1" dirty="0"/>
          </a:p>
          <a:p>
            <a:pPr marL="2228850" lvl="1" indent="-857250" eaLnBrk="1" hangingPunct="1">
              <a:spcAft>
                <a:spcPts val="0"/>
              </a:spcAft>
              <a:defRPr/>
            </a:pPr>
            <a:r>
              <a:rPr lang="fi-FI" dirty="0"/>
              <a:t>Miksi mielen ulkopuolella pitäisi olla yhtään mitään?</a:t>
            </a:r>
          </a:p>
          <a:p>
            <a:pPr marL="3143250" lvl="2" indent="-857250" eaLnBrk="1" hangingPunct="1">
              <a:spcAft>
                <a:spcPts val="0"/>
              </a:spcAft>
              <a:defRPr/>
            </a:pPr>
            <a:r>
              <a:rPr lang="fi-FI" dirty="0"/>
              <a:t>Oleminen on havaituksi tulemista.</a:t>
            </a:r>
          </a:p>
          <a:p>
            <a:pPr marL="3143250" lvl="2" indent="-857250" eaLnBrk="1" hangingPunct="1">
              <a:spcAft>
                <a:spcPts val="0"/>
              </a:spcAft>
              <a:defRPr/>
            </a:pPr>
            <a:r>
              <a:rPr lang="fi-FI" dirty="0"/>
              <a:t>Havaintojen ulkopuolista todellisuutta ei ole.</a:t>
            </a:r>
          </a:p>
          <a:p>
            <a:pPr marL="3143250" lvl="2" indent="-857250" eaLnBrk="1" hangingPunct="1">
              <a:spcAft>
                <a:spcPts val="0"/>
              </a:spcAft>
              <a:defRPr/>
            </a:pPr>
            <a:r>
              <a:rPr lang="fi-FI" dirty="0"/>
              <a:t>Asiat ovat olemassa vain, jos joku havaitsee ne.</a:t>
            </a:r>
          </a:p>
          <a:p>
            <a:pPr marL="857250" indent="-8572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/>
              <a:t>Mitä käytännön ongelmia tähän näkemykseen liittyy?</a:t>
            </a:r>
            <a:endParaRPr lang="fi-FI" sz="5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CA65BDB-B794-AF31-47A8-BB898CC96C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932DF03-D332-4D72-A3A6-5CA15D24DEC6}" type="slidenum">
              <a:rPr lang="fi-FI"/>
              <a:pPr>
                <a:defRPr/>
              </a:pPr>
              <a:t>7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61A3B3-76B5-A73A-BE18-3682E80BAF7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2425" y="12472988"/>
            <a:ext cx="8229600" cy="512762"/>
          </a:xfrm>
        </p:spPr>
        <p:txBody>
          <a:bodyPr/>
          <a:lstStyle/>
          <a:p>
            <a:pPr>
              <a:defRPr/>
            </a:pPr>
            <a:r>
              <a:rPr lang="fi-FI" dirty="0"/>
              <a:t>Idea 1, luku 14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>
            <a:extLst>
              <a:ext uri="{FF2B5EF4-FFF2-40B4-BE49-F238E27FC236}">
                <a16:creationId xmlns:a16="http://schemas.microsoft.com/office/drawing/2014/main" id="{8DE190B8-E6B4-4EA3-339C-77BF99482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Onko todellisuus meistä riippuvainen?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6F77FF-9BCB-572B-7A99-5F2F166C53C7}"/>
              </a:ext>
            </a:extLst>
          </p:cNvPr>
          <p:cNvSpPr>
            <a:spLocks noGrp="1" noChangeArrowheads="1"/>
          </p:cNvSpPr>
          <p:nvPr>
            <p:ph sz="quarter" idx="12"/>
          </p:nvPr>
        </p:nvSpPr>
        <p:spPr>
          <a:xfrm>
            <a:off x="1676400" y="3730625"/>
            <a:ext cx="21031200" cy="8145463"/>
          </a:xfrm>
          <a:solidFill>
            <a:schemeClr val="bg1"/>
          </a:solidFill>
        </p:spPr>
        <p:txBody>
          <a:bodyPr/>
          <a:lstStyle/>
          <a:p>
            <a:pPr marL="857250" indent="-857250" eaLnBrk="1" hangingPunct="1">
              <a:buFontTx/>
              <a:buChar char="•"/>
            </a:pPr>
            <a:r>
              <a:rPr lang="fi-FI" altLang="fi-FI" b="1"/>
              <a:t>Berkeleyn vastaus</a:t>
            </a:r>
            <a:r>
              <a:rPr lang="fi-FI" altLang="fi-FI"/>
              <a:t>: Jumala varmistaa havaintojen säännönmukaisuuden ja jatkuvuuden.</a:t>
            </a:r>
          </a:p>
          <a:p>
            <a:pPr marL="857250" indent="-857250" eaLnBrk="1" hangingPunct="1">
              <a:buFontTx/>
              <a:buChar char="•"/>
            </a:pPr>
            <a:r>
              <a:rPr lang="fi-FI" altLang="fi-FI"/>
              <a:t>Berkeleyn vetoaminen Jumalaan on kuitenkin ongelmallista: se näyttää </a:t>
            </a:r>
            <a:r>
              <a:rPr lang="fi-FI" altLang="fi-FI" b="1"/>
              <a:t>argumentaatiovirheeltä</a:t>
            </a:r>
            <a:r>
              <a:rPr lang="fi-FI" altLang="fi-FI"/>
              <a:t>.</a:t>
            </a:r>
          </a:p>
          <a:p>
            <a:pPr marL="857250" indent="-857250" eaLnBrk="1" hangingPunct="1">
              <a:buFontTx/>
              <a:buChar char="•"/>
            </a:pPr>
            <a:r>
              <a:rPr lang="fi-FI" altLang="fi-FI" b="1"/>
              <a:t>Voidaankin kysyä, kykeneekö Berkeley todistamaan Jumalan olemassaolon omalla teoriallaan</a:t>
            </a:r>
            <a:r>
              <a:rPr lang="fi-FI" altLang="fi-FI"/>
              <a:t>. </a:t>
            </a:r>
          </a:p>
          <a:p>
            <a:pPr marL="857250" indent="-857250" eaLnBrk="1" hangingPunct="1">
              <a:buFontTx/>
              <a:buChar char="•"/>
            </a:pPr>
            <a:r>
              <a:rPr lang="fi-FI" altLang="fi-FI"/>
              <a:t>Miten havaintoja tiedonlähteenä painottava empirismi voi todistaa Jumalan olemassaolon?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A506019-BC14-51FF-9EA8-D8F194F3C23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54E9350-98A3-4F61-BB0E-BADA45B721CB}" type="slidenum">
              <a:rPr lang="fi-FI"/>
              <a:pPr>
                <a:defRPr/>
              </a:pPr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7F45BA-4C88-A84D-D52D-CCAF90ACDD3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2425" y="12472988"/>
            <a:ext cx="8229600" cy="512762"/>
          </a:xfrm>
        </p:spPr>
        <p:txBody>
          <a:bodyPr/>
          <a:lstStyle/>
          <a:p>
            <a:pPr>
              <a:defRPr/>
            </a:pPr>
            <a:r>
              <a:rPr lang="fi-FI" dirty="0"/>
              <a:t>Idea 1, luku 14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tsikko 1">
            <a:extLst>
              <a:ext uri="{FF2B5EF4-FFF2-40B4-BE49-F238E27FC236}">
                <a16:creationId xmlns:a16="http://schemas.microsoft.com/office/drawing/2014/main" id="{C1CE38AF-46AA-BA40-F326-FA14221E0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3. Dualismi: </a:t>
            </a:r>
            <a:br>
              <a:rPr lang="fi-FI" altLang="fi-FI"/>
            </a:br>
            <a:r>
              <a:rPr lang="fi-FI" altLang="fi-FI"/>
              <a:t>todellisuus koostuu hengestä ja aineesta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A58F50-71DE-FE82-ABEC-033ED1DA94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81375"/>
            <a:ext cx="12088813" cy="9604375"/>
          </a:xfrm>
          <a:solidFill>
            <a:schemeClr val="bg1"/>
          </a:solidFill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Todellisuus koostuu </a:t>
            </a:r>
            <a:r>
              <a:rPr lang="fi-FI" b="1" dirty="0"/>
              <a:t>kahdesta substanssista</a:t>
            </a:r>
            <a:r>
              <a:rPr lang="fi-FI" dirty="0"/>
              <a:t>.</a:t>
            </a:r>
            <a:endParaRPr lang="fi-FI" sz="4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Descartes: ruumis (aine) ja sielu (henki)</a:t>
            </a:r>
            <a:endParaRPr lang="fi-FI" sz="4400" dirty="0"/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fi-FI" dirty="0"/>
              <a:t>Sielu on ensisijainen.</a:t>
            </a:r>
            <a:endParaRPr lang="fi-FI" sz="4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i="1" dirty="0"/>
              <a:t>	”Kasvit ja eläimet ovat taitavasti 	konstruoituja koneita, jotka 	noudattavat mekaniikan lakeja.</a:t>
            </a:r>
            <a:endParaRPr lang="fi-FI" sz="4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i="1" dirty="0"/>
              <a:t>	Ihminen ei kuitenkaan ole vain kone, 	koska hän on ajatteleva substanssi. </a:t>
            </a:r>
            <a:endParaRPr lang="fi-FI" sz="4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i="1" dirty="0"/>
              <a:t>	Tosin ihmisen henki ja ruumis ovat 	erillisiä, mutta ne muodostavat 	yhteyden ja ovat keskenään 	vuorovaikutuksessa</a:t>
            </a:r>
            <a:r>
              <a:rPr lang="fi-FI" dirty="0"/>
              <a:t>.”</a:t>
            </a:r>
            <a:endParaRPr lang="fi-FI" sz="4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→</a:t>
            </a:r>
            <a:r>
              <a:rPr lang="fi-FI" b="1" dirty="0"/>
              <a:t>Mieli–ruumis-ongelma: </a:t>
            </a:r>
            <a:r>
              <a:rPr lang="fi-FI" dirty="0"/>
              <a:t>kuinka kaksi täysin erilaista substanssia voivat olla vuorovaikutuksessa keskenään?</a:t>
            </a:r>
            <a:endParaRPr lang="fi-FI" sz="4400" dirty="0"/>
          </a:p>
          <a:p>
            <a:pPr marL="857250" indent="-8572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i-FI" sz="5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BAC572-D3E2-3C29-BAA5-2A4EA10313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32D00-7DA6-42B3-9A44-1FCD89488105}" type="slidenum">
              <a:rPr lang="fi-FI"/>
              <a:pPr>
                <a:defRPr/>
              </a:pPr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5A5E81-A7A1-FB45-214B-57149066D59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2425" y="12472988"/>
            <a:ext cx="8229600" cy="512762"/>
          </a:xfrm>
        </p:spPr>
        <p:txBody>
          <a:bodyPr/>
          <a:lstStyle/>
          <a:p>
            <a:pPr>
              <a:defRPr/>
            </a:pPr>
            <a:r>
              <a:rPr lang="fi-FI" dirty="0"/>
              <a:t>Idea 1, luku 14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EC8F340-84F1-CEE1-DDE5-916884773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4113" y="3381375"/>
            <a:ext cx="6994525" cy="9864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8800">
              <a:lnSpc>
                <a:spcPct val="90000"/>
              </a:lnSpc>
              <a:spcBef>
                <a:spcPts val="2000"/>
              </a:spcBef>
              <a:defRPr sz="5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16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60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2004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48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0" indent="-457200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9200" indent="-457200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6400" indent="-457200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3600" indent="-457200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i-FI" altLang="fi-FI" sz="3600"/>
              <a:t>Erilaisia vastaustapoja dualismiin ovat esim.</a:t>
            </a:r>
          </a:p>
          <a:p>
            <a:pPr eaLnBrk="1" hangingPunct="1"/>
            <a:r>
              <a:rPr lang="fi-FI" altLang="fi-FI" sz="3600"/>
              <a:t>1. </a:t>
            </a:r>
            <a:r>
              <a:rPr lang="fi-FI" altLang="fi-FI" sz="3600" u="sng"/>
              <a:t>Kartesiolainen dualismi</a:t>
            </a:r>
            <a:r>
              <a:rPr lang="fi-FI" altLang="fi-FI" sz="3600"/>
              <a:t>: sielu ja ruumis ovat erillisiä, ja kommunikoivat jotenkin keskenään. </a:t>
            </a:r>
          </a:p>
          <a:p>
            <a:pPr eaLnBrk="1" hangingPunct="1"/>
            <a:r>
              <a:rPr lang="fi-FI" altLang="fi-FI" sz="3600"/>
              <a:t>2. </a:t>
            </a:r>
            <a:r>
              <a:rPr lang="fi-FI" altLang="fi-FI" sz="3600" u="sng"/>
              <a:t>Tietoisuus aivojen ominaisuutena:</a:t>
            </a:r>
            <a:r>
              <a:rPr lang="fi-FI" altLang="fi-FI" sz="3600"/>
              <a:t> tietoisuus on aivojen ominaisuus eikä mikään erillinen "sielu". </a:t>
            </a:r>
          </a:p>
          <a:p>
            <a:pPr eaLnBrk="1" hangingPunct="1"/>
            <a:r>
              <a:rPr lang="fi-FI" altLang="fi-FI" sz="3600" u="sng"/>
              <a:t>3.Tietoisuus ihmisen ja ympäristön vuorovaikutuksen tuloksena</a:t>
            </a:r>
            <a:r>
              <a:rPr lang="fi-FI" altLang="fi-FI" sz="3600"/>
              <a:t>: </a:t>
            </a:r>
          </a:p>
          <a:p>
            <a:pPr eaLnBrk="1" hangingPunct="1"/>
            <a:r>
              <a:rPr lang="fi-FI" altLang="fi-FI" sz="3600"/>
              <a:t>- 	aivot sinällään eivät sisällä tietoa, vaan ovat käsittelykone havainnoille.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build="p" autoUpdateAnimBg="0"/>
    </p:bld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13632</TotalTime>
  <Words>592</Words>
  <Application>Microsoft Office PowerPoint</Application>
  <PresentationFormat>Mukautettu</PresentationFormat>
  <Paragraphs>81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Calibri</vt:lpstr>
      <vt:lpstr>Arial</vt:lpstr>
      <vt:lpstr>Lato</vt:lpstr>
      <vt:lpstr>Office-teema</vt:lpstr>
      <vt:lpstr>14. Mitä on olemassa?</vt:lpstr>
      <vt:lpstr>Substanssi</vt:lpstr>
      <vt:lpstr>Virittäytyminen aiheeseen</vt:lpstr>
      <vt:lpstr>1. Materialismi: todellisuus perustuu aineeseen</vt:lpstr>
      <vt:lpstr>2. Idealismi:  todellisuus on pohjimmiltaan henkistä</vt:lpstr>
      <vt:lpstr>Platon: näkyvä maailma on pelkkä kopio</vt:lpstr>
      <vt:lpstr>Onko todellisuus meistä riippuvainen?</vt:lpstr>
      <vt:lpstr>Onko todellisuus meistä riippuvainen?</vt:lpstr>
      <vt:lpstr>3. Dualismi:  todellisuus koostuu hengestä ja aineesta</vt:lpstr>
      <vt:lpstr>4. Popperin kolme maailmaa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Janne Leiviskä</cp:lastModifiedBy>
  <cp:revision>33</cp:revision>
  <cp:lastPrinted>2017-11-30T08:45:33Z</cp:lastPrinted>
  <dcterms:created xsi:type="dcterms:W3CDTF">2020-05-05T09:10:38Z</dcterms:created>
  <dcterms:modified xsi:type="dcterms:W3CDTF">2025-05-14T09:44:02Z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