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398" r:id="rId3"/>
    <p:sldId id="424" r:id="rId4"/>
    <p:sldId id="454" r:id="rId5"/>
    <p:sldId id="455" r:id="rId6"/>
    <p:sldId id="465" r:id="rId7"/>
    <p:sldId id="456" r:id="rId8"/>
    <p:sldId id="457" r:id="rId9"/>
    <p:sldId id="466" r:id="rId10"/>
    <p:sldId id="458" r:id="rId11"/>
    <p:sldId id="459" r:id="rId12"/>
    <p:sldId id="460" r:id="rId13"/>
    <p:sldId id="461" r:id="rId14"/>
    <p:sldId id="462" r:id="rId15"/>
    <p:sldId id="463" r:id="rId16"/>
    <p:sldId id="369" r:id="rId17"/>
    <p:sldId id="467" r:id="rId18"/>
    <p:sldId id="464" r:id="rId19"/>
    <p:sldId id="468" r:id="rId20"/>
  </p:sldIdLst>
  <p:sldSz cx="9144000" cy="6858000" type="screen4x3"/>
  <p:notesSz cx="6805613" cy="99441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akki, Henna K" initials="PHK" lastIdx="1" clrIdx="0">
    <p:extLst>
      <p:ext uri="{19B8F6BF-5375-455C-9EA6-DF929625EA0E}">
        <p15:presenceInfo xmlns:p15="http://schemas.microsoft.com/office/powerpoint/2012/main" userId="S-1-5-21-16020293-282541685-632688529-2675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F4A6"/>
    <a:srgbClr val="EF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Normaali tyyli 4 - Korost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Ei tyyliä, ei ruudukko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0-25T11:02:22.263" idx="1">
    <p:pos x="3832" y="2428"/>
    <p:text>henkilökunnan huone olisi Staff room</p:text>
    <p:extLst>
      <p:ext uri="{C676402C-5697-4E1C-873F-D02D1690AC5C}">
        <p15:threadingInfo xmlns:p15="http://schemas.microsoft.com/office/powerpoint/2012/main" timeZoneBias="-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E3E02-AC97-42AB-B009-E9364F63CFD6}" type="datetimeFigureOut">
              <a:rPr lang="fi-FI" smtClean="0"/>
              <a:t>4.7.2019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8CC5F-F668-47D7-8588-CEBF8E4AA61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9633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7DE51-5EFA-9B4E-98E0-2CEB9A718E90}" type="datetimeFigureOut">
              <a:rPr lang="fi-FI" smtClean="0"/>
              <a:t>4.7.2019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A1853-4550-5C45-914E-2B3E13C2E8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2253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A1853-4550-5C45-914E-2B3E13C2E83A}" type="slidenum">
              <a:rPr lang="fi-FI" smtClean="0"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96973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4.7.2019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1697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4.7.2019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204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4.7.2019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371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sigths_kielioppidi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baseline="0">
                <a:solidFill>
                  <a:schemeClr val="accent1"/>
                </a:solidFill>
              </a:defRPr>
            </a:lvl1pPr>
          </a:lstStyle>
          <a:p>
            <a:r>
              <a:rPr lang="fi-FI" dirty="0" smtClean="0"/>
              <a:t>Dian otsikko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>
              <a:defRPr i="1"/>
            </a:lvl3pPr>
          </a:lstStyle>
          <a:p>
            <a:pPr lvl="0"/>
            <a:r>
              <a:rPr lang="fi-FI" dirty="0" smtClean="0"/>
              <a:t>Alaotsikko</a:t>
            </a:r>
          </a:p>
          <a:p>
            <a:pPr lvl="1"/>
            <a:r>
              <a:rPr lang="fi-FI" dirty="0" smtClean="0"/>
              <a:t>Teoria ja esimerkkilause englanniksi</a:t>
            </a:r>
          </a:p>
          <a:p>
            <a:pPr lvl="2"/>
            <a:r>
              <a:rPr lang="fi-FI" dirty="0" smtClean="0"/>
              <a:t>suomennos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4.7.2019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0659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4.7.2019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628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4.7.2019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791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4.7.2019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2370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4.7.2019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71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4.7.2019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1783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4.7.2019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746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4.7.2019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2364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4486C-9C7B-45EB-917C-9C9BF5AC2523}" type="datetimeFigureOut">
              <a:rPr lang="fi-FI" smtClean="0"/>
              <a:t>4.7.2019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558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849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fi-FI" sz="4000" dirty="0" smtClean="0"/>
              <a:t>S-genetiivi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23528" y="1340768"/>
            <a:ext cx="8604448" cy="4608512"/>
          </a:xfrm>
        </p:spPr>
        <p:txBody>
          <a:bodyPr>
            <a:noAutofit/>
          </a:bodyPr>
          <a:lstStyle/>
          <a:p>
            <a:pPr>
              <a:spcBef>
                <a:spcPts val="672"/>
              </a:spcBef>
            </a:pPr>
            <a:r>
              <a:rPr lang="fi-FI" sz="2800" dirty="0" smtClean="0">
                <a:solidFill>
                  <a:schemeClr val="tx1"/>
                </a:solidFill>
              </a:rPr>
              <a:t>S-genetiiviä käytetään tavallisesti, kun omistaja on ihminen:</a:t>
            </a:r>
          </a:p>
          <a:p>
            <a:pPr marL="0" indent="0">
              <a:spcBef>
                <a:spcPts val="672"/>
              </a:spcBef>
              <a:buNone/>
            </a:pPr>
            <a:r>
              <a:rPr lang="fi-FI" sz="2800" dirty="0">
                <a:solidFill>
                  <a:srgbClr val="2DA2BF"/>
                </a:solidFill>
              </a:rPr>
              <a:t>	</a:t>
            </a:r>
            <a:r>
              <a:rPr lang="fi-FI" sz="2800" b="1" dirty="0" err="1" smtClean="0"/>
              <a:t>Benjamin’s</a:t>
            </a:r>
            <a:r>
              <a:rPr lang="fi-FI" sz="2800" dirty="0" smtClean="0"/>
              <a:t> </a:t>
            </a:r>
            <a:r>
              <a:rPr lang="fi-FI" sz="2800" dirty="0" err="1" smtClean="0"/>
              <a:t>football</a:t>
            </a:r>
            <a:r>
              <a:rPr lang="fi-FI" sz="2800" dirty="0" smtClean="0"/>
              <a:t> </a:t>
            </a:r>
            <a:r>
              <a:rPr lang="fi-FI" sz="2800" dirty="0" err="1" smtClean="0"/>
              <a:t>practice</a:t>
            </a:r>
            <a:r>
              <a:rPr lang="fi-FI" sz="2800" dirty="0" smtClean="0"/>
              <a:t> </a:t>
            </a:r>
            <a:r>
              <a:rPr lang="fi-FI" sz="2800" dirty="0" err="1" smtClean="0"/>
              <a:t>starts</a:t>
            </a:r>
            <a:r>
              <a:rPr lang="fi-FI" sz="2800" dirty="0" smtClean="0"/>
              <a:t> </a:t>
            </a:r>
            <a:r>
              <a:rPr lang="fi-FI" sz="2800" dirty="0" err="1" smtClean="0"/>
              <a:t>soon</a:t>
            </a:r>
            <a:r>
              <a:rPr lang="fi-FI" sz="2800" dirty="0" smtClean="0"/>
              <a:t>.</a:t>
            </a:r>
          </a:p>
          <a:p>
            <a:pPr marL="0" indent="0">
              <a:spcBef>
                <a:spcPts val="672"/>
              </a:spcBef>
              <a:buNone/>
            </a:pPr>
            <a:r>
              <a:rPr lang="fi-FI" sz="2800" dirty="0"/>
              <a:t>	</a:t>
            </a:r>
            <a:r>
              <a:rPr lang="fi-FI" sz="2800" dirty="0" err="1" smtClean="0"/>
              <a:t>This</a:t>
            </a:r>
            <a:r>
              <a:rPr lang="fi-FI" sz="2800" dirty="0" smtClean="0"/>
              <a:t> is </a:t>
            </a:r>
            <a:r>
              <a:rPr lang="fi-FI" sz="2800" b="1" dirty="0" err="1" smtClean="0"/>
              <a:t>someone</a:t>
            </a:r>
            <a:r>
              <a:rPr lang="fi-FI" sz="2800" b="1" dirty="0" smtClean="0"/>
              <a:t> </a:t>
            </a:r>
            <a:r>
              <a:rPr lang="fi-FI" sz="2800" b="1" dirty="0" err="1" smtClean="0"/>
              <a:t>else’s</a:t>
            </a:r>
            <a:r>
              <a:rPr lang="fi-FI" sz="2800" b="1" dirty="0" smtClean="0"/>
              <a:t> </a:t>
            </a:r>
            <a:r>
              <a:rPr lang="fi-FI" sz="2800" dirty="0" err="1" smtClean="0"/>
              <a:t>school</a:t>
            </a:r>
            <a:r>
              <a:rPr lang="fi-FI" sz="2800" dirty="0" smtClean="0"/>
              <a:t> </a:t>
            </a:r>
            <a:r>
              <a:rPr lang="fi-FI" sz="2800" dirty="0" err="1" smtClean="0"/>
              <a:t>bag</a:t>
            </a:r>
            <a:r>
              <a:rPr lang="fi-FI" sz="2800" dirty="0" smtClean="0"/>
              <a:t>, </a:t>
            </a:r>
            <a:r>
              <a:rPr lang="fi-FI" sz="2800" dirty="0" err="1" smtClean="0"/>
              <a:t>maybe</a:t>
            </a:r>
            <a:r>
              <a:rPr lang="fi-FI" sz="2800" dirty="0" smtClean="0"/>
              <a:t> </a:t>
            </a:r>
            <a:r>
              <a:rPr lang="fi-FI" sz="2800" b="1" dirty="0" err="1" smtClean="0"/>
              <a:t>Jill’s</a:t>
            </a:r>
            <a:r>
              <a:rPr lang="fi-FI" sz="2800" dirty="0" smtClean="0"/>
              <a:t>.</a:t>
            </a:r>
          </a:p>
          <a:p>
            <a:pPr marL="0" indent="0">
              <a:spcBef>
                <a:spcPts val="672"/>
              </a:spcBef>
              <a:buNone/>
            </a:pPr>
            <a:endParaRPr lang="fi-FI" sz="2800" dirty="0" smtClean="0">
              <a:solidFill>
                <a:schemeClr val="tx1"/>
              </a:solidFill>
            </a:endParaRPr>
          </a:p>
          <a:p>
            <a:pPr>
              <a:spcBef>
                <a:spcPts val="1872"/>
              </a:spcBef>
            </a:pPr>
            <a:r>
              <a:rPr lang="fi-FI" sz="2800" dirty="0" smtClean="0">
                <a:solidFill>
                  <a:schemeClr val="tx1"/>
                </a:solidFill>
              </a:rPr>
              <a:t>Myös ajanilmauksissa käytetään joskus s-genetiiviä. </a:t>
            </a:r>
          </a:p>
          <a:p>
            <a:pPr marL="0" indent="0">
              <a:spcBef>
                <a:spcPts val="672"/>
              </a:spcBef>
              <a:buNone/>
            </a:pPr>
            <a:r>
              <a:rPr lang="fi-FI" sz="2800" dirty="0">
                <a:solidFill>
                  <a:schemeClr val="tx1"/>
                </a:solidFill>
              </a:rPr>
              <a:t>	</a:t>
            </a:r>
            <a:r>
              <a:rPr lang="fi-FI" sz="2800" dirty="0" smtClean="0">
                <a:solidFill>
                  <a:schemeClr val="tx1"/>
                </a:solidFill>
              </a:rPr>
              <a:t>kolmen viikon matka = </a:t>
            </a:r>
            <a:r>
              <a:rPr lang="fi-FI" sz="2800" dirty="0" smtClean="0"/>
              <a:t>a </a:t>
            </a:r>
            <a:r>
              <a:rPr lang="fi-FI" sz="2800" dirty="0" err="1" smtClean="0"/>
              <a:t>three</a:t>
            </a:r>
            <a:r>
              <a:rPr lang="fi-FI" sz="2800" dirty="0" smtClean="0"/>
              <a:t> </a:t>
            </a:r>
            <a:r>
              <a:rPr lang="fi-FI" sz="2800" b="1" dirty="0" err="1" smtClean="0"/>
              <a:t>weeks</a:t>
            </a:r>
            <a:r>
              <a:rPr lang="fi-FI" sz="2800" b="1" dirty="0" smtClean="0"/>
              <a:t>’</a:t>
            </a:r>
            <a:r>
              <a:rPr lang="fi-FI" sz="2800" dirty="0" smtClean="0"/>
              <a:t> </a:t>
            </a:r>
            <a:r>
              <a:rPr lang="fi-FI" sz="2800" dirty="0" err="1" smtClean="0"/>
              <a:t>trip</a:t>
            </a:r>
            <a:endParaRPr lang="fi-FI" sz="2800" dirty="0" smtClean="0"/>
          </a:p>
          <a:p>
            <a:pPr marL="0" indent="0">
              <a:spcBef>
                <a:spcPts val="672"/>
              </a:spcBef>
              <a:buNone/>
            </a:pPr>
            <a:r>
              <a:rPr lang="fi-FI" sz="2800" dirty="0">
                <a:solidFill>
                  <a:schemeClr val="tx1"/>
                </a:solidFill>
              </a:rPr>
              <a:t>	</a:t>
            </a:r>
            <a:r>
              <a:rPr lang="fi-FI" sz="2800" dirty="0" smtClean="0">
                <a:solidFill>
                  <a:schemeClr val="tx1"/>
                </a:solidFill>
              </a:rPr>
              <a:t>tämänpäiväinen lehti = </a:t>
            </a:r>
            <a:r>
              <a:rPr lang="fi-FI" sz="2800" b="1" dirty="0" err="1" smtClean="0"/>
              <a:t>today’s</a:t>
            </a:r>
            <a:r>
              <a:rPr lang="fi-FI" sz="2800" b="1" dirty="0" smtClean="0"/>
              <a:t> </a:t>
            </a:r>
            <a:r>
              <a:rPr lang="fi-FI" sz="2800" dirty="0" err="1" smtClean="0"/>
              <a:t>paper</a:t>
            </a:r>
            <a:endParaRPr lang="fi-FI" sz="2800" i="0" dirty="0" smtClean="0"/>
          </a:p>
        </p:txBody>
      </p:sp>
    </p:spTree>
    <p:extLst>
      <p:ext uri="{BB962C8B-B14F-4D97-AF65-F5344CB8AC3E}">
        <p14:creationId xmlns:p14="http://schemas.microsoft.com/office/powerpoint/2010/main" val="365260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fi-FI" sz="4000" dirty="0" smtClean="0"/>
              <a:t>S-genetiivi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23528" y="980728"/>
            <a:ext cx="8604448" cy="4968552"/>
          </a:xfrm>
        </p:spPr>
        <p:txBody>
          <a:bodyPr>
            <a:noAutofit/>
          </a:bodyPr>
          <a:lstStyle/>
          <a:p>
            <a:pPr>
              <a:spcBef>
                <a:spcPts val="672"/>
              </a:spcBef>
            </a:pPr>
            <a:r>
              <a:rPr lang="fi-FI" sz="2800" dirty="0" smtClean="0">
                <a:solidFill>
                  <a:srgbClr val="000000"/>
                </a:solidFill>
              </a:rPr>
              <a:t>S-genetiiviä saatetaan käyttää myös paikannimien yhteydessä, erityisesti, jos mukana on superlatiivi tai järjestysluku.</a:t>
            </a:r>
          </a:p>
          <a:p>
            <a:pPr marL="457200" lvl="1" indent="0">
              <a:spcBef>
                <a:spcPts val="672"/>
              </a:spcBef>
              <a:buNone/>
            </a:pPr>
            <a:r>
              <a:rPr lang="fi-FI" dirty="0" smtClean="0">
                <a:solidFill>
                  <a:srgbClr val="000000"/>
                </a:solidFill>
              </a:rPr>
              <a:t>	</a:t>
            </a:r>
            <a:r>
              <a:rPr lang="fi-FI" dirty="0" err="1" smtClean="0">
                <a:solidFill>
                  <a:schemeClr val="accent1"/>
                </a:solidFill>
              </a:rPr>
              <a:t>Which</a:t>
            </a:r>
            <a:r>
              <a:rPr lang="fi-FI" dirty="0" smtClean="0">
                <a:solidFill>
                  <a:schemeClr val="accent1"/>
                </a:solidFill>
              </a:rPr>
              <a:t> is </a:t>
            </a:r>
            <a:r>
              <a:rPr lang="fi-FI" dirty="0" err="1" smtClean="0">
                <a:solidFill>
                  <a:schemeClr val="accent1"/>
                </a:solidFill>
              </a:rPr>
              <a:t>now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b="1" dirty="0" smtClean="0">
                <a:solidFill>
                  <a:schemeClr val="accent1"/>
                </a:solidFill>
              </a:rPr>
              <a:t>the </a:t>
            </a:r>
            <a:r>
              <a:rPr lang="fi-FI" b="1" dirty="0" err="1" smtClean="0">
                <a:solidFill>
                  <a:schemeClr val="accent1"/>
                </a:solidFill>
              </a:rPr>
              <a:t>world’s</a:t>
            </a:r>
            <a:r>
              <a:rPr lang="fi-FI" b="1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tallest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building</a:t>
            </a:r>
            <a:r>
              <a:rPr lang="fi-FI" dirty="0" smtClean="0">
                <a:solidFill>
                  <a:schemeClr val="accent1"/>
                </a:solidFill>
              </a:rPr>
              <a:t>?</a:t>
            </a:r>
          </a:p>
          <a:p>
            <a:pPr marL="914400" lvl="2" indent="0">
              <a:spcBef>
                <a:spcPts val="672"/>
              </a:spcBef>
              <a:buNone/>
            </a:pPr>
            <a:r>
              <a:rPr lang="fi-FI" sz="2800" b="1" i="0" dirty="0" err="1" smtClean="0">
                <a:solidFill>
                  <a:schemeClr val="accent1"/>
                </a:solidFill>
              </a:rPr>
              <a:t>Britain’s</a:t>
            </a:r>
            <a:r>
              <a:rPr lang="fi-FI" sz="2800" b="1" i="0" dirty="0" smtClean="0">
                <a:solidFill>
                  <a:schemeClr val="accent1"/>
                </a:solidFill>
              </a:rPr>
              <a:t> </a:t>
            </a:r>
            <a:r>
              <a:rPr lang="fi-FI" sz="2800" b="1" i="0" dirty="0" err="1" smtClean="0">
                <a:solidFill>
                  <a:schemeClr val="accent1"/>
                </a:solidFill>
              </a:rPr>
              <a:t>first</a:t>
            </a:r>
            <a:r>
              <a:rPr lang="fi-FI" sz="2800" b="1" i="0" dirty="0" smtClean="0">
                <a:solidFill>
                  <a:schemeClr val="accent1"/>
                </a:solidFill>
              </a:rPr>
              <a:t> </a:t>
            </a:r>
            <a:r>
              <a:rPr lang="fi-FI" sz="2800" i="0" dirty="0" smtClean="0">
                <a:solidFill>
                  <a:schemeClr val="accent1"/>
                </a:solidFill>
              </a:rPr>
              <a:t>(and </a:t>
            </a:r>
            <a:r>
              <a:rPr lang="fi-FI" sz="2800" i="0" dirty="0" err="1" smtClean="0">
                <a:solidFill>
                  <a:schemeClr val="accent1"/>
                </a:solidFill>
              </a:rPr>
              <a:t>only</a:t>
            </a:r>
            <a:r>
              <a:rPr lang="fi-FI" sz="2800" i="0" dirty="0" smtClean="0">
                <a:solidFill>
                  <a:schemeClr val="accent1"/>
                </a:solidFill>
              </a:rPr>
              <a:t>) </a:t>
            </a:r>
            <a:r>
              <a:rPr lang="fi-FI" sz="2800" i="0" dirty="0" err="1" smtClean="0">
                <a:solidFill>
                  <a:schemeClr val="accent1"/>
                </a:solidFill>
              </a:rPr>
              <a:t>Olympic</a:t>
            </a:r>
            <a:r>
              <a:rPr lang="fi-FI" sz="2800" i="0" dirty="0" smtClean="0">
                <a:solidFill>
                  <a:schemeClr val="accent1"/>
                </a:solidFill>
              </a:rPr>
              <a:t> gold </a:t>
            </a:r>
            <a:r>
              <a:rPr lang="fi-FI" sz="2800" i="0" dirty="0" err="1" smtClean="0">
                <a:solidFill>
                  <a:schemeClr val="accent1"/>
                </a:solidFill>
              </a:rPr>
              <a:t>medal</a:t>
            </a:r>
            <a:r>
              <a:rPr lang="fi-FI" sz="2800" i="0" dirty="0" smtClean="0">
                <a:solidFill>
                  <a:schemeClr val="accent1"/>
                </a:solidFill>
              </a:rPr>
              <a:t> in ice hockey </a:t>
            </a:r>
            <a:r>
              <a:rPr lang="fi-FI" sz="2800" i="0" dirty="0" err="1" smtClean="0">
                <a:solidFill>
                  <a:schemeClr val="accent1"/>
                </a:solidFill>
              </a:rPr>
              <a:t>was</a:t>
            </a:r>
            <a:r>
              <a:rPr lang="fi-FI" sz="2800" i="0" dirty="0" smtClean="0">
                <a:solidFill>
                  <a:schemeClr val="accent1"/>
                </a:solidFill>
              </a:rPr>
              <a:t> </a:t>
            </a:r>
            <a:r>
              <a:rPr lang="fi-FI" sz="2800" i="0" dirty="0" err="1" smtClean="0">
                <a:solidFill>
                  <a:schemeClr val="accent1"/>
                </a:solidFill>
              </a:rPr>
              <a:t>won</a:t>
            </a:r>
            <a:r>
              <a:rPr lang="fi-FI" sz="2800" i="0" dirty="0" smtClean="0">
                <a:solidFill>
                  <a:schemeClr val="accent1"/>
                </a:solidFill>
              </a:rPr>
              <a:t> in 1936.</a:t>
            </a:r>
            <a:endParaRPr lang="fi-FI" sz="2800" i="0" dirty="0">
              <a:solidFill>
                <a:schemeClr val="accent1"/>
              </a:solidFill>
            </a:endParaRPr>
          </a:p>
          <a:p>
            <a:pPr>
              <a:spcBef>
                <a:spcPts val="672"/>
              </a:spcBef>
            </a:pPr>
            <a:r>
              <a:rPr lang="fi-FI" sz="2800" dirty="0">
                <a:solidFill>
                  <a:srgbClr val="000000"/>
                </a:solidFill>
              </a:rPr>
              <a:t>Jos puhutaan ihmisryhmästä tai laitoksesta, voidaan käyttää s-genetiiviä</a:t>
            </a:r>
            <a:r>
              <a:rPr lang="fi-FI" sz="2800" dirty="0" smtClean="0">
                <a:solidFill>
                  <a:srgbClr val="000000"/>
                </a:solidFill>
              </a:rPr>
              <a:t>.</a:t>
            </a:r>
            <a:endParaRPr lang="fi-FI" dirty="0" smtClean="0">
              <a:solidFill>
                <a:srgbClr val="000000"/>
              </a:solidFill>
            </a:endParaRPr>
          </a:p>
          <a:p>
            <a:pPr marL="685800" lvl="1" indent="0">
              <a:spcBef>
                <a:spcPts val="672"/>
              </a:spcBef>
              <a:buNone/>
            </a:pPr>
            <a:r>
              <a:rPr lang="fi-FI" dirty="0" smtClean="0">
                <a:solidFill>
                  <a:srgbClr val="000000"/>
                </a:solidFill>
              </a:rPr>
              <a:t>	</a:t>
            </a:r>
            <a:r>
              <a:rPr lang="fi-FI" dirty="0" smtClean="0">
                <a:solidFill>
                  <a:schemeClr val="accent1"/>
                </a:solidFill>
              </a:rPr>
              <a:t>the </a:t>
            </a:r>
            <a:r>
              <a:rPr lang="fi-FI" dirty="0" err="1" smtClean="0">
                <a:solidFill>
                  <a:schemeClr val="accent1"/>
                </a:solidFill>
              </a:rPr>
              <a:t>s</a:t>
            </a:r>
            <a:r>
              <a:rPr lang="fi-FI" b="1" dirty="0" err="1" smtClean="0">
                <a:solidFill>
                  <a:schemeClr val="accent1"/>
                </a:solidFill>
              </a:rPr>
              <a:t>hip’s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crew</a:t>
            </a:r>
            <a:endParaRPr lang="fi-FI" dirty="0" smtClean="0">
              <a:solidFill>
                <a:schemeClr val="accent1"/>
              </a:solidFill>
            </a:endParaRPr>
          </a:p>
          <a:p>
            <a:pPr marL="685800" lvl="1" indent="0">
              <a:lnSpc>
                <a:spcPct val="80000"/>
              </a:lnSpc>
              <a:spcBef>
                <a:spcPts val="672"/>
              </a:spcBef>
              <a:buNone/>
            </a:pPr>
            <a:r>
              <a:rPr lang="fi-FI" dirty="0" smtClean="0">
                <a:solidFill>
                  <a:schemeClr val="accent1"/>
                </a:solidFill>
              </a:rPr>
              <a:t>	t</a:t>
            </a:r>
            <a:r>
              <a:rPr lang="fi-FI" i="0" dirty="0" smtClean="0">
                <a:solidFill>
                  <a:schemeClr val="accent1"/>
                </a:solidFill>
              </a:rPr>
              <a:t>he </a:t>
            </a:r>
            <a:r>
              <a:rPr lang="fi-FI" b="1" i="0" dirty="0" err="1" smtClean="0">
                <a:solidFill>
                  <a:schemeClr val="accent1"/>
                </a:solidFill>
              </a:rPr>
              <a:t>members</a:t>
            </a:r>
            <a:r>
              <a:rPr lang="fi-FI" b="1" i="0" dirty="0" smtClean="0">
                <a:solidFill>
                  <a:schemeClr val="accent1"/>
                </a:solidFill>
              </a:rPr>
              <a:t>’ </a:t>
            </a:r>
            <a:r>
              <a:rPr lang="fi-FI" i="0" dirty="0" smtClean="0">
                <a:solidFill>
                  <a:schemeClr val="accent1"/>
                </a:solidFill>
              </a:rPr>
              <a:t>forum</a:t>
            </a:r>
          </a:p>
        </p:txBody>
      </p:sp>
    </p:spTree>
    <p:extLst>
      <p:ext uri="{BB962C8B-B14F-4D97-AF65-F5344CB8AC3E}">
        <p14:creationId xmlns:p14="http://schemas.microsoft.com/office/powerpoint/2010/main" val="338828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fi-FI" sz="4000" dirty="0"/>
              <a:t>O</a:t>
            </a:r>
            <a:r>
              <a:rPr lang="fi-FI" sz="4000" dirty="0" smtClean="0"/>
              <a:t>f-rakenne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23528" y="980728"/>
            <a:ext cx="8604448" cy="4968552"/>
          </a:xfrm>
          <a:ln>
            <a:noFill/>
          </a:ln>
        </p:spPr>
        <p:txBody>
          <a:bodyPr>
            <a:noAutofit/>
          </a:bodyPr>
          <a:lstStyle/>
          <a:p>
            <a:pPr>
              <a:spcBef>
                <a:spcPts val="672"/>
              </a:spcBef>
            </a:pPr>
            <a:r>
              <a:rPr lang="fi-FI" sz="2800" dirty="0" err="1">
                <a:solidFill>
                  <a:srgbClr val="000000"/>
                </a:solidFill>
              </a:rPr>
              <a:t>O</a:t>
            </a:r>
            <a:r>
              <a:rPr lang="fi-FI" sz="2800" dirty="0" err="1" smtClean="0">
                <a:solidFill>
                  <a:srgbClr val="000000"/>
                </a:solidFill>
              </a:rPr>
              <a:t>f-rakennetta</a:t>
            </a:r>
            <a:r>
              <a:rPr lang="fi-FI" sz="2800" dirty="0" smtClean="0">
                <a:solidFill>
                  <a:srgbClr val="000000"/>
                </a:solidFill>
              </a:rPr>
              <a:t> käytetään pääsäännön mukaan, kun omistaja on esine tai asia.</a:t>
            </a:r>
          </a:p>
          <a:p>
            <a:pPr marL="457200" lvl="1" indent="0">
              <a:spcBef>
                <a:spcPts val="672"/>
              </a:spcBef>
              <a:buNone/>
            </a:pPr>
            <a:r>
              <a:rPr lang="fi-FI" dirty="0" smtClean="0">
                <a:solidFill>
                  <a:srgbClr val="000000"/>
                </a:solidFill>
              </a:rPr>
              <a:t>	</a:t>
            </a:r>
            <a:r>
              <a:rPr lang="fi-FI" b="1" dirty="0" smtClean="0">
                <a:solidFill>
                  <a:schemeClr val="accent1"/>
                </a:solidFill>
              </a:rPr>
              <a:t>The </a:t>
            </a:r>
            <a:r>
              <a:rPr lang="fi-FI" b="1" dirty="0" err="1" smtClean="0">
                <a:solidFill>
                  <a:schemeClr val="accent1"/>
                </a:solidFill>
              </a:rPr>
              <a:t>headlights</a:t>
            </a:r>
            <a:r>
              <a:rPr lang="fi-FI" b="1" dirty="0" smtClean="0">
                <a:solidFill>
                  <a:schemeClr val="accent1"/>
                </a:solidFill>
              </a:rPr>
              <a:t> of a </a:t>
            </a:r>
            <a:r>
              <a:rPr lang="fi-FI" b="1" dirty="0" err="1" smtClean="0">
                <a:solidFill>
                  <a:schemeClr val="accent1"/>
                </a:solidFill>
              </a:rPr>
              <a:t>car</a:t>
            </a:r>
            <a:r>
              <a:rPr lang="fi-FI" b="1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are</a:t>
            </a:r>
            <a:r>
              <a:rPr lang="fi-FI" dirty="0" smtClean="0">
                <a:solidFill>
                  <a:schemeClr val="accent1"/>
                </a:solidFill>
              </a:rPr>
              <a:t> in </a:t>
            </a:r>
            <a:r>
              <a:rPr lang="fi-FI" b="1" dirty="0" smtClean="0">
                <a:solidFill>
                  <a:schemeClr val="accent1"/>
                </a:solidFill>
              </a:rPr>
              <a:t>the </a:t>
            </a:r>
            <a:r>
              <a:rPr lang="fi-FI" b="1" dirty="0" err="1" smtClean="0">
                <a:solidFill>
                  <a:schemeClr val="accent1"/>
                </a:solidFill>
              </a:rPr>
              <a:t>front</a:t>
            </a:r>
            <a:r>
              <a:rPr lang="fi-FI" b="1" dirty="0" smtClean="0">
                <a:solidFill>
                  <a:schemeClr val="accent1"/>
                </a:solidFill>
              </a:rPr>
              <a:t> </a:t>
            </a:r>
            <a:r>
              <a:rPr lang="fi-FI" b="1" dirty="0" err="1" smtClean="0">
                <a:solidFill>
                  <a:schemeClr val="accent1"/>
                </a:solidFill>
              </a:rPr>
              <a:t>end</a:t>
            </a:r>
            <a:r>
              <a:rPr lang="fi-FI" b="1" dirty="0" smtClean="0">
                <a:solidFill>
                  <a:schemeClr val="accent1"/>
                </a:solidFill>
              </a:rPr>
              <a:t> of it</a:t>
            </a:r>
            <a:r>
              <a:rPr lang="fi-FI" dirty="0" smtClean="0">
                <a:solidFill>
                  <a:schemeClr val="accent1"/>
                </a:solidFill>
              </a:rPr>
              <a:t>.</a:t>
            </a:r>
          </a:p>
          <a:p>
            <a:pPr marL="457200" lvl="1" indent="0">
              <a:spcBef>
                <a:spcPts val="672"/>
              </a:spcBef>
              <a:buNone/>
            </a:pPr>
            <a:r>
              <a:rPr lang="fi-FI" i="0" dirty="0">
                <a:solidFill>
                  <a:schemeClr val="accent1"/>
                </a:solidFill>
              </a:rPr>
              <a:t>	</a:t>
            </a:r>
            <a:r>
              <a:rPr lang="fi-FI" b="1" i="0" dirty="0" smtClean="0">
                <a:solidFill>
                  <a:schemeClr val="accent1"/>
                </a:solidFill>
              </a:rPr>
              <a:t>The </a:t>
            </a:r>
            <a:r>
              <a:rPr lang="fi-FI" b="1" i="0" dirty="0" err="1" smtClean="0">
                <a:solidFill>
                  <a:schemeClr val="accent1"/>
                </a:solidFill>
              </a:rPr>
              <a:t>departure</a:t>
            </a:r>
            <a:r>
              <a:rPr lang="fi-FI" b="1" i="0" dirty="0" smtClean="0">
                <a:solidFill>
                  <a:schemeClr val="accent1"/>
                </a:solidFill>
              </a:rPr>
              <a:t> of the </a:t>
            </a:r>
            <a:r>
              <a:rPr lang="fi-FI" b="1" i="0" dirty="0" err="1" smtClean="0">
                <a:solidFill>
                  <a:schemeClr val="accent1"/>
                </a:solidFill>
              </a:rPr>
              <a:t>train</a:t>
            </a:r>
            <a:r>
              <a:rPr lang="fi-FI" b="1" i="0" dirty="0" smtClean="0">
                <a:solidFill>
                  <a:schemeClr val="accent1"/>
                </a:solidFill>
              </a:rPr>
              <a:t> </a:t>
            </a:r>
            <a:r>
              <a:rPr lang="fi-FI" i="0" dirty="0" smtClean="0">
                <a:solidFill>
                  <a:schemeClr val="accent1"/>
                </a:solidFill>
              </a:rPr>
              <a:t>is </a:t>
            </a:r>
            <a:r>
              <a:rPr lang="fi-FI" i="0" dirty="0" err="1" smtClean="0">
                <a:solidFill>
                  <a:schemeClr val="accent1"/>
                </a:solidFill>
              </a:rPr>
              <a:t>delayed</a:t>
            </a:r>
            <a:r>
              <a:rPr lang="fi-FI" i="0" dirty="0" smtClean="0">
                <a:solidFill>
                  <a:schemeClr val="accent1"/>
                </a:solidFill>
              </a:rPr>
              <a:t>.</a:t>
            </a:r>
            <a:endParaRPr lang="fi-FI" sz="2800" i="0" dirty="0" smtClean="0">
              <a:solidFill>
                <a:schemeClr val="accent1"/>
              </a:solidFill>
            </a:endParaRPr>
          </a:p>
          <a:p>
            <a:pPr indent="-457200">
              <a:spcBef>
                <a:spcPts val="2472"/>
              </a:spcBef>
            </a:pPr>
            <a:r>
              <a:rPr lang="fi-FI" sz="2800" dirty="0" smtClean="0">
                <a:solidFill>
                  <a:srgbClr val="000000"/>
                </a:solidFill>
              </a:rPr>
              <a:t>Huomaa erilainen sanajärjestys kuin suomessa:</a:t>
            </a:r>
          </a:p>
          <a:p>
            <a:pPr marL="457200" lvl="1" indent="0">
              <a:spcBef>
                <a:spcPts val="672"/>
              </a:spcBef>
              <a:buNone/>
            </a:pPr>
            <a:r>
              <a:rPr lang="fi-FI" dirty="0" smtClean="0">
                <a:solidFill>
                  <a:srgbClr val="000000"/>
                </a:solidFill>
              </a:rPr>
              <a:t>	</a:t>
            </a:r>
            <a:r>
              <a:rPr lang="fi-FI" dirty="0" smtClean="0"/>
              <a:t>k</a:t>
            </a:r>
            <a:r>
              <a:rPr lang="fi-FI" i="0" dirty="0" smtClean="0"/>
              <a:t>aupungin </a:t>
            </a:r>
            <a:r>
              <a:rPr lang="fi-FI" b="1" i="0" dirty="0" smtClean="0">
                <a:solidFill>
                  <a:schemeClr val="accent1"/>
                </a:solidFill>
              </a:rPr>
              <a:t>nimi</a:t>
            </a:r>
          </a:p>
          <a:p>
            <a:pPr marL="457200" lvl="1" indent="0">
              <a:lnSpc>
                <a:spcPct val="80000"/>
              </a:lnSpc>
              <a:spcBef>
                <a:spcPts val="672"/>
              </a:spcBef>
              <a:buNone/>
            </a:pPr>
            <a:r>
              <a:rPr lang="fi-FI" dirty="0">
                <a:solidFill>
                  <a:srgbClr val="000000"/>
                </a:solidFill>
              </a:rPr>
              <a:t>	</a:t>
            </a:r>
            <a:r>
              <a:rPr lang="fi-FI" b="1" dirty="0" smtClean="0">
                <a:solidFill>
                  <a:schemeClr val="accent1"/>
                </a:solidFill>
              </a:rPr>
              <a:t>the </a:t>
            </a:r>
            <a:r>
              <a:rPr lang="fi-FI" b="1" dirty="0" err="1" smtClean="0">
                <a:solidFill>
                  <a:schemeClr val="accent1"/>
                </a:solidFill>
              </a:rPr>
              <a:t>name</a:t>
            </a:r>
            <a:r>
              <a:rPr lang="fi-FI" b="1" dirty="0" smtClean="0">
                <a:solidFill>
                  <a:schemeClr val="accent1"/>
                </a:solidFill>
              </a:rPr>
              <a:t> </a:t>
            </a:r>
            <a:r>
              <a:rPr lang="fi-FI" b="1" dirty="0" smtClean="0"/>
              <a:t>of</a:t>
            </a:r>
            <a:r>
              <a:rPr lang="fi-FI" dirty="0" smtClean="0"/>
              <a:t> the </a:t>
            </a:r>
            <a:r>
              <a:rPr lang="fi-FI" dirty="0" err="1" smtClean="0"/>
              <a:t>town</a:t>
            </a:r>
            <a:endParaRPr lang="fi-FI" dirty="0" smtClean="0"/>
          </a:p>
          <a:p>
            <a:pPr>
              <a:spcBef>
                <a:spcPts val="1872"/>
              </a:spcBef>
            </a:pPr>
            <a:r>
              <a:rPr lang="fi-FI" sz="2800" i="0" dirty="0" err="1" smtClean="0">
                <a:solidFill>
                  <a:srgbClr val="000000"/>
                </a:solidFill>
              </a:rPr>
              <a:t>Useinmiten</a:t>
            </a:r>
            <a:r>
              <a:rPr lang="fi-FI" sz="2800" i="0" dirty="0" smtClean="0">
                <a:solidFill>
                  <a:srgbClr val="000000"/>
                </a:solidFill>
              </a:rPr>
              <a:t> </a:t>
            </a:r>
            <a:r>
              <a:rPr lang="fi-FI" sz="2800" i="0" dirty="0" err="1" smtClean="0">
                <a:solidFill>
                  <a:srgbClr val="000000"/>
                </a:solidFill>
              </a:rPr>
              <a:t>of-rakenteessa</a:t>
            </a:r>
            <a:r>
              <a:rPr lang="fi-FI" sz="2800" i="0" dirty="0" smtClean="0">
                <a:solidFill>
                  <a:srgbClr val="000000"/>
                </a:solidFill>
              </a:rPr>
              <a:t> omistettavan asian edessä on määräinen artikkeli ’</a:t>
            </a:r>
            <a:r>
              <a:rPr lang="fi-FI" sz="2800" b="1" i="0" dirty="0" smtClean="0">
                <a:solidFill>
                  <a:srgbClr val="000000"/>
                </a:solidFill>
              </a:rPr>
              <a:t>the</a:t>
            </a:r>
            <a:r>
              <a:rPr lang="fi-FI" sz="2800" i="0" dirty="0" smtClean="0">
                <a:solidFill>
                  <a:srgbClr val="000000"/>
                </a:solidFill>
              </a:rPr>
              <a:t>’.</a:t>
            </a:r>
          </a:p>
        </p:txBody>
      </p:sp>
    </p:spTree>
    <p:extLst>
      <p:ext uri="{BB962C8B-B14F-4D97-AF65-F5344CB8AC3E}">
        <p14:creationId xmlns:p14="http://schemas.microsoft.com/office/powerpoint/2010/main" val="216473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fi-FI" sz="4000" dirty="0"/>
              <a:t>O</a:t>
            </a:r>
            <a:r>
              <a:rPr lang="fi-FI" sz="4000" dirty="0" smtClean="0"/>
              <a:t>f-rakenne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23528" y="980728"/>
            <a:ext cx="8604448" cy="4968552"/>
          </a:xfrm>
          <a:ln>
            <a:solidFill>
              <a:srgbClr val="FFFFFF"/>
            </a:solidFill>
          </a:ln>
        </p:spPr>
        <p:txBody>
          <a:bodyPr>
            <a:noAutofit/>
          </a:bodyPr>
          <a:lstStyle/>
          <a:p>
            <a:pPr>
              <a:spcBef>
                <a:spcPts val="672"/>
              </a:spcBef>
            </a:pPr>
            <a:r>
              <a:rPr lang="fi-FI" sz="2800" dirty="0" err="1">
                <a:solidFill>
                  <a:srgbClr val="000000"/>
                </a:solidFill>
              </a:rPr>
              <a:t>O</a:t>
            </a:r>
            <a:r>
              <a:rPr lang="fi-FI" sz="2800" dirty="0" err="1" smtClean="0">
                <a:solidFill>
                  <a:srgbClr val="000000"/>
                </a:solidFill>
              </a:rPr>
              <a:t>f-rakennetta</a:t>
            </a:r>
            <a:r>
              <a:rPr lang="fi-FI" sz="2800" dirty="0" smtClean="0">
                <a:solidFill>
                  <a:srgbClr val="000000"/>
                </a:solidFill>
              </a:rPr>
              <a:t> on käytettävä, jos omistajana on adjektiivista tehty substantiivi.</a:t>
            </a:r>
          </a:p>
          <a:p>
            <a:pPr marL="457200" lvl="1" indent="0">
              <a:spcBef>
                <a:spcPts val="672"/>
              </a:spcBef>
              <a:buNone/>
            </a:pPr>
            <a:r>
              <a:rPr lang="fi-FI" dirty="0" smtClean="0">
                <a:solidFill>
                  <a:srgbClr val="000000"/>
                </a:solidFill>
              </a:rPr>
              <a:t>	</a:t>
            </a:r>
            <a:r>
              <a:rPr lang="fi-FI" dirty="0" smtClean="0">
                <a:solidFill>
                  <a:schemeClr val="accent1"/>
                </a:solidFill>
              </a:rPr>
              <a:t>the </a:t>
            </a:r>
            <a:r>
              <a:rPr lang="fi-FI" dirty="0" err="1" smtClean="0">
                <a:solidFill>
                  <a:schemeClr val="accent1"/>
                </a:solidFill>
              </a:rPr>
              <a:t>opinions</a:t>
            </a:r>
            <a:r>
              <a:rPr lang="fi-FI" dirty="0" smtClean="0">
                <a:solidFill>
                  <a:schemeClr val="accent1"/>
                </a:solidFill>
              </a:rPr>
              <a:t> of </a:t>
            </a:r>
            <a:r>
              <a:rPr lang="fi-FI" b="1" dirty="0" smtClean="0">
                <a:solidFill>
                  <a:schemeClr val="accent1"/>
                </a:solidFill>
              </a:rPr>
              <a:t>the </a:t>
            </a:r>
            <a:r>
              <a:rPr lang="fi-FI" b="1" dirty="0" err="1" smtClean="0">
                <a:solidFill>
                  <a:schemeClr val="accent1"/>
                </a:solidFill>
              </a:rPr>
              <a:t>young</a:t>
            </a:r>
            <a:endParaRPr lang="fi-FI" dirty="0" smtClean="0">
              <a:solidFill>
                <a:schemeClr val="accent1"/>
              </a:solidFill>
            </a:endParaRPr>
          </a:p>
          <a:p>
            <a:pPr marL="457200" lvl="1" indent="0">
              <a:spcBef>
                <a:spcPts val="672"/>
              </a:spcBef>
              <a:buNone/>
            </a:pPr>
            <a:r>
              <a:rPr lang="fi-FI" i="0" dirty="0">
                <a:solidFill>
                  <a:schemeClr val="accent1"/>
                </a:solidFill>
              </a:rPr>
              <a:t>	</a:t>
            </a:r>
            <a:r>
              <a:rPr lang="fi-FI" dirty="0">
                <a:solidFill>
                  <a:schemeClr val="accent1"/>
                </a:solidFill>
              </a:rPr>
              <a:t>t</a:t>
            </a:r>
            <a:r>
              <a:rPr lang="fi-FI" i="0" dirty="0" smtClean="0">
                <a:solidFill>
                  <a:schemeClr val="accent1"/>
                </a:solidFill>
              </a:rPr>
              <a:t>he </a:t>
            </a:r>
            <a:r>
              <a:rPr lang="fi-FI" i="0" dirty="0" err="1" smtClean="0">
                <a:solidFill>
                  <a:schemeClr val="accent1"/>
                </a:solidFill>
              </a:rPr>
              <a:t>different</a:t>
            </a:r>
            <a:r>
              <a:rPr lang="fi-FI" i="0" dirty="0" smtClean="0">
                <a:solidFill>
                  <a:schemeClr val="accent1"/>
                </a:solidFill>
              </a:rPr>
              <a:t> </a:t>
            </a:r>
            <a:r>
              <a:rPr lang="fi-FI" i="0" dirty="0" err="1" smtClean="0">
                <a:solidFill>
                  <a:schemeClr val="accent1"/>
                </a:solidFill>
              </a:rPr>
              <a:t>needs</a:t>
            </a:r>
            <a:r>
              <a:rPr lang="fi-FI" i="0" dirty="0" smtClean="0">
                <a:solidFill>
                  <a:schemeClr val="accent1"/>
                </a:solidFill>
              </a:rPr>
              <a:t> of </a:t>
            </a:r>
            <a:r>
              <a:rPr lang="fi-FI" b="1" i="0" dirty="0" smtClean="0">
                <a:solidFill>
                  <a:schemeClr val="accent1"/>
                </a:solidFill>
              </a:rPr>
              <a:t>the </a:t>
            </a:r>
            <a:r>
              <a:rPr lang="fi-FI" b="1" i="0" dirty="0" err="1" smtClean="0">
                <a:solidFill>
                  <a:schemeClr val="accent1"/>
                </a:solidFill>
              </a:rPr>
              <a:t>disabled</a:t>
            </a:r>
            <a:endParaRPr lang="fi-FI" b="1" i="0" dirty="0" smtClean="0">
              <a:solidFill>
                <a:schemeClr val="accent1"/>
              </a:solidFill>
            </a:endParaRPr>
          </a:p>
          <a:p>
            <a:pPr marL="457200" lvl="1" indent="0">
              <a:spcBef>
                <a:spcPts val="672"/>
              </a:spcBef>
              <a:buNone/>
            </a:pPr>
            <a:r>
              <a:rPr lang="fi-FI" sz="2800" b="1" dirty="0">
                <a:solidFill>
                  <a:schemeClr val="accent1"/>
                </a:solidFill>
              </a:rPr>
              <a:t>	</a:t>
            </a:r>
            <a:r>
              <a:rPr lang="fi-FI" dirty="0">
                <a:solidFill>
                  <a:schemeClr val="accent1"/>
                </a:solidFill>
              </a:rPr>
              <a:t>t</a:t>
            </a:r>
            <a:r>
              <a:rPr lang="fi-FI" sz="2800" dirty="0" smtClean="0">
                <a:solidFill>
                  <a:schemeClr val="accent1"/>
                </a:solidFill>
              </a:rPr>
              <a:t>he </a:t>
            </a:r>
            <a:r>
              <a:rPr lang="fi-FI" sz="2800" dirty="0" err="1" smtClean="0">
                <a:solidFill>
                  <a:schemeClr val="accent1"/>
                </a:solidFill>
              </a:rPr>
              <a:t>secrets</a:t>
            </a:r>
            <a:r>
              <a:rPr lang="fi-FI" sz="2800" dirty="0" smtClean="0">
                <a:solidFill>
                  <a:schemeClr val="accent1"/>
                </a:solidFill>
              </a:rPr>
              <a:t> of </a:t>
            </a:r>
            <a:r>
              <a:rPr lang="fi-FI" sz="2800" b="1" dirty="0" smtClean="0">
                <a:solidFill>
                  <a:schemeClr val="accent1"/>
                </a:solidFill>
              </a:rPr>
              <a:t>the </a:t>
            </a:r>
            <a:r>
              <a:rPr lang="fi-FI" sz="2800" b="1" dirty="0" err="1" smtClean="0">
                <a:solidFill>
                  <a:schemeClr val="accent1"/>
                </a:solidFill>
              </a:rPr>
              <a:t>unknown</a:t>
            </a:r>
            <a:endParaRPr lang="fi-FI" sz="2800" i="0" dirty="0" smtClean="0">
              <a:solidFill>
                <a:schemeClr val="accent1"/>
              </a:solidFill>
            </a:endParaRPr>
          </a:p>
          <a:p>
            <a:pPr indent="-457200">
              <a:spcBef>
                <a:spcPts val="2472"/>
              </a:spcBef>
            </a:pPr>
            <a:r>
              <a:rPr lang="fi-FI" sz="2800" dirty="0" err="1" smtClean="0">
                <a:solidFill>
                  <a:srgbClr val="000000"/>
                </a:solidFill>
              </a:rPr>
              <a:t>Of-rakennetta</a:t>
            </a:r>
            <a:r>
              <a:rPr lang="fi-FI" sz="2800" dirty="0" smtClean="0">
                <a:solidFill>
                  <a:srgbClr val="000000"/>
                </a:solidFill>
              </a:rPr>
              <a:t> käytetään paikannimissä, joissa on mukana esim. ’</a:t>
            </a:r>
            <a:r>
              <a:rPr lang="fi-FI" sz="2800" b="1" dirty="0" smtClean="0">
                <a:solidFill>
                  <a:srgbClr val="000000"/>
                </a:solidFill>
              </a:rPr>
              <a:t>city</a:t>
            </a:r>
            <a:r>
              <a:rPr lang="fi-FI" sz="2800" dirty="0" smtClean="0">
                <a:solidFill>
                  <a:srgbClr val="000000"/>
                </a:solidFill>
              </a:rPr>
              <a:t>’, ’</a:t>
            </a:r>
            <a:r>
              <a:rPr lang="fi-FI" sz="2800" b="1" dirty="0" smtClean="0">
                <a:solidFill>
                  <a:srgbClr val="000000"/>
                </a:solidFill>
              </a:rPr>
              <a:t>country</a:t>
            </a:r>
            <a:r>
              <a:rPr lang="fi-FI" sz="2800" dirty="0" smtClean="0">
                <a:solidFill>
                  <a:srgbClr val="000000"/>
                </a:solidFill>
              </a:rPr>
              <a:t>’, ’</a:t>
            </a:r>
            <a:r>
              <a:rPr lang="fi-FI" sz="2800" b="1" dirty="0" err="1" smtClean="0">
                <a:solidFill>
                  <a:srgbClr val="000000"/>
                </a:solidFill>
              </a:rPr>
              <a:t>island</a:t>
            </a:r>
            <a:r>
              <a:rPr lang="fi-FI" sz="2800" dirty="0" smtClean="0">
                <a:solidFill>
                  <a:srgbClr val="000000"/>
                </a:solidFill>
              </a:rPr>
              <a:t>’, ’</a:t>
            </a:r>
            <a:r>
              <a:rPr lang="fi-FI" sz="2800" b="1" dirty="0" err="1" smtClean="0">
                <a:solidFill>
                  <a:srgbClr val="000000"/>
                </a:solidFill>
              </a:rPr>
              <a:t>isle</a:t>
            </a:r>
            <a:r>
              <a:rPr lang="fi-FI" sz="2800" dirty="0" smtClean="0">
                <a:solidFill>
                  <a:srgbClr val="000000"/>
                </a:solidFill>
              </a:rPr>
              <a:t>’, ’</a:t>
            </a:r>
            <a:r>
              <a:rPr lang="fi-FI" sz="2800" b="1" dirty="0" err="1" smtClean="0">
                <a:solidFill>
                  <a:srgbClr val="000000"/>
                </a:solidFill>
              </a:rPr>
              <a:t>republic</a:t>
            </a:r>
            <a:r>
              <a:rPr lang="fi-FI" sz="2800" dirty="0" smtClean="0">
                <a:solidFill>
                  <a:srgbClr val="000000"/>
                </a:solidFill>
              </a:rPr>
              <a:t>’, ’</a:t>
            </a:r>
            <a:r>
              <a:rPr lang="fi-FI" sz="2800" b="1" dirty="0" err="1" smtClean="0">
                <a:solidFill>
                  <a:srgbClr val="000000"/>
                </a:solidFill>
              </a:rPr>
              <a:t>state</a:t>
            </a:r>
            <a:r>
              <a:rPr lang="fi-FI" sz="2800" dirty="0" smtClean="0">
                <a:solidFill>
                  <a:srgbClr val="000000"/>
                </a:solidFill>
              </a:rPr>
              <a:t>’.</a:t>
            </a:r>
          </a:p>
          <a:p>
            <a:pPr marL="457200" lvl="1" indent="0">
              <a:spcBef>
                <a:spcPts val="672"/>
              </a:spcBef>
              <a:buNone/>
            </a:pPr>
            <a:r>
              <a:rPr lang="fi-FI" dirty="0" smtClean="0">
                <a:solidFill>
                  <a:srgbClr val="000000"/>
                </a:solidFill>
              </a:rPr>
              <a:t>	</a:t>
            </a:r>
            <a:r>
              <a:rPr lang="fi-FI" dirty="0" smtClean="0">
                <a:solidFill>
                  <a:schemeClr val="accent1"/>
                </a:solidFill>
              </a:rPr>
              <a:t>the </a:t>
            </a:r>
            <a:r>
              <a:rPr lang="fi-FI" b="1" dirty="0" err="1" smtClean="0">
                <a:solidFill>
                  <a:schemeClr val="accent1"/>
                </a:solidFill>
              </a:rPr>
              <a:t>Republic</a:t>
            </a:r>
            <a:r>
              <a:rPr lang="fi-FI" dirty="0" smtClean="0">
                <a:solidFill>
                  <a:schemeClr val="accent1"/>
                </a:solidFill>
              </a:rPr>
              <a:t> of Finland</a:t>
            </a:r>
          </a:p>
          <a:p>
            <a:pPr marL="457200" lvl="1" indent="0">
              <a:spcBef>
                <a:spcPts val="672"/>
              </a:spcBef>
              <a:buNone/>
            </a:pPr>
            <a:r>
              <a:rPr lang="fi-FI" sz="2800" i="0" dirty="0">
                <a:solidFill>
                  <a:schemeClr val="accent1"/>
                </a:solidFill>
              </a:rPr>
              <a:t>	</a:t>
            </a:r>
            <a:r>
              <a:rPr lang="fi-FI" sz="2800" i="0" dirty="0" smtClean="0">
                <a:solidFill>
                  <a:schemeClr val="accent1"/>
                </a:solidFill>
              </a:rPr>
              <a:t>the </a:t>
            </a:r>
            <a:r>
              <a:rPr lang="fi-FI" sz="2800" b="1" i="0" dirty="0" smtClean="0">
                <a:solidFill>
                  <a:schemeClr val="accent1"/>
                </a:solidFill>
              </a:rPr>
              <a:t>City</a:t>
            </a:r>
            <a:r>
              <a:rPr lang="fi-FI" sz="2800" i="0" dirty="0" smtClean="0">
                <a:solidFill>
                  <a:schemeClr val="accent1"/>
                </a:solidFill>
              </a:rPr>
              <a:t> of London</a:t>
            </a:r>
          </a:p>
        </p:txBody>
      </p:sp>
    </p:spTree>
    <p:extLst>
      <p:ext uri="{BB962C8B-B14F-4D97-AF65-F5344CB8AC3E}">
        <p14:creationId xmlns:p14="http://schemas.microsoft.com/office/powerpoint/2010/main" val="207960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fi-FI" sz="4000" dirty="0"/>
              <a:t>O</a:t>
            </a:r>
            <a:r>
              <a:rPr lang="fi-FI" sz="4000" dirty="0" smtClean="0"/>
              <a:t>f-rakenne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23528" y="1412776"/>
            <a:ext cx="8604448" cy="4392488"/>
          </a:xfrm>
          <a:ln>
            <a:solidFill>
              <a:srgbClr val="FFFFFF"/>
            </a:solidFill>
          </a:ln>
        </p:spPr>
        <p:txBody>
          <a:bodyPr>
            <a:noAutofit/>
          </a:bodyPr>
          <a:lstStyle/>
          <a:p>
            <a:pPr>
              <a:spcBef>
                <a:spcPts val="672"/>
              </a:spcBef>
            </a:pPr>
            <a:r>
              <a:rPr lang="fi-FI" sz="2800" dirty="0">
                <a:solidFill>
                  <a:srgbClr val="000000"/>
                </a:solidFill>
              </a:rPr>
              <a:t>O</a:t>
            </a:r>
            <a:r>
              <a:rPr lang="fi-FI" sz="2800" dirty="0" smtClean="0">
                <a:solidFill>
                  <a:srgbClr val="000000"/>
                </a:solidFill>
              </a:rPr>
              <a:t>f-rakenteen sijasta englannissa on usein </a:t>
            </a:r>
            <a:r>
              <a:rPr lang="fi-FI" sz="2800" b="1" dirty="0" smtClean="0">
                <a:solidFill>
                  <a:srgbClr val="000000"/>
                </a:solidFill>
              </a:rPr>
              <a:t>yhdyssana</a:t>
            </a:r>
            <a:r>
              <a:rPr lang="fi-FI" sz="2800" dirty="0" smtClean="0">
                <a:solidFill>
                  <a:srgbClr val="000000"/>
                </a:solidFill>
              </a:rPr>
              <a:t> suomen genetiivin paikalla. </a:t>
            </a:r>
            <a:r>
              <a:rPr lang="fi-FI" sz="2400" dirty="0" smtClean="0">
                <a:solidFill>
                  <a:schemeClr val="tx1"/>
                </a:solidFill>
              </a:rPr>
              <a:t>(kirjoitetaan erikseen)</a:t>
            </a:r>
          </a:p>
          <a:p>
            <a:pPr marL="0" indent="0">
              <a:lnSpc>
                <a:spcPct val="80000"/>
              </a:lnSpc>
              <a:spcBef>
                <a:spcPts val="672"/>
              </a:spcBef>
              <a:buNone/>
            </a:pPr>
            <a:r>
              <a:rPr lang="fi-FI" sz="2800" dirty="0">
                <a:solidFill>
                  <a:srgbClr val="000000"/>
                </a:solidFill>
              </a:rPr>
              <a:t>	</a:t>
            </a:r>
            <a:r>
              <a:rPr lang="fi-FI" sz="2800" dirty="0" smtClean="0"/>
              <a:t>ovenkahva = </a:t>
            </a:r>
            <a:r>
              <a:rPr lang="fi-FI" sz="2800" dirty="0" smtClean="0">
                <a:solidFill>
                  <a:srgbClr val="000000"/>
                </a:solidFill>
              </a:rPr>
              <a:t>	a </a:t>
            </a:r>
            <a:r>
              <a:rPr lang="fi-FI" sz="2800" dirty="0" err="1" smtClean="0">
                <a:solidFill>
                  <a:srgbClr val="000000"/>
                </a:solidFill>
              </a:rPr>
              <a:t>door</a:t>
            </a:r>
            <a:r>
              <a:rPr lang="fi-FI" sz="2800" dirty="0" smtClean="0">
                <a:solidFill>
                  <a:srgbClr val="000000"/>
                </a:solidFill>
              </a:rPr>
              <a:t> </a:t>
            </a:r>
            <a:r>
              <a:rPr lang="fi-FI" sz="2800" dirty="0" err="1" smtClean="0">
                <a:solidFill>
                  <a:srgbClr val="000000"/>
                </a:solidFill>
              </a:rPr>
              <a:t>handle</a:t>
            </a:r>
            <a:endParaRPr lang="fi-FI" sz="2800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80000"/>
              </a:lnSpc>
              <a:spcBef>
                <a:spcPts val="672"/>
              </a:spcBef>
              <a:buNone/>
            </a:pPr>
            <a:r>
              <a:rPr lang="fi-FI" sz="2800" dirty="0">
                <a:solidFill>
                  <a:srgbClr val="000000"/>
                </a:solidFill>
              </a:rPr>
              <a:t>	</a:t>
            </a:r>
            <a:r>
              <a:rPr lang="fi-FI" sz="2800" dirty="0" smtClean="0">
                <a:solidFill>
                  <a:srgbClr val="2DA2BF"/>
                </a:solidFill>
              </a:rPr>
              <a:t>koiranruoka = </a:t>
            </a:r>
            <a:r>
              <a:rPr lang="fi-FI" sz="2800" dirty="0" smtClean="0">
                <a:solidFill>
                  <a:srgbClr val="000000"/>
                </a:solidFill>
              </a:rPr>
              <a:t>	</a:t>
            </a:r>
            <a:r>
              <a:rPr lang="fi-FI" sz="2800" dirty="0" err="1" smtClean="0">
                <a:solidFill>
                  <a:srgbClr val="000000"/>
                </a:solidFill>
              </a:rPr>
              <a:t>dog</a:t>
            </a:r>
            <a:r>
              <a:rPr lang="fi-FI" sz="2800" dirty="0" smtClean="0">
                <a:solidFill>
                  <a:srgbClr val="000000"/>
                </a:solidFill>
              </a:rPr>
              <a:t> food</a:t>
            </a:r>
          </a:p>
          <a:p>
            <a:pPr marL="0" indent="0">
              <a:spcBef>
                <a:spcPts val="672"/>
              </a:spcBef>
              <a:buNone/>
            </a:pPr>
            <a:endParaRPr lang="fi-FI" sz="2800" dirty="0">
              <a:solidFill>
                <a:srgbClr val="000000"/>
              </a:solidFill>
            </a:endParaRPr>
          </a:p>
          <a:p>
            <a:pPr>
              <a:spcBef>
                <a:spcPts val="672"/>
              </a:spcBef>
            </a:pPr>
            <a:r>
              <a:rPr lang="fi-FI" sz="2800" dirty="0" smtClean="0">
                <a:solidFill>
                  <a:srgbClr val="000000"/>
                </a:solidFill>
              </a:rPr>
              <a:t>Kansallisuussanojen genetiivin sijasta käytetään usein </a:t>
            </a:r>
            <a:r>
              <a:rPr lang="fi-FI" sz="2800" b="1" dirty="0" smtClean="0">
                <a:solidFill>
                  <a:srgbClr val="000000"/>
                </a:solidFill>
              </a:rPr>
              <a:t>adjektiivia</a:t>
            </a:r>
            <a:r>
              <a:rPr lang="fi-FI" sz="2800" dirty="0" smtClean="0">
                <a:solidFill>
                  <a:srgbClr val="000000"/>
                </a:solidFill>
              </a:rPr>
              <a:t>.</a:t>
            </a:r>
          </a:p>
          <a:p>
            <a:pPr marL="457200" lvl="1" indent="0">
              <a:spcBef>
                <a:spcPts val="672"/>
              </a:spcBef>
              <a:buNone/>
            </a:pPr>
            <a:r>
              <a:rPr lang="fi-FI" dirty="0" smtClean="0">
                <a:solidFill>
                  <a:srgbClr val="000000"/>
                </a:solidFill>
              </a:rPr>
              <a:t> 	</a:t>
            </a:r>
            <a:r>
              <a:rPr lang="fi-FI" dirty="0" smtClean="0">
                <a:solidFill>
                  <a:srgbClr val="2DA2BF"/>
                </a:solidFill>
              </a:rPr>
              <a:t>Suomen lippu = </a:t>
            </a:r>
            <a:r>
              <a:rPr lang="fi-FI" dirty="0" smtClean="0">
                <a:solidFill>
                  <a:srgbClr val="000000"/>
                </a:solidFill>
              </a:rPr>
              <a:t>		</a:t>
            </a:r>
            <a:r>
              <a:rPr lang="fi-FI" dirty="0" err="1" smtClean="0">
                <a:solidFill>
                  <a:srgbClr val="000000"/>
                </a:solidFill>
              </a:rPr>
              <a:t>the</a:t>
            </a:r>
            <a:r>
              <a:rPr lang="fi-FI" dirty="0" smtClean="0">
                <a:solidFill>
                  <a:srgbClr val="000000"/>
                </a:solidFill>
              </a:rPr>
              <a:t> </a:t>
            </a:r>
            <a:r>
              <a:rPr lang="fi-FI" b="1" dirty="0" err="1" smtClean="0">
                <a:solidFill>
                  <a:srgbClr val="000000"/>
                </a:solidFill>
              </a:rPr>
              <a:t>Finnish</a:t>
            </a:r>
            <a:r>
              <a:rPr lang="fi-FI" dirty="0" smtClean="0">
                <a:solidFill>
                  <a:srgbClr val="000000"/>
                </a:solidFill>
              </a:rPr>
              <a:t> </a:t>
            </a:r>
            <a:r>
              <a:rPr lang="fi-FI" dirty="0" err="1" smtClean="0">
                <a:solidFill>
                  <a:srgbClr val="000000"/>
                </a:solidFill>
              </a:rPr>
              <a:t>flag</a:t>
            </a:r>
            <a:endParaRPr lang="fi-FI" dirty="0" smtClean="0">
              <a:solidFill>
                <a:srgbClr val="000000"/>
              </a:solidFill>
            </a:endParaRPr>
          </a:p>
          <a:p>
            <a:pPr marL="457200" lvl="1" indent="0">
              <a:lnSpc>
                <a:spcPct val="80000"/>
              </a:lnSpc>
              <a:spcBef>
                <a:spcPts val="672"/>
              </a:spcBef>
              <a:buNone/>
            </a:pPr>
            <a:r>
              <a:rPr lang="fi-FI" dirty="0">
                <a:solidFill>
                  <a:srgbClr val="000000"/>
                </a:solidFill>
              </a:rPr>
              <a:t>	</a:t>
            </a:r>
            <a:r>
              <a:rPr lang="fi-FI" dirty="0" smtClean="0">
                <a:solidFill>
                  <a:srgbClr val="2DA2BF"/>
                </a:solidFill>
              </a:rPr>
              <a:t>Brasilian rannikko = </a:t>
            </a:r>
            <a:r>
              <a:rPr lang="fi-FI" dirty="0" smtClean="0">
                <a:solidFill>
                  <a:srgbClr val="000000"/>
                </a:solidFill>
              </a:rPr>
              <a:t>	</a:t>
            </a:r>
            <a:r>
              <a:rPr lang="fi-FI" dirty="0" err="1" smtClean="0">
                <a:solidFill>
                  <a:srgbClr val="000000"/>
                </a:solidFill>
              </a:rPr>
              <a:t>the</a:t>
            </a:r>
            <a:r>
              <a:rPr lang="fi-FI" dirty="0" smtClean="0">
                <a:solidFill>
                  <a:srgbClr val="000000"/>
                </a:solidFill>
              </a:rPr>
              <a:t> </a:t>
            </a:r>
            <a:r>
              <a:rPr lang="fi-FI" b="1" dirty="0" err="1" smtClean="0">
                <a:solidFill>
                  <a:srgbClr val="000000"/>
                </a:solidFill>
              </a:rPr>
              <a:t>Brazilian</a:t>
            </a:r>
            <a:r>
              <a:rPr lang="fi-FI" b="1" dirty="0" smtClean="0">
                <a:solidFill>
                  <a:srgbClr val="000000"/>
                </a:solidFill>
              </a:rPr>
              <a:t> </a:t>
            </a:r>
            <a:r>
              <a:rPr lang="fi-FI" dirty="0" err="1" smtClean="0">
                <a:solidFill>
                  <a:srgbClr val="000000"/>
                </a:solidFill>
              </a:rPr>
              <a:t>coast</a:t>
            </a:r>
            <a:endParaRPr lang="fi-FI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9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fi-FI" sz="4000" dirty="0"/>
              <a:t>O</a:t>
            </a:r>
            <a:r>
              <a:rPr lang="fi-FI" sz="4000" dirty="0" smtClean="0"/>
              <a:t>f-rakenne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23528" y="1412776"/>
            <a:ext cx="8604448" cy="4392488"/>
          </a:xfrm>
          <a:ln>
            <a:solidFill>
              <a:srgbClr val="FFFFFF"/>
            </a:solidFill>
          </a:ln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fi-FI" sz="2800" dirty="0" smtClean="0">
                <a:solidFill>
                  <a:srgbClr val="000000"/>
                </a:solidFill>
              </a:rPr>
              <a:t>M</a:t>
            </a:r>
            <a:r>
              <a:rPr lang="fi-FI" sz="2800" dirty="0">
                <a:solidFill>
                  <a:srgbClr val="000000"/>
                </a:solidFill>
              </a:rPr>
              <a:t>i</a:t>
            </a:r>
            <a:r>
              <a:rPr lang="fi-FI" sz="2800" dirty="0" smtClean="0">
                <a:solidFill>
                  <a:srgbClr val="000000"/>
                </a:solidFill>
              </a:rPr>
              <a:t>käli pääsanan edessä on ’</a:t>
            </a:r>
            <a:r>
              <a:rPr lang="fi-FI" sz="2800" b="1" dirty="0" smtClean="0">
                <a:solidFill>
                  <a:srgbClr val="000000"/>
                </a:solidFill>
              </a:rPr>
              <a:t>a</a:t>
            </a:r>
            <a:r>
              <a:rPr lang="fi-FI" sz="2800" dirty="0" smtClean="0">
                <a:solidFill>
                  <a:srgbClr val="000000"/>
                </a:solidFill>
              </a:rPr>
              <a:t>’/’</a:t>
            </a:r>
            <a:r>
              <a:rPr lang="fi-FI" sz="2800" b="1" dirty="0" smtClean="0">
                <a:solidFill>
                  <a:srgbClr val="000000"/>
                </a:solidFill>
              </a:rPr>
              <a:t>an</a:t>
            </a:r>
            <a:r>
              <a:rPr lang="fi-FI" sz="2800" dirty="0" smtClean="0">
                <a:solidFill>
                  <a:srgbClr val="000000"/>
                </a:solidFill>
              </a:rPr>
              <a:t>’,</a:t>
            </a:r>
            <a:r>
              <a:rPr lang="fi-FI" sz="2800" b="1" dirty="0" smtClean="0">
                <a:solidFill>
                  <a:srgbClr val="000000"/>
                </a:solidFill>
              </a:rPr>
              <a:t> pronomini tai lukusana</a:t>
            </a:r>
            <a:r>
              <a:rPr lang="fi-FI" sz="2800" dirty="0" smtClean="0">
                <a:solidFill>
                  <a:srgbClr val="000000"/>
                </a:solidFill>
              </a:rPr>
              <a:t>, käytetään kaksoisgenetiiviä.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i-FI" sz="2800" dirty="0">
                <a:solidFill>
                  <a:srgbClr val="000000"/>
                </a:solidFill>
              </a:rPr>
              <a:t>	</a:t>
            </a:r>
            <a:r>
              <a:rPr lang="fi-FI" sz="2800" b="1" dirty="0" err="1" smtClean="0"/>
              <a:t>George’s</a:t>
            </a:r>
            <a:r>
              <a:rPr lang="fi-FI" sz="2800" dirty="0" smtClean="0"/>
              <a:t> </a:t>
            </a:r>
            <a:r>
              <a:rPr lang="fi-FI" sz="2800" dirty="0" err="1" smtClean="0"/>
              <a:t>front</a:t>
            </a:r>
            <a:r>
              <a:rPr lang="fi-FI" sz="2800" dirty="0" smtClean="0"/>
              <a:t> </a:t>
            </a:r>
            <a:r>
              <a:rPr lang="fi-FI" sz="2800" dirty="0" err="1" smtClean="0"/>
              <a:t>teeth</a:t>
            </a:r>
            <a:r>
              <a:rPr lang="fi-FI" sz="2800" dirty="0"/>
              <a:t> </a:t>
            </a:r>
            <a:r>
              <a:rPr lang="fi-FI" sz="2800" dirty="0" smtClean="0"/>
              <a:t>+  </a:t>
            </a:r>
            <a:r>
              <a:rPr lang="fi-FI" sz="2800" b="1" dirty="0" err="1" smtClean="0"/>
              <a:t>two</a:t>
            </a:r>
            <a:r>
              <a:rPr lang="fi-FI" sz="2800" dirty="0" smtClean="0">
                <a:solidFill>
                  <a:schemeClr val="accent1"/>
                </a:solidFill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sz="2800" dirty="0"/>
              <a:t>	</a:t>
            </a:r>
            <a:r>
              <a:rPr lang="fi-FI" sz="2800" dirty="0" smtClean="0"/>
              <a:t>= </a:t>
            </a:r>
            <a:r>
              <a:rPr lang="fi-FI" sz="2800" dirty="0" err="1" smtClean="0">
                <a:solidFill>
                  <a:schemeClr val="accent1"/>
                </a:solidFill>
              </a:rPr>
              <a:t>two</a:t>
            </a:r>
            <a:r>
              <a:rPr lang="fi-FI" sz="2800" dirty="0" smtClean="0">
                <a:solidFill>
                  <a:schemeClr val="accent1"/>
                </a:solidFill>
              </a:rPr>
              <a:t> </a:t>
            </a:r>
            <a:r>
              <a:rPr lang="fi-FI" sz="2800" dirty="0" err="1" smtClean="0">
                <a:solidFill>
                  <a:schemeClr val="accent1"/>
                </a:solidFill>
              </a:rPr>
              <a:t>front</a:t>
            </a:r>
            <a:r>
              <a:rPr lang="fi-FI" sz="2800" dirty="0" smtClean="0">
                <a:solidFill>
                  <a:schemeClr val="accent1"/>
                </a:solidFill>
              </a:rPr>
              <a:t> </a:t>
            </a:r>
            <a:r>
              <a:rPr lang="fi-FI" sz="2800" dirty="0" err="1" smtClean="0">
                <a:solidFill>
                  <a:schemeClr val="accent1"/>
                </a:solidFill>
              </a:rPr>
              <a:t>teeth</a:t>
            </a:r>
            <a:r>
              <a:rPr lang="fi-FI" sz="2800" dirty="0" smtClean="0">
                <a:solidFill>
                  <a:schemeClr val="accent1"/>
                </a:solidFill>
              </a:rPr>
              <a:t> </a:t>
            </a:r>
            <a:r>
              <a:rPr lang="fi-FI" sz="2800" b="1" dirty="0" smtClean="0">
                <a:solidFill>
                  <a:schemeClr val="accent1"/>
                </a:solidFill>
              </a:rPr>
              <a:t>of </a:t>
            </a:r>
            <a:r>
              <a:rPr lang="fi-FI" sz="2800" b="1" dirty="0" err="1" smtClean="0">
                <a:solidFill>
                  <a:schemeClr val="accent1"/>
                </a:solidFill>
              </a:rPr>
              <a:t>George’s</a:t>
            </a:r>
            <a:endParaRPr lang="fi-FI" sz="2800" dirty="0">
              <a:solidFill>
                <a:schemeClr val="accent1"/>
              </a:solidFill>
            </a:endParaRPr>
          </a:p>
          <a:p>
            <a:pPr marL="457200" lvl="1" indent="0">
              <a:spcBef>
                <a:spcPts val="2472"/>
              </a:spcBef>
              <a:buNone/>
            </a:pPr>
            <a:r>
              <a:rPr lang="fi-FI" dirty="0" smtClean="0">
                <a:solidFill>
                  <a:schemeClr val="accent1"/>
                </a:solidFill>
              </a:rPr>
              <a:t>	 my </a:t>
            </a:r>
            <a:r>
              <a:rPr lang="fi-FI" b="1" dirty="0" err="1" smtClean="0">
                <a:solidFill>
                  <a:schemeClr val="accent1"/>
                </a:solidFill>
              </a:rPr>
              <a:t>uncle’s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sheep</a:t>
            </a:r>
            <a:r>
              <a:rPr lang="fi-FI" dirty="0">
                <a:solidFill>
                  <a:schemeClr val="accent1"/>
                </a:solidFill>
              </a:rPr>
              <a:t> </a:t>
            </a:r>
            <a:r>
              <a:rPr lang="fi-FI" dirty="0" smtClean="0">
                <a:solidFill>
                  <a:schemeClr val="accent1"/>
                </a:solidFill>
              </a:rPr>
              <a:t>+  </a:t>
            </a:r>
            <a:r>
              <a:rPr lang="fi-FI" b="1" dirty="0" err="1" smtClean="0">
                <a:solidFill>
                  <a:schemeClr val="accent1"/>
                </a:solidFill>
              </a:rPr>
              <a:t>some</a:t>
            </a:r>
            <a:endParaRPr lang="fi-FI" b="1" dirty="0" smtClean="0">
              <a:solidFill>
                <a:schemeClr val="accent1"/>
              </a:solidFill>
            </a:endParaRPr>
          </a:p>
          <a:p>
            <a:pPr marL="457200" lvl="1" indent="0">
              <a:spcBef>
                <a:spcPts val="672"/>
              </a:spcBef>
              <a:buNone/>
            </a:pPr>
            <a:r>
              <a:rPr lang="fi-FI" dirty="0" smtClean="0">
                <a:solidFill>
                  <a:schemeClr val="accent1"/>
                </a:solidFill>
              </a:rPr>
              <a:t>	= </a:t>
            </a:r>
            <a:r>
              <a:rPr lang="fi-FI" dirty="0" err="1" smtClean="0">
                <a:solidFill>
                  <a:schemeClr val="accent1"/>
                </a:solidFill>
              </a:rPr>
              <a:t>some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sheep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b="1" dirty="0" smtClean="0">
                <a:solidFill>
                  <a:schemeClr val="accent1"/>
                </a:solidFill>
              </a:rPr>
              <a:t>of my </a:t>
            </a:r>
            <a:r>
              <a:rPr lang="fi-FI" b="1" dirty="0" err="1" smtClean="0">
                <a:solidFill>
                  <a:schemeClr val="accent1"/>
                </a:solidFill>
              </a:rPr>
              <a:t>uncle’s</a:t>
            </a:r>
            <a:endParaRPr lang="fi-FI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40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0116" y="692696"/>
            <a:ext cx="8229600" cy="50405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fi-FI" sz="4000" dirty="0" err="1" smtClean="0"/>
              <a:t>Activate</a:t>
            </a:r>
            <a:endParaRPr lang="fi-FI" sz="4000" dirty="0">
              <a:solidFill>
                <a:srgbClr val="00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24436" y="1916832"/>
            <a:ext cx="4320480" cy="54006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672"/>
              </a:spcBef>
              <a:buNone/>
            </a:pPr>
            <a:r>
              <a:rPr lang="fi-FI" sz="2800" dirty="0" smtClean="0">
                <a:solidFill>
                  <a:srgbClr val="2DA2BF"/>
                </a:solidFill>
              </a:rPr>
              <a:t>1.  Jackin pyörä</a:t>
            </a:r>
          </a:p>
          <a:p>
            <a:pPr marL="0" indent="0">
              <a:lnSpc>
                <a:spcPct val="90000"/>
              </a:lnSpc>
              <a:spcBef>
                <a:spcPts val="672"/>
              </a:spcBef>
              <a:buNone/>
            </a:pPr>
            <a:r>
              <a:rPr lang="fi-FI" sz="2800" dirty="0" smtClean="0">
                <a:solidFill>
                  <a:srgbClr val="2DA2BF"/>
                </a:solidFill>
              </a:rPr>
              <a:t>2.  </a:t>
            </a:r>
            <a:r>
              <a:rPr lang="fi-FI" sz="2800" dirty="0" err="1" smtClean="0">
                <a:solidFill>
                  <a:srgbClr val="2DA2BF"/>
                </a:solidFill>
              </a:rPr>
              <a:t>Geoffin</a:t>
            </a:r>
            <a:r>
              <a:rPr lang="fi-FI" sz="2800" dirty="0" smtClean="0">
                <a:solidFill>
                  <a:srgbClr val="2DA2BF"/>
                </a:solidFill>
              </a:rPr>
              <a:t> ja Harryn mopo		</a:t>
            </a:r>
            <a:r>
              <a:rPr lang="fi-FI" sz="2400" dirty="0" smtClean="0">
                <a:solidFill>
                  <a:srgbClr val="2DA2BF"/>
                </a:solidFill>
              </a:rPr>
              <a:t>(yhteinen)</a:t>
            </a:r>
          </a:p>
          <a:p>
            <a:pPr marL="0" indent="0">
              <a:lnSpc>
                <a:spcPct val="90000"/>
              </a:lnSpc>
              <a:spcBef>
                <a:spcPts val="672"/>
              </a:spcBef>
              <a:buNone/>
            </a:pPr>
            <a:r>
              <a:rPr lang="fi-FI" sz="2800" dirty="0" smtClean="0">
                <a:solidFill>
                  <a:srgbClr val="2DA2BF"/>
                </a:solidFill>
              </a:rPr>
              <a:t>3.  herra </a:t>
            </a:r>
            <a:r>
              <a:rPr lang="fi-FI" sz="2800" dirty="0" err="1" smtClean="0">
                <a:solidFill>
                  <a:srgbClr val="2DA2BF"/>
                </a:solidFill>
              </a:rPr>
              <a:t>Burnsin</a:t>
            </a:r>
            <a:r>
              <a:rPr lang="fi-FI" sz="2800" dirty="0" smtClean="0">
                <a:solidFill>
                  <a:srgbClr val="2DA2BF"/>
                </a:solidFill>
              </a:rPr>
              <a:t> toimisto</a:t>
            </a:r>
          </a:p>
          <a:p>
            <a:pPr marL="0" indent="0">
              <a:lnSpc>
                <a:spcPct val="90000"/>
              </a:lnSpc>
              <a:spcBef>
                <a:spcPts val="672"/>
              </a:spcBef>
              <a:buNone/>
            </a:pPr>
            <a:r>
              <a:rPr lang="fi-FI" sz="2800" dirty="0" smtClean="0">
                <a:solidFill>
                  <a:srgbClr val="2DA2BF"/>
                </a:solidFill>
              </a:rPr>
              <a:t>4.  Smithien talo</a:t>
            </a:r>
          </a:p>
          <a:p>
            <a:pPr marL="0" indent="0">
              <a:lnSpc>
                <a:spcPct val="90000"/>
              </a:lnSpc>
              <a:spcBef>
                <a:spcPts val="672"/>
              </a:spcBef>
              <a:buNone/>
            </a:pPr>
            <a:r>
              <a:rPr lang="fi-FI" sz="2800" dirty="0" smtClean="0">
                <a:solidFill>
                  <a:srgbClr val="2DA2BF"/>
                </a:solidFill>
              </a:rPr>
              <a:t>5.  </a:t>
            </a:r>
            <a:r>
              <a:rPr lang="fi-FI" sz="2800" dirty="0">
                <a:solidFill>
                  <a:srgbClr val="2DA2BF"/>
                </a:solidFill>
              </a:rPr>
              <a:t>n</a:t>
            </a:r>
            <a:r>
              <a:rPr lang="fi-FI" sz="2800" dirty="0" smtClean="0">
                <a:solidFill>
                  <a:srgbClr val="2DA2BF"/>
                </a:solidFill>
              </a:rPr>
              <a:t>aapureiden puutarhat</a:t>
            </a:r>
          </a:p>
        </p:txBody>
      </p:sp>
      <p:sp>
        <p:nvSpPr>
          <p:cNvPr id="4" name="Sisällön paikkamerkki 2"/>
          <p:cNvSpPr txBox="1">
            <a:spLocks/>
          </p:cNvSpPr>
          <p:nvPr/>
        </p:nvSpPr>
        <p:spPr>
          <a:xfrm>
            <a:off x="4716016" y="1913747"/>
            <a:ext cx="4176464" cy="540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1.  </a:t>
            </a:r>
            <a:r>
              <a:rPr lang="fi-FI" sz="2800" dirty="0" err="1" smtClean="0">
                <a:solidFill>
                  <a:schemeClr val="tx1"/>
                </a:solidFill>
              </a:rPr>
              <a:t>Jack’s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bike</a:t>
            </a:r>
            <a:endParaRPr lang="fi-FI" sz="28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2.  </a:t>
            </a:r>
            <a:r>
              <a:rPr lang="fi-FI" sz="2800" dirty="0" err="1" smtClean="0">
                <a:solidFill>
                  <a:schemeClr val="tx1"/>
                </a:solidFill>
              </a:rPr>
              <a:t>Geoff</a:t>
            </a:r>
            <a:r>
              <a:rPr lang="fi-FI" sz="2800" dirty="0" smtClean="0">
                <a:solidFill>
                  <a:schemeClr val="tx1"/>
                </a:solidFill>
              </a:rPr>
              <a:t> ja </a:t>
            </a:r>
            <a:r>
              <a:rPr lang="fi-FI" sz="2800" dirty="0" err="1" smtClean="0">
                <a:solidFill>
                  <a:schemeClr val="tx1"/>
                </a:solidFill>
              </a:rPr>
              <a:t>Harry’s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moped</a:t>
            </a:r>
            <a:r>
              <a:rPr lang="fi-FI" sz="2800" dirty="0" smtClean="0">
                <a:solidFill>
                  <a:schemeClr val="tx1"/>
                </a:solidFill>
              </a:rPr>
              <a:t>		</a:t>
            </a:r>
            <a:endParaRPr lang="fi-FI" sz="24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3.  </a:t>
            </a:r>
            <a:r>
              <a:rPr lang="fi-FI" sz="2800" dirty="0" err="1" smtClean="0">
                <a:solidFill>
                  <a:schemeClr val="tx1"/>
                </a:solidFill>
              </a:rPr>
              <a:t>Mr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Burns’(s</a:t>
            </a:r>
            <a:r>
              <a:rPr lang="fi-FI" sz="2800" dirty="0" smtClean="0">
                <a:solidFill>
                  <a:schemeClr val="tx1"/>
                </a:solidFill>
              </a:rPr>
              <a:t>) </a:t>
            </a:r>
            <a:r>
              <a:rPr lang="fi-FI" sz="2800" dirty="0" err="1" smtClean="0">
                <a:solidFill>
                  <a:schemeClr val="tx1"/>
                </a:solidFill>
              </a:rPr>
              <a:t>office</a:t>
            </a:r>
            <a:endParaRPr lang="fi-FI" sz="28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4.  </a:t>
            </a:r>
            <a:r>
              <a:rPr lang="fi-FI" sz="2800" dirty="0">
                <a:solidFill>
                  <a:schemeClr val="tx1"/>
                </a:solidFill>
              </a:rPr>
              <a:t>t</a:t>
            </a:r>
            <a:r>
              <a:rPr lang="fi-FI" sz="2800" dirty="0" smtClean="0">
                <a:solidFill>
                  <a:schemeClr val="tx1"/>
                </a:solidFill>
              </a:rPr>
              <a:t>he </a:t>
            </a:r>
            <a:r>
              <a:rPr lang="fi-FI" sz="2800" dirty="0" err="1" smtClean="0">
                <a:solidFill>
                  <a:schemeClr val="tx1"/>
                </a:solidFill>
              </a:rPr>
              <a:t>Smiths</a:t>
            </a:r>
            <a:r>
              <a:rPr lang="fi-FI" sz="2800" dirty="0" smtClean="0">
                <a:solidFill>
                  <a:schemeClr val="tx1"/>
                </a:solidFill>
              </a:rPr>
              <a:t>’ </a:t>
            </a:r>
            <a:r>
              <a:rPr lang="fi-FI" sz="2800" dirty="0" err="1" smtClean="0">
                <a:solidFill>
                  <a:schemeClr val="tx1"/>
                </a:solidFill>
              </a:rPr>
              <a:t>house</a:t>
            </a:r>
            <a:endParaRPr lang="fi-FI" sz="28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5.  </a:t>
            </a:r>
            <a:r>
              <a:rPr lang="fi-FI" sz="2800" dirty="0">
                <a:solidFill>
                  <a:schemeClr val="tx1"/>
                </a:solidFill>
              </a:rPr>
              <a:t>t</a:t>
            </a:r>
            <a:r>
              <a:rPr lang="fi-FI" sz="2800" dirty="0" smtClean="0">
                <a:solidFill>
                  <a:schemeClr val="tx1"/>
                </a:solidFill>
              </a:rPr>
              <a:t>he </a:t>
            </a:r>
            <a:r>
              <a:rPr lang="fi-FI" sz="2800" dirty="0" err="1" smtClean="0">
                <a:solidFill>
                  <a:schemeClr val="tx1"/>
                </a:solidFill>
              </a:rPr>
              <a:t>neighbours</a:t>
            </a:r>
            <a:r>
              <a:rPr lang="fi-FI" sz="2800" dirty="0" smtClean="0">
                <a:solidFill>
                  <a:schemeClr val="tx1"/>
                </a:solidFill>
              </a:rPr>
              <a:t>’ </a:t>
            </a:r>
            <a:r>
              <a:rPr lang="fi-FI" sz="2800" dirty="0" err="1" smtClean="0">
                <a:solidFill>
                  <a:schemeClr val="tx1"/>
                </a:solidFill>
              </a:rPr>
              <a:t>gardens</a:t>
            </a:r>
            <a:endParaRPr lang="fi-FI" sz="2800" dirty="0" smtClean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4436" y="1196752"/>
            <a:ext cx="50676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solidFill>
                  <a:srgbClr val="2DA2BF"/>
                </a:solidFill>
              </a:rPr>
              <a:t>Käännä </a:t>
            </a:r>
            <a:r>
              <a:rPr lang="fi-FI" sz="2800" dirty="0" smtClean="0">
                <a:solidFill>
                  <a:srgbClr val="2DA2BF"/>
                </a:solidFill>
              </a:rPr>
              <a:t>käyttäen s-genetiiviä</a:t>
            </a:r>
            <a:r>
              <a:rPr lang="fi-FI" sz="2800" dirty="0">
                <a:solidFill>
                  <a:srgbClr val="2DA2BF"/>
                </a:solidFill>
              </a:rPr>
              <a:t>.</a:t>
            </a:r>
            <a:br>
              <a:rPr lang="fi-FI" sz="2800" dirty="0">
                <a:solidFill>
                  <a:srgbClr val="2DA2BF"/>
                </a:solidFill>
              </a:rPr>
            </a:b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73402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71" y="404664"/>
            <a:ext cx="8229600" cy="994122"/>
          </a:xfrm>
        </p:spPr>
        <p:txBody>
          <a:bodyPr/>
          <a:lstStyle/>
          <a:p>
            <a:r>
              <a:rPr lang="fi-FI" sz="4000" b="1" dirty="0" err="1">
                <a:solidFill>
                  <a:srgbClr val="2DA2BF"/>
                </a:solidFill>
              </a:rPr>
              <a:t>Activate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2671" y="2106178"/>
            <a:ext cx="4038600" cy="4525963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672"/>
              </a:spcBef>
              <a:buNone/>
            </a:pPr>
            <a:r>
              <a:rPr lang="fi-FI" dirty="0">
                <a:solidFill>
                  <a:srgbClr val="2DA2BF"/>
                </a:solidFill>
              </a:rPr>
              <a:t>6.  matkatoimistossa</a:t>
            </a:r>
            <a:endParaRPr lang="fi-FI" dirty="0"/>
          </a:p>
          <a:p>
            <a:pPr marL="0" indent="0">
              <a:lnSpc>
                <a:spcPct val="90000"/>
              </a:lnSpc>
              <a:spcBef>
                <a:spcPts val="672"/>
              </a:spcBef>
              <a:buNone/>
            </a:pPr>
            <a:r>
              <a:rPr lang="fi-FI" dirty="0">
                <a:solidFill>
                  <a:srgbClr val="2DA2BF"/>
                </a:solidFill>
              </a:rPr>
              <a:t>7.  75 minuutin oppitunti</a:t>
            </a:r>
          </a:p>
          <a:p>
            <a:pPr marL="0" indent="0">
              <a:lnSpc>
                <a:spcPct val="90000"/>
              </a:lnSpc>
              <a:spcBef>
                <a:spcPts val="672"/>
              </a:spcBef>
              <a:buNone/>
            </a:pPr>
            <a:r>
              <a:rPr lang="fi-FI" dirty="0">
                <a:solidFill>
                  <a:srgbClr val="2DA2BF"/>
                </a:solidFill>
              </a:rPr>
              <a:t>8.  maailman korkein </a:t>
            </a:r>
            <a:r>
              <a:rPr lang="fi-FI" dirty="0" smtClean="0">
                <a:solidFill>
                  <a:srgbClr val="2DA2BF"/>
                </a:solidFill>
              </a:rPr>
              <a:t>huippu</a:t>
            </a:r>
            <a:endParaRPr lang="fi-FI" dirty="0">
              <a:solidFill>
                <a:srgbClr val="2DA2BF"/>
              </a:solidFill>
            </a:endParaRPr>
          </a:p>
          <a:p>
            <a:pPr marL="0" indent="0">
              <a:lnSpc>
                <a:spcPct val="90000"/>
              </a:lnSpc>
              <a:spcBef>
                <a:spcPts val="672"/>
              </a:spcBef>
              <a:buNone/>
            </a:pPr>
            <a:r>
              <a:rPr lang="fi-FI" dirty="0">
                <a:solidFill>
                  <a:srgbClr val="2DA2BF"/>
                </a:solidFill>
              </a:rPr>
              <a:t>9.  </a:t>
            </a:r>
            <a:r>
              <a:rPr lang="fi-FI" dirty="0" smtClean="0">
                <a:solidFill>
                  <a:srgbClr val="2DA2BF"/>
                </a:solidFill>
              </a:rPr>
              <a:t>Nickin huone</a:t>
            </a:r>
            <a:endParaRPr lang="fi-FI" dirty="0">
              <a:solidFill>
                <a:srgbClr val="2DA2BF"/>
              </a:solidFill>
            </a:endParaRPr>
          </a:p>
          <a:p>
            <a:pPr marL="0" indent="0">
              <a:lnSpc>
                <a:spcPct val="90000"/>
              </a:lnSpc>
              <a:spcBef>
                <a:spcPts val="672"/>
              </a:spcBef>
              <a:buNone/>
            </a:pPr>
            <a:r>
              <a:rPr lang="fi-FI" dirty="0">
                <a:solidFill>
                  <a:srgbClr val="2DA2BF"/>
                </a:solidFill>
              </a:rPr>
              <a:t>10. opettajien luennot</a:t>
            </a:r>
          </a:p>
          <a:p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06178"/>
            <a:ext cx="4038600" cy="4525963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fi-FI" dirty="0"/>
              <a:t>6.  at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travel</a:t>
            </a:r>
            <a:r>
              <a:rPr lang="fi-FI" dirty="0"/>
              <a:t> </a:t>
            </a:r>
            <a:r>
              <a:rPr lang="fi-FI" dirty="0" err="1"/>
              <a:t>agent’s</a:t>
            </a:r>
            <a:r>
              <a:rPr lang="fi-FI" dirty="0"/>
              <a:t>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dirty="0"/>
              <a:t>7.  a 75 </a:t>
            </a:r>
            <a:r>
              <a:rPr lang="fi-FI" dirty="0" err="1"/>
              <a:t>minutes</a:t>
            </a:r>
            <a:r>
              <a:rPr lang="fi-FI" dirty="0"/>
              <a:t>’ </a:t>
            </a:r>
            <a:r>
              <a:rPr lang="fi-FI" dirty="0" err="1"/>
              <a:t>lesson</a:t>
            </a:r>
            <a:endParaRPr lang="fi-FI" dirty="0"/>
          </a:p>
          <a:p>
            <a:pPr marL="0" indent="0">
              <a:lnSpc>
                <a:spcPct val="90000"/>
              </a:lnSpc>
              <a:buNone/>
            </a:pPr>
            <a:r>
              <a:rPr lang="fi-FI" dirty="0"/>
              <a:t>8. 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world’s</a:t>
            </a:r>
            <a:r>
              <a:rPr lang="fi-FI" dirty="0"/>
              <a:t> </a:t>
            </a:r>
            <a:r>
              <a:rPr lang="fi-FI" dirty="0" err="1"/>
              <a:t>highest</a:t>
            </a:r>
            <a:r>
              <a:rPr lang="fi-FI" dirty="0"/>
              <a:t> </a:t>
            </a:r>
            <a:r>
              <a:rPr lang="fi-FI" dirty="0" err="1"/>
              <a:t>peak</a:t>
            </a:r>
            <a:endParaRPr lang="fi-FI" dirty="0"/>
          </a:p>
          <a:p>
            <a:pPr marL="0" indent="0">
              <a:lnSpc>
                <a:spcPct val="90000"/>
              </a:lnSpc>
              <a:buNone/>
            </a:pPr>
            <a:r>
              <a:rPr lang="fi-FI" dirty="0"/>
              <a:t>9.  </a:t>
            </a:r>
            <a:r>
              <a:rPr lang="fi-FI" dirty="0" err="1" smtClean="0"/>
              <a:t>Nick’s</a:t>
            </a:r>
            <a:r>
              <a:rPr lang="fi-FI" dirty="0" smtClean="0"/>
              <a:t> </a:t>
            </a:r>
            <a:r>
              <a:rPr lang="fi-FI" dirty="0" err="1"/>
              <a:t>room</a:t>
            </a:r>
            <a:endParaRPr lang="fi-FI" dirty="0"/>
          </a:p>
          <a:p>
            <a:pPr marL="0" indent="0">
              <a:lnSpc>
                <a:spcPct val="90000"/>
              </a:lnSpc>
              <a:buNone/>
            </a:pPr>
            <a:r>
              <a:rPr lang="fi-FI" dirty="0"/>
              <a:t>10. 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teachers</a:t>
            </a:r>
            <a:r>
              <a:rPr lang="fi-FI" dirty="0"/>
              <a:t>’ </a:t>
            </a:r>
            <a:r>
              <a:rPr lang="fi-FI" dirty="0" err="1"/>
              <a:t>lectures</a:t>
            </a:r>
            <a:endParaRPr lang="fi-FI" dirty="0"/>
          </a:p>
          <a:p>
            <a:endParaRPr lang="fi-FI" dirty="0"/>
          </a:p>
        </p:txBody>
      </p:sp>
      <p:sp>
        <p:nvSpPr>
          <p:cNvPr id="5" name="TextBox 4"/>
          <p:cNvSpPr txBox="1"/>
          <p:nvPr/>
        </p:nvSpPr>
        <p:spPr>
          <a:xfrm>
            <a:off x="452671" y="1326778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solidFill>
                  <a:srgbClr val="2DA2BF"/>
                </a:solidFill>
              </a:rPr>
              <a:t>Käännä </a:t>
            </a:r>
            <a:r>
              <a:rPr lang="fi-FI" sz="2800" dirty="0" smtClean="0">
                <a:solidFill>
                  <a:srgbClr val="2DA2BF"/>
                </a:solidFill>
              </a:rPr>
              <a:t>käyttäen s-genetiiviä</a:t>
            </a:r>
            <a:r>
              <a:rPr lang="fi-FI" sz="2800" dirty="0">
                <a:solidFill>
                  <a:srgbClr val="2DA2BF"/>
                </a:solidFill>
              </a:rPr>
              <a:t>.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164301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647030"/>
            <a:ext cx="8229600" cy="75608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fi-FI" sz="4000" dirty="0" err="1" smtClean="0"/>
              <a:t>Activate</a:t>
            </a:r>
            <a:r>
              <a:rPr lang="fi-FI" sz="2400" dirty="0">
                <a:solidFill>
                  <a:srgbClr val="2DA2BF"/>
                </a:solidFill>
              </a:rPr>
              <a:t/>
            </a:r>
            <a:br>
              <a:rPr lang="fi-FI" sz="2400" dirty="0">
                <a:solidFill>
                  <a:srgbClr val="2DA2BF"/>
                </a:solidFill>
              </a:rPr>
            </a:br>
            <a:endParaRPr lang="fi-FI" sz="2400" dirty="0">
              <a:solidFill>
                <a:srgbClr val="00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5263" y="1988840"/>
            <a:ext cx="4032448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800" dirty="0" smtClean="0">
                <a:solidFill>
                  <a:srgbClr val="2DA2BF"/>
                </a:solidFill>
              </a:rPr>
              <a:t>1.  Kyproksen saari</a:t>
            </a:r>
          </a:p>
          <a:p>
            <a:pPr marL="0" indent="0">
              <a:buNone/>
            </a:pPr>
            <a:r>
              <a:rPr lang="fi-FI" sz="2800" dirty="0" smtClean="0">
                <a:solidFill>
                  <a:srgbClr val="2DA2BF"/>
                </a:solidFill>
              </a:rPr>
              <a:t>2.  Dickensin teokset</a:t>
            </a:r>
            <a:endParaRPr lang="fi-FI" sz="2400" dirty="0" smtClean="0">
              <a:solidFill>
                <a:srgbClr val="2DA2BF"/>
              </a:solidFill>
            </a:endParaRPr>
          </a:p>
          <a:p>
            <a:pPr marL="0" indent="0">
              <a:buNone/>
            </a:pPr>
            <a:r>
              <a:rPr lang="fi-FI" sz="2800" dirty="0" smtClean="0">
                <a:solidFill>
                  <a:srgbClr val="2DA2BF"/>
                </a:solidFill>
              </a:rPr>
              <a:t>3.  Jamaikan asukkaat</a:t>
            </a:r>
          </a:p>
          <a:p>
            <a:pPr marL="0" indent="0">
              <a:buNone/>
            </a:pPr>
            <a:r>
              <a:rPr lang="fi-FI" sz="2800" dirty="0" smtClean="0">
                <a:solidFill>
                  <a:srgbClr val="2DA2BF"/>
                </a:solidFill>
              </a:rPr>
              <a:t>4.  vanhojen unelmat </a:t>
            </a:r>
          </a:p>
          <a:p>
            <a:pPr marL="0" indent="0">
              <a:buNone/>
            </a:pPr>
            <a:r>
              <a:rPr lang="fi-FI" sz="2800" dirty="0" smtClean="0">
                <a:solidFill>
                  <a:srgbClr val="2DA2BF"/>
                </a:solidFill>
              </a:rPr>
              <a:t>5.  Suomen tulevaisuus</a:t>
            </a:r>
          </a:p>
        </p:txBody>
      </p:sp>
      <p:sp>
        <p:nvSpPr>
          <p:cNvPr id="4" name="Sisällön paikkamerkki 2"/>
          <p:cNvSpPr txBox="1">
            <a:spLocks/>
          </p:cNvSpPr>
          <p:nvPr/>
        </p:nvSpPr>
        <p:spPr>
          <a:xfrm>
            <a:off x="4283968" y="2006837"/>
            <a:ext cx="4752528" cy="540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1.  the </a:t>
            </a:r>
            <a:r>
              <a:rPr lang="fi-FI" sz="2800" dirty="0" err="1" smtClean="0">
                <a:solidFill>
                  <a:schemeClr val="tx1"/>
                </a:solidFill>
              </a:rPr>
              <a:t>island</a:t>
            </a:r>
            <a:r>
              <a:rPr lang="fi-FI" sz="2800" dirty="0" smtClean="0">
                <a:solidFill>
                  <a:schemeClr val="tx1"/>
                </a:solidFill>
              </a:rPr>
              <a:t> of </a:t>
            </a:r>
            <a:r>
              <a:rPr lang="fi-FI" sz="2800" dirty="0" err="1" smtClean="0">
                <a:solidFill>
                  <a:schemeClr val="tx1"/>
                </a:solidFill>
              </a:rPr>
              <a:t>Cyprus</a:t>
            </a:r>
            <a:endParaRPr lang="fi-FI" sz="2800" dirty="0" smtClean="0">
              <a:solidFill>
                <a:schemeClr val="tx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2.  the </a:t>
            </a:r>
            <a:r>
              <a:rPr lang="fi-FI" sz="2800" dirty="0" err="1" smtClean="0">
                <a:solidFill>
                  <a:schemeClr val="tx1"/>
                </a:solidFill>
              </a:rPr>
              <a:t>works</a:t>
            </a:r>
            <a:r>
              <a:rPr lang="fi-FI" sz="2800" dirty="0" smtClean="0">
                <a:solidFill>
                  <a:schemeClr val="tx1"/>
                </a:solidFill>
              </a:rPr>
              <a:t> of Dickens	</a:t>
            </a:r>
            <a:endParaRPr lang="fi-FI" sz="2400" dirty="0" smtClean="0">
              <a:solidFill>
                <a:schemeClr val="tx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3.  the </a:t>
            </a:r>
            <a:r>
              <a:rPr lang="fi-FI" sz="2800" dirty="0" err="1" smtClean="0">
                <a:solidFill>
                  <a:schemeClr val="tx1"/>
                </a:solidFill>
              </a:rPr>
              <a:t>inhabitants</a:t>
            </a:r>
            <a:r>
              <a:rPr lang="fi-FI" sz="2800" dirty="0" smtClean="0">
                <a:solidFill>
                  <a:schemeClr val="tx1"/>
                </a:solidFill>
              </a:rPr>
              <a:t> of </a:t>
            </a:r>
            <a:r>
              <a:rPr lang="fi-FI" sz="2800" dirty="0" err="1" smtClean="0">
                <a:solidFill>
                  <a:schemeClr val="tx1"/>
                </a:solidFill>
              </a:rPr>
              <a:t>Jamaica</a:t>
            </a:r>
            <a:endParaRPr lang="fi-FI" sz="2800" dirty="0" smtClean="0">
              <a:solidFill>
                <a:schemeClr val="tx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4.  </a:t>
            </a:r>
            <a:r>
              <a:rPr lang="fi-FI" sz="2800" dirty="0">
                <a:solidFill>
                  <a:schemeClr val="tx1"/>
                </a:solidFill>
              </a:rPr>
              <a:t>t</a:t>
            </a:r>
            <a:r>
              <a:rPr lang="fi-FI" sz="2800" dirty="0" smtClean="0">
                <a:solidFill>
                  <a:schemeClr val="tx1"/>
                </a:solidFill>
              </a:rPr>
              <a:t>he </a:t>
            </a:r>
            <a:r>
              <a:rPr lang="fi-FI" sz="2800" dirty="0" err="1" smtClean="0">
                <a:solidFill>
                  <a:schemeClr val="tx1"/>
                </a:solidFill>
              </a:rPr>
              <a:t>dreams</a:t>
            </a:r>
            <a:r>
              <a:rPr lang="fi-FI" sz="2800" dirty="0" smtClean="0">
                <a:solidFill>
                  <a:schemeClr val="tx1"/>
                </a:solidFill>
              </a:rPr>
              <a:t> of the </a:t>
            </a:r>
            <a:r>
              <a:rPr lang="fi-FI" sz="2800" dirty="0" err="1" smtClean="0">
                <a:solidFill>
                  <a:schemeClr val="tx1"/>
                </a:solidFill>
              </a:rPr>
              <a:t>old</a:t>
            </a:r>
            <a:endParaRPr lang="fi-FI" sz="2800" dirty="0" smtClean="0">
              <a:solidFill>
                <a:schemeClr val="tx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5.  the </a:t>
            </a:r>
            <a:r>
              <a:rPr lang="fi-FI" sz="2800" dirty="0" err="1" smtClean="0">
                <a:solidFill>
                  <a:schemeClr val="tx1"/>
                </a:solidFill>
              </a:rPr>
              <a:t>future</a:t>
            </a:r>
            <a:r>
              <a:rPr lang="fi-FI" sz="2800" dirty="0" smtClean="0">
                <a:solidFill>
                  <a:schemeClr val="tx1"/>
                </a:solidFill>
              </a:rPr>
              <a:t> of Finland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5263" y="1213009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solidFill>
                  <a:srgbClr val="2DA2BF"/>
                </a:solidFill>
                <a:ea typeface="+mj-ea"/>
                <a:cs typeface="+mj-cs"/>
              </a:rPr>
              <a:t>Käännä </a:t>
            </a:r>
            <a:r>
              <a:rPr lang="fi-FI" sz="2800" dirty="0" smtClean="0">
                <a:solidFill>
                  <a:srgbClr val="2DA2BF"/>
                </a:solidFill>
                <a:ea typeface="+mj-ea"/>
                <a:cs typeface="+mj-cs"/>
              </a:rPr>
              <a:t>käyttäen </a:t>
            </a:r>
            <a:r>
              <a:rPr lang="fi-FI" sz="2800" dirty="0" err="1" smtClean="0">
                <a:solidFill>
                  <a:srgbClr val="2DA2BF"/>
                </a:solidFill>
                <a:ea typeface="+mj-ea"/>
                <a:cs typeface="+mj-cs"/>
              </a:rPr>
              <a:t>of-rakennetta</a:t>
            </a:r>
            <a:r>
              <a:rPr lang="fi-FI" sz="2800" dirty="0" smtClean="0">
                <a:solidFill>
                  <a:srgbClr val="2DA2BF"/>
                </a:solidFill>
                <a:ea typeface="+mj-ea"/>
                <a:cs typeface="+mj-cs"/>
              </a:rPr>
              <a:t>.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424366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2916"/>
            <a:ext cx="8229600" cy="1143000"/>
          </a:xfrm>
        </p:spPr>
        <p:txBody>
          <a:bodyPr/>
          <a:lstStyle/>
          <a:p>
            <a:r>
              <a:rPr lang="fi-FI" sz="4000" b="1" dirty="0" err="1">
                <a:solidFill>
                  <a:srgbClr val="2DA2BF"/>
                </a:solidFill>
              </a:rPr>
              <a:t>Activate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04864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fi-FI" dirty="0">
                <a:solidFill>
                  <a:srgbClr val="2DA2BF"/>
                </a:solidFill>
              </a:rPr>
              <a:t>6.  testien tulokset</a:t>
            </a:r>
            <a:endParaRPr lang="fi-FI" dirty="0"/>
          </a:p>
          <a:p>
            <a:pPr marL="0" indent="0">
              <a:buNone/>
            </a:pPr>
            <a:r>
              <a:rPr lang="fi-FI" dirty="0">
                <a:solidFill>
                  <a:srgbClr val="2DA2BF"/>
                </a:solidFill>
              </a:rPr>
              <a:t>7.  vuoden 1812 sota</a:t>
            </a:r>
          </a:p>
          <a:p>
            <a:pPr marL="0" indent="0">
              <a:buNone/>
            </a:pPr>
            <a:r>
              <a:rPr lang="fi-FI" dirty="0">
                <a:solidFill>
                  <a:srgbClr val="2DA2BF"/>
                </a:solidFill>
              </a:rPr>
              <a:t>8.  valtameren aallot</a:t>
            </a:r>
          </a:p>
          <a:p>
            <a:pPr marL="0" indent="0">
              <a:buNone/>
            </a:pPr>
            <a:r>
              <a:rPr lang="fi-FI" dirty="0">
                <a:solidFill>
                  <a:srgbClr val="2DA2BF"/>
                </a:solidFill>
              </a:rPr>
              <a:t>9.  talon katto</a:t>
            </a:r>
          </a:p>
          <a:p>
            <a:pPr marL="0" indent="0">
              <a:buNone/>
            </a:pPr>
            <a:r>
              <a:rPr lang="fi-FI" dirty="0">
                <a:solidFill>
                  <a:srgbClr val="2DA2BF"/>
                </a:solidFill>
              </a:rPr>
              <a:t>10. koko luokan </a:t>
            </a:r>
            <a:r>
              <a:rPr lang="fi-FI" dirty="0" smtClean="0">
                <a:solidFill>
                  <a:srgbClr val="2DA2BF"/>
                </a:solidFill>
              </a:rPr>
              <a:t>mielipide</a:t>
            </a:r>
            <a:endParaRPr lang="fi-FI" dirty="0">
              <a:solidFill>
                <a:srgbClr val="2DA2B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4863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fi-FI" dirty="0" smtClean="0"/>
              <a:t>6.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/>
              <a:t>results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tests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7. 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war</a:t>
            </a:r>
            <a:r>
              <a:rPr lang="fi-FI" dirty="0"/>
              <a:t> of 1812 </a:t>
            </a:r>
          </a:p>
          <a:p>
            <a:pPr marL="0" indent="0">
              <a:buNone/>
            </a:pPr>
            <a:r>
              <a:rPr lang="fi-FI" dirty="0"/>
              <a:t>8. 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waves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ocean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9. 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roof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house</a:t>
            </a:r>
            <a:endParaRPr lang="fi-FI" dirty="0"/>
          </a:p>
          <a:p>
            <a:pPr marL="0" indent="0">
              <a:lnSpc>
                <a:spcPct val="80000"/>
              </a:lnSpc>
              <a:buNone/>
            </a:pPr>
            <a:r>
              <a:rPr lang="fi-FI" dirty="0"/>
              <a:t>10. 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opinion</a:t>
            </a:r>
            <a:r>
              <a:rPr lang="fi-FI" dirty="0"/>
              <a:t> of </a:t>
            </a:r>
            <a:r>
              <a:rPr lang="fi-FI" dirty="0" err="1"/>
              <a:t>all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class</a:t>
            </a:r>
            <a:r>
              <a:rPr lang="fi-FI" dirty="0"/>
              <a:t>/ 	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/>
              <a:t>whole</a:t>
            </a:r>
            <a:r>
              <a:rPr lang="fi-FI" dirty="0"/>
              <a:t> </a:t>
            </a:r>
            <a:r>
              <a:rPr lang="fi-FI" dirty="0" err="1"/>
              <a:t>class</a:t>
            </a:r>
            <a:endParaRPr lang="fi-FI" dirty="0"/>
          </a:p>
          <a:p>
            <a:endParaRPr lang="fi-FI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288030"/>
            <a:ext cx="5554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i-FI" sz="2800" dirty="0">
                <a:solidFill>
                  <a:srgbClr val="2DA2BF"/>
                </a:solidFill>
              </a:rPr>
              <a:t>Käännä </a:t>
            </a:r>
            <a:r>
              <a:rPr lang="fi-FI" sz="2800" dirty="0" smtClean="0">
                <a:solidFill>
                  <a:srgbClr val="2DA2BF"/>
                </a:solidFill>
              </a:rPr>
              <a:t>käyttäen </a:t>
            </a:r>
            <a:r>
              <a:rPr lang="fi-FI" sz="2800" dirty="0" err="1" smtClean="0">
                <a:solidFill>
                  <a:srgbClr val="2DA2BF"/>
                </a:solidFill>
              </a:rPr>
              <a:t>of-rakennetta</a:t>
            </a:r>
            <a:r>
              <a:rPr lang="fi-FI" sz="2800" dirty="0" smtClean="0">
                <a:solidFill>
                  <a:srgbClr val="2DA2BF"/>
                </a:solidFill>
              </a:rPr>
              <a:t>.</a:t>
            </a:r>
            <a:endParaRPr lang="fi-FI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33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 smtClean="0"/>
              <a:t>Genetiivi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713387"/>
          </a:xfrm>
        </p:spPr>
        <p:txBody>
          <a:bodyPr>
            <a:normAutofit lnSpcReduction="10000"/>
          </a:bodyPr>
          <a:lstStyle/>
          <a:p>
            <a:r>
              <a:rPr lang="fi-FI" sz="2800" dirty="0" smtClean="0">
                <a:solidFill>
                  <a:schemeClr val="tx1"/>
                </a:solidFill>
              </a:rPr>
              <a:t>Englannissa on kaksi genetiivimuotoa: </a:t>
            </a:r>
            <a:r>
              <a:rPr lang="fi-FI" sz="2800" b="1" dirty="0" smtClean="0">
                <a:solidFill>
                  <a:schemeClr val="tx1"/>
                </a:solidFill>
              </a:rPr>
              <a:t>s-genetiivi</a:t>
            </a:r>
            <a:r>
              <a:rPr lang="fi-FI" sz="2800" dirty="0" smtClean="0">
                <a:solidFill>
                  <a:schemeClr val="tx1"/>
                </a:solidFill>
              </a:rPr>
              <a:t>, jota käytetään yleensä henkilöistä</a:t>
            </a:r>
            <a:r>
              <a:rPr lang="fi-FI" sz="2800" b="1" dirty="0" smtClean="0">
                <a:solidFill>
                  <a:schemeClr val="tx1"/>
                </a:solidFill>
              </a:rPr>
              <a:t> </a:t>
            </a:r>
            <a:endParaRPr lang="fi-FI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2800" dirty="0" smtClean="0"/>
              <a:t>	</a:t>
            </a:r>
            <a:r>
              <a:rPr lang="fi-FI" sz="2800" dirty="0" err="1" smtClean="0"/>
              <a:t>Henry’s</a:t>
            </a:r>
            <a:r>
              <a:rPr lang="fi-FI" sz="2800" dirty="0" smtClean="0"/>
              <a:t> </a:t>
            </a:r>
            <a:r>
              <a:rPr lang="fi-FI" sz="2800" dirty="0" err="1" smtClean="0"/>
              <a:t>job</a:t>
            </a:r>
            <a:endParaRPr lang="fi-FI" sz="2800" dirty="0" smtClean="0"/>
          </a:p>
          <a:p>
            <a:pPr marL="0" indent="0">
              <a:buNone/>
            </a:pPr>
            <a:r>
              <a:rPr lang="fi-FI" sz="2800" dirty="0"/>
              <a:t>	</a:t>
            </a:r>
            <a:r>
              <a:rPr lang="fi-FI" sz="2800" dirty="0" smtClean="0"/>
              <a:t>my </a:t>
            </a:r>
            <a:r>
              <a:rPr lang="fi-FI" sz="2800" dirty="0" err="1" smtClean="0"/>
              <a:t>uncle’s</a:t>
            </a:r>
            <a:r>
              <a:rPr lang="fi-FI" sz="2800" dirty="0" smtClean="0"/>
              <a:t> </a:t>
            </a:r>
            <a:r>
              <a:rPr lang="fi-FI" sz="2800" dirty="0" err="1" smtClean="0"/>
              <a:t>house</a:t>
            </a:r>
            <a:endParaRPr lang="fi-FI" sz="2800" dirty="0" smtClean="0"/>
          </a:p>
          <a:p>
            <a:pPr marL="0" indent="0">
              <a:buNone/>
            </a:pPr>
            <a:r>
              <a:rPr lang="fi-FI" sz="2800" dirty="0"/>
              <a:t>	</a:t>
            </a:r>
            <a:r>
              <a:rPr lang="fi-FI" sz="2800" dirty="0" err="1" smtClean="0"/>
              <a:t>students</a:t>
            </a:r>
            <a:r>
              <a:rPr lang="fi-FI" sz="2800" dirty="0" smtClean="0"/>
              <a:t>’ </a:t>
            </a:r>
            <a:r>
              <a:rPr lang="fi-FI" sz="2800" dirty="0" err="1" smtClean="0"/>
              <a:t>timetables</a:t>
            </a:r>
            <a:endParaRPr lang="fi-FI" sz="2800" dirty="0" smtClean="0"/>
          </a:p>
          <a:p>
            <a:r>
              <a:rPr lang="fi-FI" sz="2800" dirty="0" smtClean="0">
                <a:solidFill>
                  <a:schemeClr val="tx1"/>
                </a:solidFill>
              </a:rPr>
              <a:t>ja </a:t>
            </a:r>
            <a:r>
              <a:rPr lang="fi-FI" sz="2800" b="1" dirty="0" err="1">
                <a:solidFill>
                  <a:schemeClr val="tx1"/>
                </a:solidFill>
              </a:rPr>
              <a:t>of-</a:t>
            </a:r>
            <a:r>
              <a:rPr lang="fi-FI" sz="2800" b="1" dirty="0" err="1" smtClean="0">
                <a:solidFill>
                  <a:schemeClr val="tx1"/>
                </a:solidFill>
              </a:rPr>
              <a:t>rakenne</a:t>
            </a:r>
            <a:r>
              <a:rPr lang="fi-FI" sz="2800" dirty="0" smtClean="0">
                <a:solidFill>
                  <a:schemeClr val="tx1"/>
                </a:solidFill>
              </a:rPr>
              <a:t>, jota käytetään yleensä esineistä ja asioista.</a:t>
            </a:r>
            <a:endParaRPr lang="fi-FI" sz="28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fi-FI" sz="2800" dirty="0">
                <a:solidFill>
                  <a:srgbClr val="000000"/>
                </a:solidFill>
              </a:rPr>
              <a:t>	</a:t>
            </a:r>
            <a:r>
              <a:rPr lang="fi-FI" sz="2800" dirty="0" smtClean="0"/>
              <a:t>the </a:t>
            </a:r>
            <a:r>
              <a:rPr lang="fi-FI" sz="2800" dirty="0" err="1" smtClean="0"/>
              <a:t>name</a:t>
            </a:r>
            <a:r>
              <a:rPr lang="fi-FI" sz="2800" dirty="0" smtClean="0"/>
              <a:t> of the </a:t>
            </a:r>
            <a:r>
              <a:rPr lang="fi-FI" sz="2800" dirty="0" err="1" smtClean="0"/>
              <a:t>game</a:t>
            </a:r>
            <a:endParaRPr lang="fi-FI" sz="2800" dirty="0" smtClean="0"/>
          </a:p>
          <a:p>
            <a:pPr marL="0" indent="0">
              <a:buNone/>
            </a:pPr>
            <a:r>
              <a:rPr lang="fi-FI" sz="2800" dirty="0"/>
              <a:t>	</a:t>
            </a:r>
            <a:r>
              <a:rPr lang="fi-FI" sz="2800" dirty="0" smtClean="0"/>
              <a:t>the </a:t>
            </a:r>
            <a:r>
              <a:rPr lang="fi-FI" sz="2800" dirty="0" err="1" smtClean="0"/>
              <a:t>roof</a:t>
            </a:r>
            <a:r>
              <a:rPr lang="fi-FI" sz="2800" dirty="0" smtClean="0"/>
              <a:t> of the </a:t>
            </a:r>
            <a:r>
              <a:rPr lang="fi-FI" sz="2800" dirty="0" err="1" smtClean="0"/>
              <a:t>church</a:t>
            </a:r>
            <a:endParaRPr lang="fi-FI" sz="2800" dirty="0" smtClean="0"/>
          </a:p>
          <a:p>
            <a:pPr marL="0" indent="0">
              <a:buNone/>
            </a:pPr>
            <a:r>
              <a:rPr lang="fi-FI" sz="2800" dirty="0"/>
              <a:t>	</a:t>
            </a:r>
            <a:r>
              <a:rPr lang="fi-FI" sz="2800" dirty="0" smtClean="0"/>
              <a:t>the </a:t>
            </a:r>
            <a:r>
              <a:rPr lang="fi-FI" sz="2800" dirty="0" err="1" smtClean="0"/>
              <a:t>flags</a:t>
            </a:r>
            <a:r>
              <a:rPr lang="fi-FI" sz="2800" dirty="0" smtClean="0"/>
              <a:t> of all the </a:t>
            </a:r>
            <a:r>
              <a:rPr lang="fi-FI" sz="2800" dirty="0" err="1" smtClean="0"/>
              <a:t>countries</a:t>
            </a:r>
            <a:endParaRPr lang="fi-FI" sz="2800" dirty="0" smtClean="0"/>
          </a:p>
        </p:txBody>
      </p:sp>
    </p:spTree>
    <p:extLst>
      <p:ext uri="{BB962C8B-B14F-4D97-AF65-F5344CB8AC3E}">
        <p14:creationId xmlns:p14="http://schemas.microsoft.com/office/powerpoint/2010/main" val="203316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 smtClean="0"/>
              <a:t>S-genetiivi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7133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800" dirty="0" smtClean="0"/>
              <a:t>Miten s-genetiivi muodostetaan?</a:t>
            </a:r>
            <a:endParaRPr lang="fi-FI" sz="2800" dirty="0"/>
          </a:p>
          <a:p>
            <a:pPr marL="0" indent="0">
              <a:lnSpc>
                <a:spcPct val="60000"/>
              </a:lnSpc>
              <a:spcBef>
                <a:spcPts val="1872"/>
              </a:spcBef>
              <a:buNone/>
            </a:pPr>
            <a:r>
              <a:rPr lang="fi-FI" sz="2800" dirty="0" smtClean="0"/>
              <a:t>	</a:t>
            </a:r>
            <a:r>
              <a:rPr lang="fi-FI" sz="2400" dirty="0" smtClean="0">
                <a:solidFill>
                  <a:schemeClr val="tx1"/>
                </a:solidFill>
              </a:rPr>
              <a:t>my </a:t>
            </a:r>
            <a:r>
              <a:rPr lang="fi-FI" sz="2400" b="1" dirty="0" err="1" smtClean="0">
                <a:solidFill>
                  <a:schemeClr val="tx1"/>
                </a:solidFill>
              </a:rPr>
              <a:t>Dad’s</a:t>
            </a:r>
            <a:r>
              <a:rPr lang="fi-FI" sz="2400" dirty="0" smtClean="0">
                <a:solidFill>
                  <a:schemeClr val="tx1"/>
                </a:solidFill>
              </a:rPr>
              <a:t> new </a:t>
            </a:r>
            <a:r>
              <a:rPr lang="fi-FI" sz="2400" dirty="0" err="1" smtClean="0">
                <a:solidFill>
                  <a:schemeClr val="tx1"/>
                </a:solidFill>
              </a:rPr>
              <a:t>fishing</a:t>
            </a:r>
            <a:r>
              <a:rPr lang="fi-FI" sz="2400" dirty="0" smtClean="0">
                <a:solidFill>
                  <a:schemeClr val="tx1"/>
                </a:solidFill>
              </a:rPr>
              <a:t> </a:t>
            </a:r>
            <a:r>
              <a:rPr lang="fi-FI" sz="2400" dirty="0" err="1" smtClean="0">
                <a:solidFill>
                  <a:schemeClr val="tx1"/>
                </a:solidFill>
              </a:rPr>
              <a:t>rod</a:t>
            </a:r>
            <a:endParaRPr lang="fi-FI" sz="24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spcBef>
                <a:spcPts val="672"/>
              </a:spcBef>
              <a:buNone/>
            </a:pPr>
            <a:r>
              <a:rPr lang="fi-FI" sz="2400" dirty="0">
                <a:solidFill>
                  <a:schemeClr val="tx1"/>
                </a:solidFill>
              </a:rPr>
              <a:t>	</a:t>
            </a:r>
            <a:r>
              <a:rPr lang="fi-FI" sz="2400" b="1" dirty="0" err="1" smtClean="0">
                <a:solidFill>
                  <a:schemeClr val="tx1"/>
                </a:solidFill>
              </a:rPr>
              <a:t>Angela’s</a:t>
            </a:r>
            <a:r>
              <a:rPr lang="fi-FI" sz="2400" dirty="0" smtClean="0">
                <a:solidFill>
                  <a:schemeClr val="tx1"/>
                </a:solidFill>
              </a:rPr>
              <a:t> </a:t>
            </a:r>
            <a:r>
              <a:rPr lang="fi-FI" sz="2400" dirty="0" err="1" smtClean="0">
                <a:solidFill>
                  <a:schemeClr val="tx1"/>
                </a:solidFill>
              </a:rPr>
              <a:t>old</a:t>
            </a:r>
            <a:r>
              <a:rPr lang="fi-FI" sz="2400" dirty="0" smtClean="0">
                <a:solidFill>
                  <a:schemeClr val="tx1"/>
                </a:solidFill>
              </a:rPr>
              <a:t> </a:t>
            </a:r>
            <a:r>
              <a:rPr lang="fi-FI" sz="2400" dirty="0" err="1" smtClean="0">
                <a:solidFill>
                  <a:schemeClr val="tx1"/>
                </a:solidFill>
              </a:rPr>
              <a:t>friend</a:t>
            </a:r>
            <a:endParaRPr lang="fi-FI" sz="24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spcBef>
                <a:spcPts val="672"/>
              </a:spcBef>
              <a:buNone/>
            </a:pPr>
            <a:r>
              <a:rPr lang="fi-FI" sz="2400" dirty="0">
                <a:solidFill>
                  <a:schemeClr val="tx1"/>
                </a:solidFill>
              </a:rPr>
              <a:t>	</a:t>
            </a:r>
            <a:r>
              <a:rPr lang="fi-FI" sz="2400" dirty="0" smtClean="0">
                <a:solidFill>
                  <a:schemeClr val="tx1"/>
                </a:solidFill>
              </a:rPr>
              <a:t>a </a:t>
            </a:r>
            <a:r>
              <a:rPr lang="fi-FI" sz="2400" b="1" dirty="0" err="1" smtClean="0">
                <a:solidFill>
                  <a:schemeClr val="tx1"/>
                </a:solidFill>
              </a:rPr>
              <a:t>girl’s</a:t>
            </a:r>
            <a:r>
              <a:rPr lang="fi-FI" sz="2400" dirty="0" smtClean="0">
                <a:solidFill>
                  <a:schemeClr val="tx1"/>
                </a:solidFill>
              </a:rPr>
              <a:t> </a:t>
            </a:r>
            <a:r>
              <a:rPr lang="fi-FI" sz="2400" dirty="0" err="1" smtClean="0">
                <a:solidFill>
                  <a:schemeClr val="tx1"/>
                </a:solidFill>
              </a:rPr>
              <a:t>voice</a:t>
            </a:r>
            <a:endParaRPr lang="fi-FI" sz="2400" dirty="0" smtClean="0">
              <a:solidFill>
                <a:schemeClr val="tx1"/>
              </a:solidFill>
            </a:endParaRPr>
          </a:p>
          <a:p>
            <a:pPr>
              <a:spcBef>
                <a:spcPts val="672"/>
              </a:spcBef>
            </a:pPr>
            <a:r>
              <a:rPr lang="fi-FI" sz="2800" b="1" dirty="0">
                <a:solidFill>
                  <a:schemeClr val="tx1"/>
                </a:solidFill>
              </a:rPr>
              <a:t>Yksikkömuotoisiin substantiiveihin </a:t>
            </a:r>
            <a:r>
              <a:rPr lang="fi-FI" sz="2800" dirty="0">
                <a:solidFill>
                  <a:schemeClr val="tx1"/>
                </a:solidFill>
              </a:rPr>
              <a:t>lisätään</a:t>
            </a:r>
            <a:r>
              <a:rPr lang="fi-FI" sz="2800" b="1" dirty="0">
                <a:solidFill>
                  <a:schemeClr val="tx1"/>
                </a:solidFill>
              </a:rPr>
              <a:t> ’s </a:t>
            </a:r>
            <a:r>
              <a:rPr lang="fi-FI" sz="2800" dirty="0">
                <a:solidFill>
                  <a:schemeClr val="tx1"/>
                </a:solidFill>
              </a:rPr>
              <a:t>(heittomerkki + ’s’).</a:t>
            </a:r>
          </a:p>
          <a:p>
            <a:pPr marL="0" indent="0">
              <a:spcBef>
                <a:spcPts val="672"/>
              </a:spcBef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	</a:t>
            </a:r>
            <a:r>
              <a:rPr lang="fi-FI" sz="2400" dirty="0" smtClean="0">
                <a:solidFill>
                  <a:schemeClr val="tx1"/>
                </a:solidFill>
              </a:rPr>
              <a:t>a </a:t>
            </a:r>
            <a:r>
              <a:rPr lang="fi-FI" sz="2400" b="1" dirty="0" err="1" smtClean="0">
                <a:solidFill>
                  <a:schemeClr val="tx1"/>
                </a:solidFill>
              </a:rPr>
              <a:t>girls</a:t>
            </a:r>
            <a:r>
              <a:rPr lang="fi-FI" sz="2400" b="1" dirty="0" smtClean="0">
                <a:solidFill>
                  <a:schemeClr val="tx1"/>
                </a:solidFill>
              </a:rPr>
              <a:t>’</a:t>
            </a:r>
            <a:r>
              <a:rPr lang="fi-FI" sz="2400" dirty="0" smtClean="0">
                <a:solidFill>
                  <a:schemeClr val="tx1"/>
                </a:solidFill>
              </a:rPr>
              <a:t> </a:t>
            </a:r>
            <a:r>
              <a:rPr lang="fi-FI" sz="2400" dirty="0" err="1" smtClean="0">
                <a:solidFill>
                  <a:schemeClr val="tx1"/>
                </a:solidFill>
              </a:rPr>
              <a:t>school</a:t>
            </a:r>
            <a:endParaRPr lang="fi-FI" sz="24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spcBef>
                <a:spcPts val="672"/>
              </a:spcBef>
              <a:buNone/>
            </a:pPr>
            <a:r>
              <a:rPr lang="fi-FI" sz="2400" dirty="0" smtClean="0">
                <a:solidFill>
                  <a:schemeClr val="tx1"/>
                </a:solidFill>
              </a:rPr>
              <a:t>	</a:t>
            </a:r>
            <a:r>
              <a:rPr lang="fi-FI" sz="2400" dirty="0" err="1" smtClean="0">
                <a:solidFill>
                  <a:schemeClr val="tx1"/>
                </a:solidFill>
              </a:rPr>
              <a:t>the</a:t>
            </a:r>
            <a:r>
              <a:rPr lang="fi-FI" sz="2400" dirty="0" smtClean="0">
                <a:solidFill>
                  <a:schemeClr val="tx1"/>
                </a:solidFill>
              </a:rPr>
              <a:t> </a:t>
            </a:r>
            <a:r>
              <a:rPr lang="fi-FI" sz="2400" b="1" dirty="0" err="1" smtClean="0">
                <a:solidFill>
                  <a:schemeClr val="tx1"/>
                </a:solidFill>
              </a:rPr>
              <a:t>students</a:t>
            </a:r>
            <a:r>
              <a:rPr lang="fi-FI" sz="2400" b="1" dirty="0" smtClean="0">
                <a:solidFill>
                  <a:schemeClr val="tx1"/>
                </a:solidFill>
              </a:rPr>
              <a:t>’</a:t>
            </a:r>
            <a:r>
              <a:rPr lang="fi-FI" sz="2400" dirty="0" smtClean="0">
                <a:solidFill>
                  <a:schemeClr val="tx1"/>
                </a:solidFill>
              </a:rPr>
              <a:t> </a:t>
            </a:r>
            <a:r>
              <a:rPr lang="fi-FI" sz="2400" dirty="0" err="1" smtClean="0">
                <a:solidFill>
                  <a:schemeClr val="tx1"/>
                </a:solidFill>
              </a:rPr>
              <a:t>tablets</a:t>
            </a:r>
            <a:endParaRPr lang="fi-FI" sz="24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spcBef>
                <a:spcPts val="672"/>
              </a:spcBef>
              <a:buNone/>
            </a:pPr>
            <a:r>
              <a:rPr lang="fi-FI" sz="2400" dirty="0" smtClean="0">
                <a:solidFill>
                  <a:schemeClr val="tx1"/>
                </a:solidFill>
              </a:rPr>
              <a:t>	</a:t>
            </a:r>
            <a:r>
              <a:rPr lang="fi-FI" sz="2400" dirty="0" err="1" smtClean="0">
                <a:solidFill>
                  <a:schemeClr val="tx1"/>
                </a:solidFill>
              </a:rPr>
              <a:t>the</a:t>
            </a:r>
            <a:r>
              <a:rPr lang="fi-FI" sz="2400" dirty="0" smtClean="0">
                <a:solidFill>
                  <a:schemeClr val="tx1"/>
                </a:solidFill>
              </a:rPr>
              <a:t> </a:t>
            </a:r>
            <a:r>
              <a:rPr lang="fi-FI" sz="2400" b="1" dirty="0" err="1" smtClean="0">
                <a:solidFill>
                  <a:schemeClr val="tx1"/>
                </a:solidFill>
              </a:rPr>
              <a:t>Smiths</a:t>
            </a:r>
            <a:r>
              <a:rPr lang="fi-FI" sz="2400" b="1" dirty="0" smtClean="0">
                <a:solidFill>
                  <a:schemeClr val="tx1"/>
                </a:solidFill>
              </a:rPr>
              <a:t>’</a:t>
            </a:r>
            <a:r>
              <a:rPr lang="fi-FI" sz="2400" dirty="0" smtClean="0">
                <a:solidFill>
                  <a:schemeClr val="tx1"/>
                </a:solidFill>
              </a:rPr>
              <a:t> </a:t>
            </a:r>
            <a:r>
              <a:rPr lang="fi-FI" sz="2400" dirty="0" err="1" smtClean="0">
                <a:solidFill>
                  <a:schemeClr val="tx1"/>
                </a:solidFill>
              </a:rPr>
              <a:t>opinions</a:t>
            </a:r>
            <a:endParaRPr lang="fi-FI" sz="2400" b="1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ts val="1872"/>
              </a:spcBef>
            </a:pPr>
            <a:r>
              <a:rPr lang="fi-FI" sz="2800" b="1" dirty="0" smtClean="0">
                <a:solidFill>
                  <a:schemeClr val="tx1"/>
                </a:solidFill>
              </a:rPr>
              <a:t>Monikollisiin substantiiveihin </a:t>
            </a:r>
            <a:r>
              <a:rPr lang="fi-FI" sz="2800" dirty="0" smtClean="0">
                <a:solidFill>
                  <a:schemeClr val="tx1"/>
                </a:solidFill>
              </a:rPr>
              <a:t>lisätään</a:t>
            </a:r>
            <a:r>
              <a:rPr lang="fi-FI" sz="2800" b="1" dirty="0" smtClean="0">
                <a:solidFill>
                  <a:schemeClr val="tx1"/>
                </a:solidFill>
              </a:rPr>
              <a:t> ’ </a:t>
            </a:r>
            <a:r>
              <a:rPr lang="fi-FI" sz="2800" dirty="0" smtClean="0">
                <a:solidFill>
                  <a:schemeClr val="tx1"/>
                </a:solidFill>
              </a:rPr>
              <a:t>(pelkkä heittomerkki).</a:t>
            </a:r>
            <a:endParaRPr lang="fi-FI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3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 smtClean="0"/>
              <a:t>S-genetiivi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7133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800" dirty="0" smtClean="0"/>
              <a:t>Entä seuraavien monikkomuotojen s-genetiivi?</a:t>
            </a:r>
            <a:endParaRPr lang="fi-FI" sz="2800" dirty="0"/>
          </a:p>
          <a:p>
            <a:pPr marL="0" indent="0">
              <a:lnSpc>
                <a:spcPct val="120000"/>
              </a:lnSpc>
              <a:spcBef>
                <a:spcPts val="1872"/>
              </a:spcBef>
              <a:buNone/>
            </a:pPr>
            <a:r>
              <a:rPr lang="fi-FI" sz="2800" dirty="0" smtClean="0"/>
              <a:t>	</a:t>
            </a:r>
            <a:r>
              <a:rPr lang="fi-FI" sz="2800" dirty="0" err="1" smtClean="0">
                <a:solidFill>
                  <a:schemeClr val="tx1"/>
                </a:solidFill>
              </a:rPr>
              <a:t>children’s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cuddly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toys</a:t>
            </a:r>
            <a:endParaRPr lang="fi-FI" sz="28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672"/>
              </a:spcBef>
              <a:buNone/>
            </a:pPr>
            <a:r>
              <a:rPr lang="fi-FI" sz="2800" dirty="0">
                <a:solidFill>
                  <a:schemeClr val="tx1"/>
                </a:solidFill>
              </a:rPr>
              <a:t>	</a:t>
            </a:r>
            <a:r>
              <a:rPr lang="fi-FI" sz="2800" b="1" dirty="0" err="1" smtClean="0">
                <a:solidFill>
                  <a:schemeClr val="tx1"/>
                </a:solidFill>
              </a:rPr>
              <a:t>women’s</a:t>
            </a:r>
            <a:r>
              <a:rPr lang="fi-FI" sz="2800" b="1" dirty="0" smtClean="0">
                <a:solidFill>
                  <a:schemeClr val="tx1"/>
                </a:solidFill>
              </a:rPr>
              <a:t> </a:t>
            </a:r>
            <a:r>
              <a:rPr lang="fi-FI" sz="2800" b="1" dirty="0" err="1" smtClean="0">
                <a:solidFill>
                  <a:schemeClr val="tx1"/>
                </a:solidFill>
              </a:rPr>
              <a:t>clothes</a:t>
            </a:r>
            <a:endParaRPr lang="fi-FI" sz="28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672"/>
              </a:spcBef>
              <a:buNone/>
            </a:pPr>
            <a:r>
              <a:rPr lang="fi-FI" sz="2800" dirty="0">
                <a:solidFill>
                  <a:schemeClr val="tx1"/>
                </a:solidFill>
              </a:rPr>
              <a:t>	</a:t>
            </a:r>
            <a:r>
              <a:rPr lang="fi-FI" sz="2800" dirty="0" err="1" smtClean="0">
                <a:solidFill>
                  <a:schemeClr val="tx1"/>
                </a:solidFill>
              </a:rPr>
              <a:t>people’s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choice</a:t>
            </a:r>
            <a:endParaRPr lang="fi-FI" sz="28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672"/>
              </a:spcBef>
              <a:buNone/>
            </a:pPr>
            <a:endParaRPr lang="fi-FI" sz="2800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672"/>
              </a:spcBef>
            </a:pPr>
            <a:r>
              <a:rPr lang="fi-FI" sz="2800" dirty="0" smtClean="0">
                <a:solidFill>
                  <a:schemeClr val="tx1"/>
                </a:solidFill>
              </a:rPr>
              <a:t>Jos substantiivin monikon </a:t>
            </a:r>
            <a:r>
              <a:rPr lang="fi-FI" sz="2800" b="1" dirty="0" smtClean="0">
                <a:solidFill>
                  <a:schemeClr val="tx1"/>
                </a:solidFill>
              </a:rPr>
              <a:t>pääte ei ole –s, </a:t>
            </a:r>
            <a:r>
              <a:rPr lang="fi-FI" sz="2800" dirty="0" smtClean="0">
                <a:solidFill>
                  <a:schemeClr val="tx1"/>
                </a:solidFill>
              </a:rPr>
              <a:t>muodostetaan genetiivi kuten yksiköllisellä sanalla </a:t>
            </a:r>
            <a:r>
              <a:rPr lang="fi-FI" sz="2800" b="1" dirty="0" smtClean="0">
                <a:solidFill>
                  <a:schemeClr val="tx1"/>
                </a:solidFill>
              </a:rPr>
              <a:t>’s </a:t>
            </a:r>
            <a:r>
              <a:rPr lang="fi-FI" sz="2800" dirty="0">
                <a:solidFill>
                  <a:schemeClr val="tx1"/>
                </a:solidFill>
              </a:rPr>
              <a:t>(heittomerkki + ’</a:t>
            </a:r>
            <a:r>
              <a:rPr lang="fi-FI" sz="2800" b="1" dirty="0">
                <a:solidFill>
                  <a:schemeClr val="tx1"/>
                </a:solidFill>
              </a:rPr>
              <a:t>s</a:t>
            </a:r>
            <a:r>
              <a:rPr lang="fi-FI" sz="2800" dirty="0">
                <a:solidFill>
                  <a:schemeClr val="tx1"/>
                </a:solidFill>
              </a:rPr>
              <a:t>’).</a:t>
            </a:r>
          </a:p>
          <a:p>
            <a:pPr marL="0" indent="0">
              <a:lnSpc>
                <a:spcPct val="80000"/>
              </a:lnSpc>
              <a:spcBef>
                <a:spcPts val="672"/>
              </a:spcBef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	</a:t>
            </a:r>
            <a:endParaRPr lang="fi-FI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10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b="1" dirty="0" smtClean="0">
                <a:solidFill>
                  <a:schemeClr val="accent1"/>
                </a:solidFill>
              </a:rPr>
              <a:t>S-genetiivi</a:t>
            </a:r>
            <a:endParaRPr lang="fi-FI" sz="4000" b="1" dirty="0">
              <a:solidFill>
                <a:schemeClr val="accent1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115616" y="2708920"/>
            <a:ext cx="3603720" cy="3412975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672"/>
              </a:spcBef>
              <a:buNone/>
            </a:pPr>
            <a:r>
              <a:rPr lang="fi-FI" sz="2800" dirty="0" err="1" smtClean="0">
                <a:solidFill>
                  <a:schemeClr val="accent1"/>
                </a:solidFill>
              </a:rPr>
              <a:t>Travisin</a:t>
            </a:r>
            <a:r>
              <a:rPr lang="fi-FI" sz="2800" dirty="0" smtClean="0">
                <a:solidFill>
                  <a:schemeClr val="accent1"/>
                </a:solidFill>
              </a:rPr>
              <a:t> levyt =</a:t>
            </a:r>
            <a:endParaRPr lang="fi-FI" sz="28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i-FI" sz="2800" dirty="0" smtClean="0">
                <a:solidFill>
                  <a:srgbClr val="2DA2BF"/>
                </a:solidFill>
              </a:rPr>
              <a:t>Herra Jonesin runot =</a:t>
            </a:r>
            <a:endParaRPr lang="fi-FI" sz="2800" dirty="0" smtClean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9839" y="2619135"/>
            <a:ext cx="4038600" cy="1728192"/>
          </a:xfrm>
        </p:spPr>
        <p:txBody>
          <a:bodyPr/>
          <a:lstStyle/>
          <a:p>
            <a:pPr marL="0" indent="0">
              <a:buNone/>
            </a:pPr>
            <a:r>
              <a:rPr lang="fi-FI" dirty="0" err="1"/>
              <a:t>Travis</a:t>
            </a:r>
            <a:r>
              <a:rPr lang="fi-FI" dirty="0"/>
              <a:t>’(s) </a:t>
            </a:r>
            <a:r>
              <a:rPr lang="fi-FI" dirty="0" err="1" smtClean="0"/>
              <a:t>albums</a:t>
            </a:r>
            <a:endParaRPr lang="fi-FI" dirty="0" smtClean="0"/>
          </a:p>
          <a:p>
            <a:pPr marL="0" indent="0">
              <a:buNone/>
            </a:pPr>
            <a:r>
              <a:rPr lang="fi-FI" dirty="0" err="1"/>
              <a:t>Mr</a:t>
            </a:r>
            <a:r>
              <a:rPr lang="fi-FI" dirty="0"/>
              <a:t> Jones’(s) </a:t>
            </a:r>
            <a:r>
              <a:rPr lang="fi-FI" dirty="0" err="1"/>
              <a:t>poems</a:t>
            </a:r>
            <a:endParaRPr lang="fi-FI" dirty="0"/>
          </a:p>
          <a:p>
            <a:endParaRPr lang="fi-FI" dirty="0"/>
          </a:p>
        </p:txBody>
      </p:sp>
      <p:sp>
        <p:nvSpPr>
          <p:cNvPr id="5" name="TextBox 4"/>
          <p:cNvSpPr txBox="1"/>
          <p:nvPr/>
        </p:nvSpPr>
        <p:spPr>
          <a:xfrm>
            <a:off x="601446" y="4509120"/>
            <a:ext cx="7632848" cy="1265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72"/>
              </a:spcBef>
              <a:buFont typeface="Arial" panose="020B0604020202020204" pitchFamily="34" charset="0"/>
              <a:buChar char="•"/>
            </a:pPr>
            <a:r>
              <a:rPr lang="fi-FI" sz="2800" dirty="0"/>
              <a:t>Huomaa, että s-genetiivin </a:t>
            </a:r>
            <a:r>
              <a:rPr lang="fi-FI" sz="2800" dirty="0" smtClean="0"/>
              <a:t>’s’ </a:t>
            </a:r>
            <a:r>
              <a:rPr lang="fi-FI" sz="2800" dirty="0"/>
              <a:t>lausutaan, vaikka sitä ei kirjoitettaisi: </a:t>
            </a:r>
            <a:r>
              <a:rPr lang="fi-FI" sz="2800" dirty="0">
                <a:solidFill>
                  <a:srgbClr val="2DA2BF"/>
                </a:solidFill>
              </a:rPr>
              <a:t>[</a:t>
            </a:r>
            <a:r>
              <a:rPr lang="fi-FI" sz="2800" dirty="0" err="1">
                <a:solidFill>
                  <a:schemeClr val="accent1"/>
                </a:solidFill>
              </a:rPr>
              <a:t>trav</a:t>
            </a:r>
            <a:r>
              <a:rPr lang="fi-FI" sz="2800" dirty="0">
                <a:solidFill>
                  <a:schemeClr val="accent1"/>
                </a:solidFill>
              </a:rPr>
              <a:t>-is-</a:t>
            </a:r>
            <a:r>
              <a:rPr lang="fi-FI" sz="2800" dirty="0" err="1">
                <a:solidFill>
                  <a:schemeClr val="accent1"/>
                </a:solidFill>
              </a:rPr>
              <a:t>iz</a:t>
            </a:r>
            <a:r>
              <a:rPr lang="fi-FI" sz="2800" dirty="0">
                <a:solidFill>
                  <a:srgbClr val="2DA2BF"/>
                </a:solidFill>
              </a:rPr>
              <a:t>]</a:t>
            </a:r>
            <a:r>
              <a:rPr lang="fi-FI" sz="2800" dirty="0">
                <a:solidFill>
                  <a:srgbClr val="000000"/>
                </a:solidFill>
              </a:rPr>
              <a:t>.</a:t>
            </a:r>
            <a:endParaRPr lang="fi-FI" sz="2800" dirty="0"/>
          </a:p>
          <a:p>
            <a:pPr>
              <a:lnSpc>
                <a:spcPct val="80000"/>
              </a:lnSpc>
              <a:spcBef>
                <a:spcPts val="672"/>
              </a:spcBef>
            </a:pPr>
            <a:endParaRPr lang="fi-FI" dirty="0"/>
          </a:p>
        </p:txBody>
      </p:sp>
      <p:sp>
        <p:nvSpPr>
          <p:cNvPr id="6" name="TextBox 5"/>
          <p:cNvSpPr txBox="1"/>
          <p:nvPr/>
        </p:nvSpPr>
        <p:spPr>
          <a:xfrm>
            <a:off x="601446" y="1363407"/>
            <a:ext cx="8003002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ts val="672"/>
              </a:spcBef>
              <a:buFont typeface="Arial" panose="020B0604020202020204" pitchFamily="34" charset="0"/>
              <a:buChar char="•"/>
            </a:pPr>
            <a:r>
              <a:rPr lang="fi-FI" sz="2800" dirty="0"/>
              <a:t>Jos erisnimi päättyy</a:t>
            </a:r>
            <a:r>
              <a:rPr lang="fi-FI" sz="2800" b="1" dirty="0"/>
              <a:t> s-kirjaimeen, </a:t>
            </a:r>
            <a:r>
              <a:rPr lang="fi-FI" sz="2800" dirty="0"/>
              <a:t>muodostetaan genetiivi joko </a:t>
            </a:r>
            <a:r>
              <a:rPr lang="fi-FI" sz="2800" b="1" dirty="0"/>
              <a:t>’s </a:t>
            </a:r>
            <a:r>
              <a:rPr lang="fi-FI" sz="2800" dirty="0"/>
              <a:t>(heittomerkki + ’</a:t>
            </a:r>
            <a:r>
              <a:rPr lang="fi-FI" sz="2800" b="1" dirty="0"/>
              <a:t>s</a:t>
            </a:r>
            <a:r>
              <a:rPr lang="fi-FI" sz="2800" dirty="0"/>
              <a:t>’) tai pelkällä heittomerkillä </a:t>
            </a:r>
            <a:r>
              <a:rPr lang="fi-FI" sz="2800" b="1" dirty="0"/>
              <a:t>’</a:t>
            </a:r>
            <a:r>
              <a:rPr lang="fi-FI" sz="2800" dirty="0"/>
              <a:t>.</a:t>
            </a:r>
            <a:r>
              <a:rPr lang="fi-FI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9564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b="1" dirty="0" smtClean="0">
                <a:solidFill>
                  <a:schemeClr val="accent1"/>
                </a:solidFill>
              </a:rPr>
              <a:t>S-genetiivi</a:t>
            </a:r>
            <a:endParaRPr lang="fi-FI" sz="40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584" y="2802633"/>
            <a:ext cx="3456384" cy="1972816"/>
          </a:xfrm>
        </p:spPr>
        <p:txBody>
          <a:bodyPr/>
          <a:lstStyle/>
          <a:p>
            <a:pPr marL="0" indent="0">
              <a:spcBef>
                <a:spcPts val="1272"/>
              </a:spcBef>
              <a:buNone/>
            </a:pPr>
            <a:endParaRPr lang="fi-FI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spcBef>
                <a:spcPts val="672"/>
              </a:spcBef>
              <a:buNone/>
            </a:pPr>
            <a:r>
              <a:rPr lang="fi-FI" dirty="0" smtClean="0">
                <a:solidFill>
                  <a:srgbClr val="2DA2BF"/>
                </a:solidFill>
              </a:rPr>
              <a:t>Arkhimedeen </a:t>
            </a:r>
            <a:r>
              <a:rPr lang="fi-FI" dirty="0">
                <a:solidFill>
                  <a:srgbClr val="2DA2BF"/>
                </a:solidFill>
              </a:rPr>
              <a:t>laki </a:t>
            </a:r>
            <a:r>
              <a:rPr lang="fi-FI" dirty="0" smtClean="0">
                <a:solidFill>
                  <a:srgbClr val="2DA2BF"/>
                </a:solidFill>
              </a:rPr>
              <a:t>=</a:t>
            </a:r>
            <a:endParaRPr lang="fi-FI" dirty="0">
              <a:solidFill>
                <a:srgbClr val="2DA2B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3968" y="2708920"/>
            <a:ext cx="3452192" cy="1972816"/>
          </a:xfrm>
        </p:spPr>
        <p:txBody>
          <a:bodyPr/>
          <a:lstStyle/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err="1" smtClean="0"/>
              <a:t>Archimedes</a:t>
            </a:r>
            <a:r>
              <a:rPr lang="fi-FI" dirty="0"/>
              <a:t>’ </a:t>
            </a:r>
            <a:r>
              <a:rPr lang="fi-FI" dirty="0" err="1" smtClean="0"/>
              <a:t>Law</a:t>
            </a:r>
            <a:endParaRPr lang="fi-FI" dirty="0">
              <a:solidFill>
                <a:srgbClr val="2DA2B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417638"/>
            <a:ext cx="83615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fi-FI" sz="2800" dirty="0"/>
              <a:t>Klassisten ja raamatullisten s-päätteisten nimien genetiivi kirjoitetaan ja lausutaan yleensä ilman genetiivin s-kirjainta.</a:t>
            </a:r>
          </a:p>
        </p:txBody>
      </p:sp>
    </p:spTree>
    <p:extLst>
      <p:ext uri="{BB962C8B-B14F-4D97-AF65-F5344CB8AC3E}">
        <p14:creationId xmlns:p14="http://schemas.microsoft.com/office/powerpoint/2010/main" val="40305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fi-FI" sz="4000" dirty="0" smtClean="0"/>
              <a:t>S-genetiivi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23528" y="980728"/>
            <a:ext cx="8604448" cy="4968552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672"/>
              </a:spcBef>
              <a:buNone/>
            </a:pPr>
            <a:r>
              <a:rPr lang="fi-FI" sz="2800" dirty="0" smtClean="0">
                <a:solidFill>
                  <a:srgbClr val="2DA2BF"/>
                </a:solidFill>
              </a:rPr>
              <a:t>Mitä huomioitavaa on seuraavissa genetiivi-ilmauksissa?</a:t>
            </a:r>
          </a:p>
          <a:p>
            <a:pPr marL="0" indent="0">
              <a:lnSpc>
                <a:spcPct val="110000"/>
              </a:lnSpc>
              <a:spcBef>
                <a:spcPts val="672"/>
              </a:spcBef>
              <a:buNone/>
            </a:pPr>
            <a:r>
              <a:rPr lang="fi-FI" sz="2800" dirty="0">
                <a:solidFill>
                  <a:srgbClr val="2DA2BF"/>
                </a:solidFill>
              </a:rPr>
              <a:t>	</a:t>
            </a:r>
            <a:r>
              <a:rPr lang="fi-FI" sz="2400" dirty="0">
                <a:solidFill>
                  <a:schemeClr val="tx1"/>
                </a:solidFill>
              </a:rPr>
              <a:t>M</a:t>
            </a:r>
            <a:r>
              <a:rPr lang="fi-FI" sz="2400" dirty="0" smtClean="0">
                <a:solidFill>
                  <a:schemeClr val="tx1"/>
                </a:solidFill>
              </a:rPr>
              <a:t>y </a:t>
            </a:r>
            <a:r>
              <a:rPr lang="fi-FI" sz="2400" dirty="0" err="1" smtClean="0">
                <a:solidFill>
                  <a:schemeClr val="tx1"/>
                </a:solidFill>
              </a:rPr>
              <a:t>aunt</a:t>
            </a:r>
            <a:r>
              <a:rPr lang="fi-FI" sz="2400" dirty="0" smtClean="0">
                <a:solidFill>
                  <a:schemeClr val="tx1"/>
                </a:solidFill>
              </a:rPr>
              <a:t> and </a:t>
            </a:r>
            <a:r>
              <a:rPr lang="fi-FI" sz="2400" dirty="0" err="1" smtClean="0">
                <a:solidFill>
                  <a:schemeClr val="tx1"/>
                </a:solidFill>
              </a:rPr>
              <a:t>uncle’s</a:t>
            </a:r>
            <a:r>
              <a:rPr lang="fi-FI" sz="2400" dirty="0" smtClean="0">
                <a:solidFill>
                  <a:schemeClr val="tx1"/>
                </a:solidFill>
              </a:rPr>
              <a:t> </a:t>
            </a:r>
            <a:r>
              <a:rPr lang="fi-FI" sz="2400" dirty="0" err="1" smtClean="0">
                <a:solidFill>
                  <a:schemeClr val="tx1"/>
                </a:solidFill>
              </a:rPr>
              <a:t>farm</a:t>
            </a:r>
            <a:endParaRPr lang="fi-FI" sz="24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spcBef>
                <a:spcPts val="672"/>
              </a:spcBef>
              <a:buNone/>
            </a:pPr>
            <a:r>
              <a:rPr lang="fi-FI" sz="2400" dirty="0">
                <a:solidFill>
                  <a:schemeClr val="tx1"/>
                </a:solidFill>
              </a:rPr>
              <a:t>	</a:t>
            </a:r>
            <a:r>
              <a:rPr lang="fi-FI" sz="2400" dirty="0" smtClean="0">
                <a:solidFill>
                  <a:schemeClr val="tx1"/>
                </a:solidFill>
              </a:rPr>
              <a:t>Ben and </a:t>
            </a:r>
            <a:r>
              <a:rPr lang="fi-FI" sz="2400" dirty="0" err="1" smtClean="0">
                <a:solidFill>
                  <a:schemeClr val="tx1"/>
                </a:solidFill>
              </a:rPr>
              <a:t>Jerry’s</a:t>
            </a:r>
            <a:r>
              <a:rPr lang="fi-FI" sz="2400" dirty="0" smtClean="0">
                <a:solidFill>
                  <a:schemeClr val="tx1"/>
                </a:solidFill>
              </a:rPr>
              <a:t> </a:t>
            </a:r>
            <a:r>
              <a:rPr lang="fi-FI" sz="2400" dirty="0" err="1" smtClean="0">
                <a:solidFill>
                  <a:schemeClr val="tx1"/>
                </a:solidFill>
              </a:rPr>
              <a:t>Chunky</a:t>
            </a:r>
            <a:r>
              <a:rPr lang="fi-FI" sz="2400" dirty="0" smtClean="0">
                <a:solidFill>
                  <a:schemeClr val="tx1"/>
                </a:solidFill>
              </a:rPr>
              <a:t> </a:t>
            </a:r>
            <a:r>
              <a:rPr lang="fi-FI" sz="2400" dirty="0" err="1" smtClean="0">
                <a:solidFill>
                  <a:schemeClr val="tx1"/>
                </a:solidFill>
              </a:rPr>
              <a:t>Monkey</a:t>
            </a:r>
            <a:r>
              <a:rPr lang="fi-FI" sz="2400" dirty="0" smtClean="0">
                <a:solidFill>
                  <a:schemeClr val="tx1"/>
                </a:solidFill>
              </a:rPr>
              <a:t> ice </a:t>
            </a:r>
            <a:r>
              <a:rPr lang="fi-FI" sz="2400" dirty="0" err="1" smtClean="0">
                <a:solidFill>
                  <a:schemeClr val="tx1"/>
                </a:solidFill>
              </a:rPr>
              <a:t>cream</a:t>
            </a:r>
            <a:r>
              <a:rPr lang="fi-FI" sz="2400" dirty="0" smtClean="0">
                <a:solidFill>
                  <a:schemeClr val="tx1"/>
                </a:solidFill>
              </a:rPr>
              <a:t> </a:t>
            </a:r>
            <a:endParaRPr lang="fi-FI" sz="2400" dirty="0" smtClean="0">
              <a:solidFill>
                <a:srgbClr val="2DA2BF"/>
              </a:solidFill>
            </a:endParaRPr>
          </a:p>
          <a:p>
            <a:pPr>
              <a:lnSpc>
                <a:spcPct val="110000"/>
              </a:lnSpc>
              <a:spcBef>
                <a:spcPts val="1872"/>
              </a:spcBef>
            </a:pPr>
            <a:r>
              <a:rPr lang="fi-FI" sz="2800" dirty="0" smtClean="0">
                <a:solidFill>
                  <a:schemeClr val="tx1"/>
                </a:solidFill>
              </a:rPr>
              <a:t>Jos omistaminen on </a:t>
            </a:r>
            <a:r>
              <a:rPr lang="fi-FI" sz="2800" b="1" dirty="0" smtClean="0">
                <a:solidFill>
                  <a:schemeClr val="tx1"/>
                </a:solidFill>
              </a:rPr>
              <a:t>yhteistä</a:t>
            </a:r>
            <a:r>
              <a:rPr lang="fi-FI" sz="2800" dirty="0" smtClean="0">
                <a:solidFill>
                  <a:schemeClr val="tx1"/>
                </a:solidFill>
              </a:rPr>
              <a:t>, lisätään genetiivin </a:t>
            </a:r>
            <a:r>
              <a:rPr lang="fi-FI" sz="2800" b="1" dirty="0" smtClean="0">
                <a:solidFill>
                  <a:schemeClr val="tx1"/>
                </a:solidFill>
              </a:rPr>
              <a:t>’s </a:t>
            </a:r>
            <a:r>
              <a:rPr lang="fi-FI" sz="2800" dirty="0" smtClean="0">
                <a:solidFill>
                  <a:schemeClr val="tx1"/>
                </a:solidFill>
              </a:rPr>
              <a:t>vain viimeiseen omistajaa ilmoittavaan sanaan.</a:t>
            </a:r>
          </a:p>
          <a:p>
            <a:pPr marL="0" indent="0">
              <a:lnSpc>
                <a:spcPct val="110000"/>
              </a:lnSpc>
              <a:spcBef>
                <a:spcPts val="2472"/>
              </a:spcBef>
              <a:buNone/>
            </a:pPr>
            <a:r>
              <a:rPr lang="fi-FI" sz="2800" dirty="0" err="1" smtClean="0">
                <a:solidFill>
                  <a:schemeClr val="tx1"/>
                </a:solidFill>
              </a:rPr>
              <a:t>Huom</a:t>
            </a:r>
            <a:r>
              <a:rPr lang="fi-FI" sz="2800" dirty="0" smtClean="0">
                <a:solidFill>
                  <a:schemeClr val="tx1"/>
                </a:solidFill>
              </a:rPr>
              <a:t>! </a:t>
            </a:r>
            <a:r>
              <a:rPr lang="fi-FI" sz="2800" dirty="0">
                <a:solidFill>
                  <a:schemeClr val="tx1"/>
                </a:solidFill>
              </a:rPr>
              <a:t>J</a:t>
            </a:r>
            <a:r>
              <a:rPr lang="fi-FI" sz="2800" dirty="0" smtClean="0">
                <a:solidFill>
                  <a:schemeClr val="tx1"/>
                </a:solidFill>
              </a:rPr>
              <a:t>os omistettava asia ei ole yhteinen, on</a:t>
            </a:r>
            <a:r>
              <a:rPr lang="fi-FI" sz="2800" b="1" dirty="0" smtClean="0">
                <a:solidFill>
                  <a:schemeClr val="tx1"/>
                </a:solidFill>
              </a:rPr>
              <a:t> ’s </a:t>
            </a:r>
            <a:r>
              <a:rPr lang="fi-FI" sz="2800" dirty="0" smtClean="0">
                <a:solidFill>
                  <a:schemeClr val="tx1"/>
                </a:solidFill>
              </a:rPr>
              <a:t>molempien omistajien kohdalla.</a:t>
            </a:r>
          </a:p>
          <a:p>
            <a:pPr marL="0" indent="0">
              <a:lnSpc>
                <a:spcPct val="110000"/>
              </a:lnSpc>
              <a:spcBef>
                <a:spcPts val="672"/>
              </a:spcBef>
              <a:buNone/>
            </a:pPr>
            <a:r>
              <a:rPr lang="fi-FI" sz="2800" dirty="0" err="1" smtClean="0"/>
              <a:t>Vrt</a:t>
            </a:r>
            <a:r>
              <a:rPr lang="fi-FI" sz="2800" dirty="0" smtClean="0"/>
              <a:t>! </a:t>
            </a:r>
            <a:r>
              <a:rPr lang="fi-FI" sz="2800" dirty="0"/>
              <a:t>	</a:t>
            </a:r>
            <a:r>
              <a:rPr lang="fi-FI" sz="2400" dirty="0" smtClean="0">
                <a:solidFill>
                  <a:schemeClr val="tx1"/>
                </a:solidFill>
              </a:rPr>
              <a:t>John and </a:t>
            </a:r>
            <a:r>
              <a:rPr lang="fi-FI" sz="2400" dirty="0" err="1" smtClean="0">
                <a:solidFill>
                  <a:schemeClr val="tx1"/>
                </a:solidFill>
              </a:rPr>
              <a:t>Margaret’s</a:t>
            </a:r>
            <a:r>
              <a:rPr lang="fi-FI" sz="2400" dirty="0" smtClean="0">
                <a:solidFill>
                  <a:schemeClr val="tx1"/>
                </a:solidFill>
              </a:rPr>
              <a:t> </a:t>
            </a:r>
            <a:r>
              <a:rPr lang="fi-FI" sz="2400" dirty="0" err="1" smtClean="0">
                <a:solidFill>
                  <a:schemeClr val="tx1"/>
                </a:solidFill>
              </a:rPr>
              <a:t>car</a:t>
            </a:r>
            <a:r>
              <a:rPr lang="fi-FI" sz="2400" dirty="0" smtClean="0">
                <a:solidFill>
                  <a:schemeClr val="tx1"/>
                </a:solidFill>
              </a:rPr>
              <a:t> (yhteinen, yksi auto)</a:t>
            </a:r>
          </a:p>
          <a:p>
            <a:pPr marL="0" indent="0">
              <a:lnSpc>
                <a:spcPct val="80000"/>
              </a:lnSpc>
              <a:spcBef>
                <a:spcPts val="672"/>
              </a:spcBef>
              <a:buNone/>
            </a:pPr>
            <a:r>
              <a:rPr lang="fi-FI" sz="2400" dirty="0">
                <a:solidFill>
                  <a:schemeClr val="tx1"/>
                </a:solidFill>
              </a:rPr>
              <a:t>	</a:t>
            </a:r>
            <a:r>
              <a:rPr lang="fi-FI" sz="2400" dirty="0" err="1" smtClean="0">
                <a:solidFill>
                  <a:schemeClr val="tx1"/>
                </a:solidFill>
              </a:rPr>
              <a:t>John’s</a:t>
            </a:r>
            <a:r>
              <a:rPr lang="fi-FI" sz="2400" dirty="0" smtClean="0">
                <a:solidFill>
                  <a:schemeClr val="tx1"/>
                </a:solidFill>
              </a:rPr>
              <a:t> and </a:t>
            </a:r>
            <a:r>
              <a:rPr lang="fi-FI" sz="2400" dirty="0" err="1" smtClean="0">
                <a:solidFill>
                  <a:schemeClr val="tx1"/>
                </a:solidFill>
              </a:rPr>
              <a:t>Margaret’s</a:t>
            </a:r>
            <a:r>
              <a:rPr lang="fi-FI" sz="2400" dirty="0" smtClean="0">
                <a:solidFill>
                  <a:schemeClr val="tx1"/>
                </a:solidFill>
              </a:rPr>
              <a:t> </a:t>
            </a:r>
            <a:r>
              <a:rPr lang="fi-FI" sz="2400" dirty="0" err="1" smtClean="0">
                <a:solidFill>
                  <a:schemeClr val="tx1"/>
                </a:solidFill>
              </a:rPr>
              <a:t>cars</a:t>
            </a:r>
            <a:r>
              <a:rPr lang="fi-FI" sz="2400" dirty="0" smtClean="0">
                <a:solidFill>
                  <a:schemeClr val="tx1"/>
                </a:solidFill>
              </a:rPr>
              <a:t> (molemmilla oma auto)</a:t>
            </a:r>
            <a:endParaRPr lang="fi-FI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93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fi-FI" sz="4000" dirty="0" smtClean="0"/>
              <a:t>S-genetiivi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80120" y="1052736"/>
            <a:ext cx="8604448" cy="4968552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672"/>
              </a:spcBef>
              <a:buNone/>
            </a:pPr>
            <a:r>
              <a:rPr lang="fi-FI" sz="2800" dirty="0" smtClean="0">
                <a:solidFill>
                  <a:srgbClr val="2DA2BF"/>
                </a:solidFill>
              </a:rPr>
              <a:t>Mikä yhdistää seuraavia genetiivi-ilmauksia?</a:t>
            </a:r>
          </a:p>
          <a:p>
            <a:pPr marL="0" indent="0">
              <a:lnSpc>
                <a:spcPct val="110000"/>
              </a:lnSpc>
              <a:spcBef>
                <a:spcPts val="672"/>
              </a:spcBef>
              <a:buNone/>
            </a:pPr>
            <a:r>
              <a:rPr lang="fi-FI" sz="2800" dirty="0">
                <a:solidFill>
                  <a:srgbClr val="2DA2BF"/>
                </a:solidFill>
              </a:rPr>
              <a:t>	</a:t>
            </a:r>
            <a:r>
              <a:rPr lang="fi-FI" sz="2800" dirty="0" smtClean="0">
                <a:solidFill>
                  <a:schemeClr val="tx1"/>
                </a:solidFill>
              </a:rPr>
              <a:t>I </a:t>
            </a:r>
            <a:r>
              <a:rPr lang="fi-FI" sz="2800" dirty="0" err="1" smtClean="0">
                <a:solidFill>
                  <a:schemeClr val="tx1"/>
                </a:solidFill>
              </a:rPr>
              <a:t>went</a:t>
            </a:r>
            <a:r>
              <a:rPr lang="fi-FI" sz="2800" dirty="0" smtClean="0">
                <a:solidFill>
                  <a:schemeClr val="tx1"/>
                </a:solidFill>
              </a:rPr>
              <a:t> to </a:t>
            </a:r>
            <a:r>
              <a:rPr lang="fi-FI" sz="2800" b="1" dirty="0" smtClean="0">
                <a:solidFill>
                  <a:schemeClr val="tx1"/>
                </a:solidFill>
              </a:rPr>
              <a:t>the </a:t>
            </a:r>
            <a:r>
              <a:rPr lang="fi-FI" sz="2800" b="1" dirty="0" err="1" smtClean="0">
                <a:solidFill>
                  <a:schemeClr val="tx1"/>
                </a:solidFill>
              </a:rPr>
              <a:t>butcher’s</a:t>
            </a:r>
            <a:r>
              <a:rPr lang="fi-FI" sz="2800" b="1" dirty="0">
                <a:solidFill>
                  <a:schemeClr val="tx1"/>
                </a:solidFill>
              </a:rPr>
              <a:t> </a:t>
            </a:r>
            <a:r>
              <a:rPr lang="fi-FI" sz="2800" dirty="0" smtClean="0">
                <a:solidFill>
                  <a:schemeClr val="tx1"/>
                </a:solidFill>
              </a:rPr>
              <a:t>to </a:t>
            </a:r>
            <a:r>
              <a:rPr lang="fi-FI" sz="2800" dirty="0" err="1" smtClean="0">
                <a:solidFill>
                  <a:schemeClr val="tx1"/>
                </a:solidFill>
              </a:rPr>
              <a:t>get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some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lamb</a:t>
            </a:r>
            <a:r>
              <a:rPr lang="fi-FI" sz="28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lnSpc>
                <a:spcPct val="80000"/>
              </a:lnSpc>
              <a:spcBef>
                <a:spcPts val="672"/>
              </a:spcBef>
              <a:buNone/>
            </a:pPr>
            <a:r>
              <a:rPr lang="fi-FI" sz="2800" dirty="0">
                <a:solidFill>
                  <a:schemeClr val="tx1"/>
                </a:solidFill>
              </a:rPr>
              <a:t>	</a:t>
            </a:r>
            <a:r>
              <a:rPr lang="fi-FI" sz="2800" dirty="0" err="1" smtClean="0">
                <a:solidFill>
                  <a:schemeClr val="tx1"/>
                </a:solidFill>
              </a:rPr>
              <a:t>Jessie</a:t>
            </a:r>
            <a:r>
              <a:rPr lang="fi-FI" sz="2800" dirty="0" smtClean="0">
                <a:solidFill>
                  <a:schemeClr val="tx1"/>
                </a:solidFill>
              </a:rPr>
              <a:t> is </a:t>
            </a:r>
            <a:r>
              <a:rPr lang="fi-FI" sz="2800" dirty="0" err="1" smtClean="0">
                <a:solidFill>
                  <a:schemeClr val="tx1"/>
                </a:solidFill>
              </a:rPr>
              <a:t>not</a:t>
            </a:r>
            <a:r>
              <a:rPr lang="fi-FI" sz="2800" dirty="0" smtClean="0">
                <a:solidFill>
                  <a:schemeClr val="tx1"/>
                </a:solidFill>
              </a:rPr>
              <a:t> home. </a:t>
            </a:r>
            <a:r>
              <a:rPr lang="fi-FI" sz="2800" dirty="0" err="1" smtClean="0">
                <a:solidFill>
                  <a:schemeClr val="tx1"/>
                </a:solidFill>
              </a:rPr>
              <a:t>She</a:t>
            </a:r>
            <a:r>
              <a:rPr lang="fi-FI" sz="2800" dirty="0" smtClean="0">
                <a:solidFill>
                  <a:schemeClr val="tx1"/>
                </a:solidFill>
              </a:rPr>
              <a:t> is at </a:t>
            </a:r>
            <a:r>
              <a:rPr lang="fi-FI" sz="2800" b="1" dirty="0" smtClean="0">
                <a:solidFill>
                  <a:schemeClr val="tx1"/>
                </a:solidFill>
              </a:rPr>
              <a:t>the </a:t>
            </a:r>
            <a:r>
              <a:rPr lang="fi-FI" sz="2800" b="1" dirty="0" err="1" smtClean="0">
                <a:solidFill>
                  <a:schemeClr val="tx1"/>
                </a:solidFill>
              </a:rPr>
              <a:t>hairdresser’s</a:t>
            </a:r>
            <a:r>
              <a:rPr lang="fi-FI" sz="28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lnSpc>
                <a:spcPct val="80000"/>
              </a:lnSpc>
              <a:spcBef>
                <a:spcPts val="672"/>
              </a:spcBef>
              <a:buNone/>
            </a:pPr>
            <a:r>
              <a:rPr lang="fi-FI" sz="2800" dirty="0">
                <a:solidFill>
                  <a:schemeClr val="tx1"/>
                </a:solidFill>
              </a:rPr>
              <a:t>	</a:t>
            </a:r>
            <a:r>
              <a:rPr lang="fi-FI" sz="2800" dirty="0" err="1" smtClean="0">
                <a:solidFill>
                  <a:schemeClr val="tx1"/>
                </a:solidFill>
              </a:rPr>
              <a:t>There’s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b="1" dirty="0" smtClean="0">
                <a:solidFill>
                  <a:schemeClr val="tx1"/>
                </a:solidFill>
              </a:rPr>
              <a:t>a </a:t>
            </a:r>
            <a:r>
              <a:rPr lang="fi-FI" sz="2800" b="1" dirty="0" err="1" smtClean="0">
                <a:solidFill>
                  <a:schemeClr val="tx1"/>
                </a:solidFill>
              </a:rPr>
              <a:t>dentist’s</a:t>
            </a:r>
            <a:r>
              <a:rPr lang="fi-FI" sz="2800" b="1" dirty="0" smtClean="0">
                <a:solidFill>
                  <a:schemeClr val="tx1"/>
                </a:solidFill>
              </a:rPr>
              <a:t> </a:t>
            </a:r>
            <a:r>
              <a:rPr lang="fi-FI" sz="2800" dirty="0" smtClean="0">
                <a:solidFill>
                  <a:schemeClr val="tx1"/>
                </a:solidFill>
              </a:rPr>
              <a:t>in </a:t>
            </a:r>
            <a:r>
              <a:rPr lang="fi-FI" sz="2800" dirty="0" err="1" smtClean="0">
                <a:solidFill>
                  <a:schemeClr val="tx1"/>
                </a:solidFill>
              </a:rPr>
              <a:t>this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building</a:t>
            </a:r>
            <a:r>
              <a:rPr lang="fi-FI" sz="2800" dirty="0" smtClean="0">
                <a:solidFill>
                  <a:schemeClr val="tx1"/>
                </a:solidFill>
              </a:rPr>
              <a:t>.</a:t>
            </a:r>
            <a:endParaRPr lang="fi-FI" sz="2800" dirty="0" smtClean="0">
              <a:solidFill>
                <a:srgbClr val="2DA2BF"/>
              </a:solidFill>
            </a:endParaRPr>
          </a:p>
          <a:p>
            <a:pPr>
              <a:lnSpc>
                <a:spcPct val="110000"/>
              </a:lnSpc>
              <a:spcBef>
                <a:spcPts val="1872"/>
              </a:spcBef>
            </a:pPr>
            <a:r>
              <a:rPr lang="fi-FI" sz="2800" dirty="0" smtClean="0">
                <a:solidFill>
                  <a:schemeClr val="tx1"/>
                </a:solidFill>
              </a:rPr>
              <a:t>Kyseisissä paikoissa pääsana </a:t>
            </a:r>
            <a:r>
              <a:rPr lang="fi-FI" sz="2800" dirty="0" smtClean="0">
                <a:solidFill>
                  <a:srgbClr val="2DA2BF"/>
                </a:solidFill>
              </a:rPr>
              <a:t>(</a:t>
            </a:r>
            <a:r>
              <a:rPr lang="fi-FI" sz="2800" dirty="0" err="1" smtClean="0">
                <a:solidFill>
                  <a:srgbClr val="2DA2BF"/>
                </a:solidFill>
              </a:rPr>
              <a:t>butcher’s</a:t>
            </a:r>
            <a:r>
              <a:rPr lang="fi-FI" sz="2800" dirty="0" smtClean="0">
                <a:solidFill>
                  <a:srgbClr val="2DA2BF"/>
                </a:solidFill>
              </a:rPr>
              <a:t> shop, </a:t>
            </a:r>
            <a:r>
              <a:rPr lang="fi-FI" sz="2800" dirty="0" err="1" smtClean="0">
                <a:solidFill>
                  <a:srgbClr val="2DA2BF"/>
                </a:solidFill>
              </a:rPr>
              <a:t>hairdresser’s</a:t>
            </a:r>
            <a:r>
              <a:rPr lang="fi-FI" sz="2800" dirty="0" smtClean="0">
                <a:solidFill>
                  <a:srgbClr val="2DA2BF"/>
                </a:solidFill>
              </a:rPr>
              <a:t> salon, </a:t>
            </a:r>
            <a:r>
              <a:rPr lang="fi-FI" sz="2800" dirty="0" err="1" smtClean="0">
                <a:solidFill>
                  <a:srgbClr val="2DA2BF"/>
                </a:solidFill>
              </a:rPr>
              <a:t>dentist’s</a:t>
            </a:r>
            <a:r>
              <a:rPr lang="fi-FI" sz="2800" dirty="0" smtClean="0">
                <a:solidFill>
                  <a:srgbClr val="2DA2BF"/>
                </a:solidFill>
              </a:rPr>
              <a:t> </a:t>
            </a:r>
            <a:r>
              <a:rPr lang="fi-FI" sz="2800" dirty="0" err="1" smtClean="0">
                <a:solidFill>
                  <a:srgbClr val="2DA2BF"/>
                </a:solidFill>
              </a:rPr>
              <a:t>practice</a:t>
            </a:r>
            <a:r>
              <a:rPr lang="fi-FI" sz="2800" dirty="0" smtClean="0">
                <a:solidFill>
                  <a:srgbClr val="2DA2BF"/>
                </a:solidFill>
              </a:rPr>
              <a:t>) </a:t>
            </a:r>
            <a:r>
              <a:rPr lang="fi-FI" sz="2800" dirty="0" smtClean="0">
                <a:solidFill>
                  <a:schemeClr val="tx1"/>
                </a:solidFill>
              </a:rPr>
              <a:t>jätetään pois, sillä se käy ilmi asiayhteydestä.</a:t>
            </a:r>
          </a:p>
        </p:txBody>
      </p:sp>
    </p:spTree>
    <p:extLst>
      <p:ext uri="{BB962C8B-B14F-4D97-AF65-F5344CB8AC3E}">
        <p14:creationId xmlns:p14="http://schemas.microsoft.com/office/powerpoint/2010/main" val="41482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 smtClean="0"/>
              <a:t>S-genetiivi</a:t>
            </a:r>
            <a:endParaRPr lang="fi-FI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ts val="1872"/>
              </a:spcBef>
            </a:pPr>
            <a:r>
              <a:rPr lang="fi-FI" sz="2800" dirty="0">
                <a:solidFill>
                  <a:schemeClr val="tx1"/>
                </a:solidFill>
              </a:rPr>
              <a:t>Muita </a:t>
            </a:r>
            <a:r>
              <a:rPr lang="fi-FI" sz="2800" dirty="0" smtClean="0">
                <a:solidFill>
                  <a:schemeClr val="tx1"/>
                </a:solidFill>
              </a:rPr>
              <a:t>tällaisia </a:t>
            </a:r>
            <a:r>
              <a:rPr lang="fi-FI" sz="2800" dirty="0">
                <a:solidFill>
                  <a:schemeClr val="tx1"/>
                </a:solidFill>
              </a:rPr>
              <a:t>ilmauksia ovat mm.</a:t>
            </a:r>
          </a:p>
          <a:p>
            <a:pPr marL="0" indent="0">
              <a:lnSpc>
                <a:spcPct val="110000"/>
              </a:lnSpc>
              <a:spcBef>
                <a:spcPts val="72"/>
              </a:spcBef>
              <a:buNone/>
            </a:pPr>
            <a:r>
              <a:rPr lang="fi-FI" sz="2800" dirty="0" err="1"/>
              <a:t>barber’s</a:t>
            </a:r>
            <a:r>
              <a:rPr lang="fi-FI" sz="2800" dirty="0"/>
              <a:t>, </a:t>
            </a:r>
            <a:r>
              <a:rPr lang="fi-FI" sz="2800" dirty="0" err="1"/>
              <a:t>chemist’s</a:t>
            </a:r>
            <a:r>
              <a:rPr lang="fi-FI" sz="2800" dirty="0"/>
              <a:t>, </a:t>
            </a:r>
            <a:r>
              <a:rPr lang="fi-FI" sz="2800" dirty="0" err="1"/>
              <a:t>doctor’s</a:t>
            </a:r>
            <a:r>
              <a:rPr lang="fi-FI" sz="2800" dirty="0"/>
              <a:t>, </a:t>
            </a:r>
            <a:r>
              <a:rPr lang="fi-FI" sz="2800" dirty="0" err="1"/>
              <a:t>fishmonger’s</a:t>
            </a:r>
            <a:r>
              <a:rPr lang="fi-FI" sz="2800" dirty="0"/>
              <a:t>, </a:t>
            </a:r>
            <a:r>
              <a:rPr lang="fi-FI" sz="2800" dirty="0" err="1"/>
              <a:t>florist’s</a:t>
            </a:r>
            <a:r>
              <a:rPr lang="fi-FI" sz="2800" dirty="0"/>
              <a:t>, </a:t>
            </a:r>
            <a:r>
              <a:rPr lang="fi-FI" sz="2800" dirty="0" err="1"/>
              <a:t>greengrocer’s</a:t>
            </a:r>
            <a:r>
              <a:rPr lang="fi-FI" sz="2800" dirty="0"/>
              <a:t>, </a:t>
            </a:r>
            <a:r>
              <a:rPr lang="fi-FI" sz="2800" dirty="0" err="1"/>
              <a:t>optician’s</a:t>
            </a:r>
            <a:r>
              <a:rPr lang="fi-FI" sz="2800" dirty="0"/>
              <a:t>, </a:t>
            </a:r>
            <a:r>
              <a:rPr lang="fi-FI" sz="2800" dirty="0" err="1"/>
              <a:t>travel</a:t>
            </a:r>
            <a:r>
              <a:rPr lang="fi-FI" sz="2800" dirty="0"/>
              <a:t> </a:t>
            </a:r>
            <a:r>
              <a:rPr lang="fi-FI" sz="2800" dirty="0" err="1"/>
              <a:t>agent’s</a:t>
            </a:r>
            <a:r>
              <a:rPr lang="fi-FI" sz="2800" dirty="0"/>
              <a:t>, </a:t>
            </a:r>
            <a:r>
              <a:rPr lang="fi-FI" sz="2800" dirty="0" smtClean="0"/>
              <a:t>etc</a:t>
            </a:r>
            <a:r>
              <a:rPr lang="fi-FI" dirty="0" smtClean="0"/>
              <a:t>.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136066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Aul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ukautettu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44398</TotalTime>
  <Words>400</Words>
  <Application>Microsoft Office PowerPoint</Application>
  <PresentationFormat>Näytössä katseltava diaesitys (4:3)</PresentationFormat>
  <Paragraphs>151</Paragraphs>
  <Slides>19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Office-teema</vt:lpstr>
      <vt:lpstr>PowerPoint-esitys</vt:lpstr>
      <vt:lpstr>Genetiivi</vt:lpstr>
      <vt:lpstr>S-genetiivi</vt:lpstr>
      <vt:lpstr>S-genetiivi</vt:lpstr>
      <vt:lpstr>S-genetiivi</vt:lpstr>
      <vt:lpstr>S-genetiivi</vt:lpstr>
      <vt:lpstr>S-genetiivi</vt:lpstr>
      <vt:lpstr>S-genetiivi</vt:lpstr>
      <vt:lpstr>S-genetiivi</vt:lpstr>
      <vt:lpstr>S-genetiivi</vt:lpstr>
      <vt:lpstr>S-genetiivi</vt:lpstr>
      <vt:lpstr>Of-rakenne</vt:lpstr>
      <vt:lpstr>Of-rakenne</vt:lpstr>
      <vt:lpstr>Of-rakenne</vt:lpstr>
      <vt:lpstr>Of-rakenne</vt:lpstr>
      <vt:lpstr>Activate</vt:lpstr>
      <vt:lpstr>Activate</vt:lpstr>
      <vt:lpstr>Activate </vt:lpstr>
      <vt:lpstr>Activate</vt:lpstr>
    </vt:vector>
  </TitlesOfParts>
  <Company>Otava Oy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Kaasinen Kaija</dc:creator>
  <cp:lastModifiedBy>Anu Valkama</cp:lastModifiedBy>
  <cp:revision>321</cp:revision>
  <cp:lastPrinted>2016-05-26T05:27:03Z</cp:lastPrinted>
  <dcterms:created xsi:type="dcterms:W3CDTF">2015-09-28T06:29:35Z</dcterms:created>
  <dcterms:modified xsi:type="dcterms:W3CDTF">2019-07-04T14:25:21Z</dcterms:modified>
</cp:coreProperties>
</file>