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98" r:id="rId3"/>
    <p:sldId id="424" r:id="rId4"/>
    <p:sldId id="425" r:id="rId5"/>
    <p:sldId id="426" r:id="rId6"/>
    <p:sldId id="427" r:id="rId7"/>
    <p:sldId id="428" r:id="rId8"/>
    <p:sldId id="403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53" r:id="rId17"/>
    <p:sldId id="437" r:id="rId18"/>
    <p:sldId id="438" r:id="rId19"/>
    <p:sldId id="369" r:id="rId20"/>
    <p:sldId id="444" r:id="rId21"/>
    <p:sldId id="446" r:id="rId22"/>
    <p:sldId id="448" r:id="rId23"/>
    <p:sldId id="450" r:id="rId24"/>
    <p:sldId id="452" r:id="rId25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akki, Henna K" initials="PHK" lastIdx="1" clrIdx="0">
    <p:extLst>
      <p:ext uri="{19B8F6BF-5375-455C-9EA6-DF929625EA0E}">
        <p15:presenceInfo xmlns:p15="http://schemas.microsoft.com/office/powerpoint/2012/main" userId="S-1-5-21-16020293-282541685-632688529-267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4T14:49:56.94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08912" cy="4248472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 smtClean="0">
                <a:solidFill>
                  <a:srgbClr val="000000"/>
                </a:solidFill>
              </a:rPr>
              <a:t>Samoin määräistä artikkelia tarvitaan, jos maan/alueen nimessä on esim. ’</a:t>
            </a:r>
            <a:r>
              <a:rPr lang="fi-FI" b="1" dirty="0" err="1" smtClean="0">
                <a:solidFill>
                  <a:srgbClr val="000000"/>
                </a:solidFill>
              </a:rPr>
              <a:t>kingdom</a:t>
            </a:r>
            <a:r>
              <a:rPr lang="fi-FI" dirty="0" smtClean="0">
                <a:solidFill>
                  <a:srgbClr val="000000"/>
                </a:solidFill>
              </a:rPr>
              <a:t>’, ’</a:t>
            </a:r>
            <a:r>
              <a:rPr lang="fi-FI" b="1" dirty="0" err="1" smtClean="0">
                <a:solidFill>
                  <a:srgbClr val="000000"/>
                </a:solidFill>
              </a:rPr>
              <a:t>state</a:t>
            </a:r>
            <a:r>
              <a:rPr lang="fi-FI" dirty="0" smtClean="0">
                <a:solidFill>
                  <a:srgbClr val="000000"/>
                </a:solidFill>
              </a:rPr>
              <a:t>’, ’</a:t>
            </a:r>
            <a:r>
              <a:rPr lang="fi-FI" b="1" dirty="0" err="1" smtClean="0">
                <a:solidFill>
                  <a:srgbClr val="000000"/>
                </a:solidFill>
              </a:rPr>
              <a:t>republic</a:t>
            </a:r>
            <a:r>
              <a:rPr lang="fi-FI" dirty="0" smtClean="0">
                <a:solidFill>
                  <a:srgbClr val="000000"/>
                </a:solidFill>
              </a:rPr>
              <a:t>’,</a:t>
            </a:r>
            <a:r>
              <a:rPr lang="fi-FI" b="1" dirty="0" smtClean="0">
                <a:solidFill>
                  <a:srgbClr val="000000"/>
                </a:solidFill>
              </a:rPr>
              <a:t> </a:t>
            </a:r>
            <a:r>
              <a:rPr lang="fi-FI" dirty="0" smtClean="0">
                <a:solidFill>
                  <a:srgbClr val="000000"/>
                </a:solidFill>
              </a:rPr>
              <a:t>’</a:t>
            </a:r>
            <a:r>
              <a:rPr lang="fi-FI" b="1" dirty="0" err="1" smtClean="0">
                <a:solidFill>
                  <a:srgbClr val="000000"/>
                </a:solidFill>
              </a:rPr>
              <a:t>isle</a:t>
            </a:r>
            <a:r>
              <a:rPr lang="fi-FI" dirty="0" smtClean="0">
                <a:solidFill>
                  <a:srgbClr val="000000"/>
                </a:solidFill>
              </a:rPr>
              <a:t>’, ’</a:t>
            </a:r>
            <a:r>
              <a:rPr lang="fi-FI" b="1" dirty="0" smtClean="0">
                <a:solidFill>
                  <a:srgbClr val="000000"/>
                </a:solidFill>
              </a:rPr>
              <a:t>empire</a:t>
            </a:r>
            <a:r>
              <a:rPr lang="fi-FI" dirty="0" smtClean="0">
                <a:solidFill>
                  <a:srgbClr val="000000"/>
                </a:solidFill>
              </a:rPr>
              <a:t>’</a:t>
            </a:r>
            <a:r>
              <a:rPr lang="fi-FI" b="1" dirty="0" smtClean="0">
                <a:solidFill>
                  <a:srgbClr val="000000"/>
                </a:solidFill>
              </a:rPr>
              <a:t> </a:t>
            </a:r>
            <a:r>
              <a:rPr lang="fi-FI" dirty="0" smtClean="0">
                <a:solidFill>
                  <a:srgbClr val="000000"/>
                </a:solidFill>
              </a:rPr>
              <a:t>tai ’</a:t>
            </a:r>
            <a:r>
              <a:rPr lang="fi-FI" b="1" dirty="0" err="1" smtClean="0">
                <a:solidFill>
                  <a:srgbClr val="000000"/>
                </a:solidFill>
              </a:rPr>
              <a:t>union</a:t>
            </a:r>
            <a:r>
              <a:rPr lang="fi-FI" dirty="0" smtClean="0">
                <a:solidFill>
                  <a:srgbClr val="000000"/>
                </a:solidFill>
              </a:rPr>
              <a:t>’.</a:t>
            </a:r>
          </a:p>
          <a:p>
            <a:pPr>
              <a:lnSpc>
                <a:spcPct val="90000"/>
              </a:lnSpc>
            </a:pPr>
            <a:endParaRPr lang="fi-FI" dirty="0" smtClean="0">
              <a:solidFill>
                <a:srgbClr val="000000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accent1"/>
                </a:solidFill>
              </a:rPr>
              <a:t>t</a:t>
            </a:r>
            <a:r>
              <a:rPr lang="fi-FI" sz="2800" dirty="0" smtClean="0">
                <a:solidFill>
                  <a:schemeClr val="accent1"/>
                </a:solidFill>
              </a:rPr>
              <a:t>he United </a:t>
            </a:r>
            <a:r>
              <a:rPr lang="fi-FI" sz="2800" dirty="0" err="1" smtClean="0">
                <a:solidFill>
                  <a:schemeClr val="accent1"/>
                </a:solidFill>
              </a:rPr>
              <a:t>Kingdom</a:t>
            </a:r>
            <a:endParaRPr lang="fi-FI" sz="2800" dirty="0" smtClean="0">
              <a:solidFill>
                <a:schemeClr val="accent1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the Roman Empire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the Dominican </a:t>
            </a:r>
            <a:r>
              <a:rPr lang="fi-FI" sz="2800" dirty="0" err="1" smtClean="0">
                <a:solidFill>
                  <a:schemeClr val="accent1"/>
                </a:solidFill>
              </a:rPr>
              <a:t>Republic</a:t>
            </a:r>
            <a:endParaRPr lang="fi-FI" sz="2800" dirty="0" smtClean="0">
              <a:solidFill>
                <a:schemeClr val="accent1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the </a:t>
            </a:r>
            <a:r>
              <a:rPr lang="fi-FI" sz="2800" dirty="0" err="1" smtClean="0">
                <a:solidFill>
                  <a:schemeClr val="accent1"/>
                </a:solidFill>
              </a:rPr>
              <a:t>Isle</a:t>
            </a:r>
            <a:r>
              <a:rPr lang="fi-FI" sz="2800" dirty="0" smtClean="0">
                <a:solidFill>
                  <a:schemeClr val="accent1"/>
                </a:solidFill>
              </a:rPr>
              <a:t> of Man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 lvl="2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1008112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smtClean="0">
                <a:solidFill>
                  <a:schemeClr val="accent1"/>
                </a:solidFill>
              </a:rPr>
              <a:t>Artikkelit: Maantieteelliset nimet</a:t>
            </a:r>
            <a:r>
              <a:rPr lang="fi-FI" sz="3600" dirty="0">
                <a:solidFill>
                  <a:srgbClr val="2DA2BF"/>
                </a:solidFill>
              </a:rPr>
              <a:t/>
            </a:r>
            <a:br>
              <a:rPr lang="fi-FI" sz="3600" dirty="0">
                <a:solidFill>
                  <a:srgbClr val="2DA2BF"/>
                </a:solidFill>
              </a:rPr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8219256" cy="3240359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2DA2BF"/>
                </a:solidFill>
              </a:rPr>
              <a:t>Mitä </a:t>
            </a:r>
            <a:r>
              <a:rPr lang="fi-FI" dirty="0">
                <a:solidFill>
                  <a:srgbClr val="2DA2BF"/>
                </a:solidFill>
              </a:rPr>
              <a:t>voit päätellä näiden maantieteellisten nimien artikkelien käytöstä</a:t>
            </a:r>
            <a:r>
              <a:rPr lang="fi-FI" dirty="0" smtClean="0">
                <a:solidFill>
                  <a:srgbClr val="2DA2BF"/>
                </a:solidFill>
              </a:rPr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Teneriffe</a:t>
            </a:r>
            <a:r>
              <a:rPr lang="fi-FI" dirty="0" smtClean="0"/>
              <a:t>		– 	the </a:t>
            </a:r>
            <a:r>
              <a:rPr lang="fi-FI" dirty="0" err="1" smtClean="0"/>
              <a:t>Canary</a:t>
            </a:r>
            <a:r>
              <a:rPr lang="fi-FI" dirty="0" smtClean="0"/>
              <a:t> </a:t>
            </a:r>
            <a:r>
              <a:rPr lang="fi-FI" dirty="0" err="1" smtClean="0"/>
              <a:t>Islands</a:t>
            </a:r>
            <a:endParaRPr lang="fi-FI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Florida		</a:t>
            </a:r>
            <a:r>
              <a:rPr lang="fi-FI" dirty="0" smtClean="0"/>
              <a:t>– </a:t>
            </a:r>
            <a:r>
              <a:rPr lang="fi-FI" dirty="0"/>
              <a:t>	the Florida </a:t>
            </a:r>
            <a:r>
              <a:rPr lang="fi-FI" dirty="0" err="1"/>
              <a:t>Keys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Mont Blanc		</a:t>
            </a:r>
            <a:r>
              <a:rPr lang="fi-FI" dirty="0" smtClean="0"/>
              <a:t>– </a:t>
            </a:r>
            <a:r>
              <a:rPr lang="fi-FI" dirty="0" smtClean="0">
                <a:solidFill>
                  <a:srgbClr val="000000"/>
                </a:solidFill>
              </a:rPr>
              <a:t>	the </a:t>
            </a:r>
            <a:r>
              <a:rPr lang="fi-FI" dirty="0" err="1" smtClean="0">
                <a:solidFill>
                  <a:srgbClr val="000000"/>
                </a:solidFill>
              </a:rPr>
              <a:t>Alps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Mount </a:t>
            </a:r>
            <a:r>
              <a:rPr lang="fi-FI" dirty="0" err="1" smtClean="0">
                <a:solidFill>
                  <a:srgbClr val="000000"/>
                </a:solidFill>
              </a:rPr>
              <a:t>Elbert</a:t>
            </a: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/>
              <a:t>– </a:t>
            </a:r>
            <a:r>
              <a:rPr lang="fi-FI" dirty="0" smtClean="0">
                <a:solidFill>
                  <a:srgbClr val="000000"/>
                </a:solidFill>
              </a:rPr>
              <a:t>	the Rocky </a:t>
            </a:r>
            <a:r>
              <a:rPr lang="fi-FI" dirty="0" err="1" smtClean="0">
                <a:solidFill>
                  <a:srgbClr val="000000"/>
                </a:solidFill>
              </a:rPr>
              <a:t>Mountains</a:t>
            </a:r>
            <a:r>
              <a:rPr lang="fi-FI" dirty="0" smtClean="0">
                <a:solidFill>
                  <a:srgbClr val="000000"/>
                </a:solidFill>
              </a:rPr>
              <a:t>  				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4797152"/>
            <a:ext cx="8219256" cy="1329011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Monikolliset </a:t>
            </a:r>
            <a:r>
              <a:rPr lang="fi-FI" dirty="0" smtClean="0"/>
              <a:t>maantieteelliset</a:t>
            </a:r>
            <a:r>
              <a:rPr lang="fi-FI" b="1" dirty="0" smtClean="0"/>
              <a:t> </a:t>
            </a:r>
            <a:r>
              <a:rPr lang="fi-FI" dirty="0" smtClean="0"/>
              <a:t>nimet saavat määräisen artikkelin nimen eteen.</a:t>
            </a:r>
          </a:p>
          <a:p>
            <a:r>
              <a:rPr lang="fi-FI" dirty="0" smtClean="0"/>
              <a:t>Esim. yksittäiset saaret ja vuoret ovat  ilman artikkelia.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89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696744" cy="1080120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b="1" dirty="0" smtClean="0">
                <a:solidFill>
                  <a:schemeClr val="accent1"/>
                </a:solidFill>
              </a:rPr>
              <a:t>Artikkelit: Maantieteelliset nimet</a:t>
            </a:r>
            <a:r>
              <a:rPr lang="fi-FI" sz="3100" dirty="0">
                <a:solidFill>
                  <a:srgbClr val="2DA2BF"/>
                </a:solidFill>
              </a:rPr>
              <a:t/>
            </a:r>
            <a:br>
              <a:rPr lang="fi-FI" sz="3100" dirty="0">
                <a:solidFill>
                  <a:srgbClr val="2DA2BF"/>
                </a:solidFill>
              </a:rPr>
            </a:br>
            <a:endParaRPr lang="fi-FI" sz="31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19256" cy="2880320"/>
          </a:xfrm>
        </p:spPr>
        <p:txBody>
          <a:bodyPr numCol="2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the Red </a:t>
            </a:r>
            <a:r>
              <a:rPr lang="fi-FI" dirty="0" err="1" smtClean="0">
                <a:solidFill>
                  <a:srgbClr val="000000"/>
                </a:solidFill>
              </a:rPr>
              <a:t>Sea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</a:t>
            </a:r>
            <a:r>
              <a:rPr lang="fi-FI" dirty="0" err="1" smtClean="0">
                <a:solidFill>
                  <a:srgbClr val="000000"/>
                </a:solidFill>
              </a:rPr>
              <a:t>Baltic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Sea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Pacific (</a:t>
            </a:r>
            <a:r>
              <a:rPr lang="fi-FI" dirty="0" err="1" smtClean="0">
                <a:solidFill>
                  <a:srgbClr val="000000"/>
                </a:solidFill>
              </a:rPr>
              <a:t>Ocean</a:t>
            </a:r>
            <a:r>
              <a:rPr lang="fi-FI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Amazon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</a:t>
            </a:r>
            <a:r>
              <a:rPr lang="fi-FI" dirty="0" err="1" smtClean="0">
                <a:solidFill>
                  <a:srgbClr val="000000"/>
                </a:solidFill>
              </a:rPr>
              <a:t>Nile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Mississippi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the </a:t>
            </a:r>
            <a:r>
              <a:rPr lang="fi-FI" dirty="0" err="1" smtClean="0">
                <a:solidFill>
                  <a:srgbClr val="000000"/>
                </a:solidFill>
              </a:rPr>
              <a:t>English</a:t>
            </a:r>
            <a:r>
              <a:rPr lang="fi-FI" dirty="0" smtClean="0">
                <a:solidFill>
                  <a:srgbClr val="000000"/>
                </a:solidFill>
              </a:rPr>
              <a:t> Channel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the Panama </a:t>
            </a:r>
            <a:r>
              <a:rPr lang="fi-FI" dirty="0" err="1" smtClean="0">
                <a:solidFill>
                  <a:srgbClr val="000000"/>
                </a:solidFill>
              </a:rPr>
              <a:t>Canal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* * *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Lake Saimaa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Lake </a:t>
            </a:r>
            <a:r>
              <a:rPr lang="fi-FI" dirty="0" err="1" smtClean="0">
                <a:solidFill>
                  <a:srgbClr val="000000"/>
                </a:solidFill>
              </a:rPr>
              <a:t>Ladoga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Lake </a:t>
            </a:r>
            <a:r>
              <a:rPr lang="fi-FI" dirty="0" err="1" smtClean="0">
                <a:solidFill>
                  <a:srgbClr val="000000"/>
                </a:solidFill>
              </a:rPr>
              <a:t>Tanganyika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4941168"/>
            <a:ext cx="8219256" cy="1184995"/>
          </a:xfrm>
        </p:spPr>
        <p:txBody>
          <a:bodyPr>
            <a:normAutofit/>
          </a:bodyPr>
          <a:lstStyle/>
          <a:p>
            <a:r>
              <a:rPr lang="fi-FI" dirty="0" smtClean="0"/>
              <a:t>Kaikkien muiden </a:t>
            </a:r>
            <a:r>
              <a:rPr lang="fi-FI" b="1" dirty="0" smtClean="0"/>
              <a:t>vesistöjen nimien yhteydessä </a:t>
            </a: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’, paitsi </a:t>
            </a:r>
            <a:r>
              <a:rPr lang="fi-FI" b="1" dirty="0" smtClean="0"/>
              <a:t>järvet</a:t>
            </a:r>
            <a:r>
              <a:rPr lang="fi-FI" dirty="0" smtClean="0"/>
              <a:t> ilman.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467544" y="140695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2DA2BF"/>
                </a:solidFill>
                <a:ea typeface="+mj-ea"/>
                <a:cs typeface="+mj-cs"/>
              </a:rPr>
              <a:t>Entä mitä voit päätellä vesistöjen nimistä?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8866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208912" cy="4896544"/>
          </a:xfrm>
        </p:spPr>
        <p:txBody>
          <a:bodyPr numCol="1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Muuta huomattavaa artikkelien käytöstä maantieteellisten nimien kanssa:</a:t>
            </a:r>
            <a:endParaRPr lang="fi-FI" dirty="0" smtClean="0"/>
          </a:p>
          <a:p>
            <a:pPr marL="0" indent="0">
              <a:lnSpc>
                <a:spcPct val="90000"/>
              </a:lnSpc>
              <a:spcBef>
                <a:spcPts val="1272"/>
              </a:spcBef>
              <a:buNone/>
            </a:pPr>
            <a:r>
              <a:rPr lang="fi-FI" dirty="0"/>
              <a:t>	</a:t>
            </a:r>
            <a:r>
              <a:rPr lang="fi-FI" sz="2400" b="1" dirty="0" smtClean="0"/>
              <a:t>the</a:t>
            </a:r>
            <a:r>
              <a:rPr lang="fi-FI" sz="2400" dirty="0" smtClean="0"/>
              <a:t> Sahara </a:t>
            </a:r>
            <a:r>
              <a:rPr lang="fi-FI" sz="2400" dirty="0" err="1" smtClean="0"/>
              <a:t>Desert</a:t>
            </a:r>
            <a:endParaRPr lang="fi-FI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/>
              <a:t>	</a:t>
            </a:r>
            <a:r>
              <a:rPr lang="fi-FI" sz="2400" b="1" dirty="0" smtClean="0"/>
              <a:t>the</a:t>
            </a:r>
            <a:r>
              <a:rPr lang="fi-FI" sz="2400" dirty="0" smtClean="0"/>
              <a:t> Arabian </a:t>
            </a:r>
            <a:r>
              <a:rPr lang="fi-FI" sz="2400" dirty="0" err="1" smtClean="0"/>
              <a:t>Desert</a:t>
            </a:r>
            <a:endParaRPr lang="fi-FI" sz="2400" dirty="0" smtClean="0"/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 + </a:t>
            </a:r>
            <a:r>
              <a:rPr lang="fi-FI" b="1" dirty="0" smtClean="0"/>
              <a:t>autiomaiden</a:t>
            </a:r>
            <a:r>
              <a:rPr lang="fi-FI" dirty="0" smtClean="0"/>
              <a:t> ja erämaiden nimet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r>
              <a:rPr lang="fi-FI" dirty="0"/>
              <a:t>	</a:t>
            </a:r>
            <a:r>
              <a:rPr lang="fi-FI" sz="2400" dirty="0" smtClean="0"/>
              <a:t>Saint Petersburg is </a:t>
            </a:r>
            <a:r>
              <a:rPr lang="fi-FI" sz="2400" dirty="0" err="1" smtClean="0"/>
              <a:t>called</a:t>
            </a:r>
            <a:r>
              <a:rPr lang="fi-FI" sz="2400" dirty="0" smtClean="0"/>
              <a:t> 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Venice</a:t>
            </a:r>
            <a:r>
              <a:rPr lang="fi-FI" sz="2400" b="1" dirty="0" smtClean="0"/>
              <a:t> of </a:t>
            </a:r>
            <a:r>
              <a:rPr lang="fi-FI" sz="2400" b="1" dirty="0" err="1" smtClean="0"/>
              <a:t>the</a:t>
            </a:r>
            <a:r>
              <a:rPr lang="fi-FI" sz="2400" b="1" dirty="0"/>
              <a:t> </a:t>
            </a:r>
            <a:r>
              <a:rPr lang="fi-FI" sz="2400" b="1" dirty="0" smtClean="0"/>
              <a:t>North</a:t>
            </a:r>
            <a:r>
              <a:rPr lang="fi-FI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/>
              <a:t>	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Rome of </a:t>
            </a:r>
            <a:r>
              <a:rPr lang="fi-FI" sz="2400" b="1" dirty="0" err="1" smtClean="0"/>
              <a:t>today</a:t>
            </a:r>
            <a:r>
              <a:rPr lang="fi-FI" sz="2400" b="1" dirty="0" smtClean="0"/>
              <a:t> </a:t>
            </a:r>
            <a:r>
              <a:rPr lang="fi-FI" sz="2400" dirty="0" smtClean="0"/>
              <a:t>is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same</a:t>
            </a:r>
            <a:r>
              <a:rPr lang="fi-FI" sz="2400" dirty="0" smtClean="0"/>
              <a:t> as 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Rome of my 	</a:t>
            </a:r>
            <a:r>
              <a:rPr lang="fi-FI" sz="2400" b="1" dirty="0" err="1" smtClean="0"/>
              <a:t>dreams</a:t>
            </a:r>
            <a:r>
              <a:rPr lang="fi-FI" sz="2400" dirty="0" smtClean="0"/>
              <a:t>.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i-FI" b="1" dirty="0" smtClean="0"/>
              <a:t>of-rakenteen </a:t>
            </a:r>
            <a:r>
              <a:rPr lang="fi-FI" dirty="0" smtClean="0"/>
              <a:t>määrittäessä nimeä on artikkelia ’</a:t>
            </a:r>
            <a:r>
              <a:rPr lang="fi-FI" b="1" dirty="0" err="1" smtClean="0"/>
              <a:t>the</a:t>
            </a:r>
            <a:r>
              <a:rPr lang="fi-FI" dirty="0" smtClean="0"/>
              <a:t>’ käytettävä</a:t>
            </a:r>
            <a:endParaRPr lang="fi-FI" dirty="0" smtClean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Ihmisten aikaansaannokset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8208912" cy="4968552"/>
          </a:xfrm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Mieti kaupungin perusrakenteita: kaupunginosia, katuja, puistoja, toreja, (</a:t>
            </a:r>
            <a:r>
              <a:rPr lang="fi-FI" dirty="0" err="1" smtClean="0">
                <a:solidFill>
                  <a:srgbClr val="2DA2BF"/>
                </a:solidFill>
              </a:rPr>
              <a:t>lento)asemia</a:t>
            </a:r>
            <a:r>
              <a:rPr lang="fi-FI" dirty="0" smtClean="0">
                <a:solidFill>
                  <a:srgbClr val="2DA2BF"/>
                </a:solidFill>
              </a:rPr>
              <a:t>, kirkkoja, linnoja, kouluja, tavarataloja, jne.</a:t>
            </a:r>
            <a:endParaRPr lang="fi-FI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New York, Brooklyn, Broadway, </a:t>
            </a:r>
            <a:r>
              <a:rPr lang="fi-FI" sz="2400" dirty="0" err="1" smtClean="0"/>
              <a:t>Regent</a:t>
            </a:r>
            <a:r>
              <a:rPr lang="fi-FI" sz="2400" dirty="0" smtClean="0"/>
              <a:t> </a:t>
            </a:r>
            <a:r>
              <a:rPr lang="fi-FI" sz="2400" dirty="0" err="1" smtClean="0"/>
              <a:t>Street</a:t>
            </a:r>
            <a:r>
              <a:rPr lang="fi-FI" sz="24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Hyde</a:t>
            </a:r>
            <a:r>
              <a:rPr lang="fi-FI" sz="2400" dirty="0"/>
              <a:t> </a:t>
            </a:r>
            <a:r>
              <a:rPr lang="fi-FI" sz="2400" dirty="0" smtClean="0"/>
              <a:t>Park, Piccadilly </a:t>
            </a:r>
            <a:r>
              <a:rPr lang="fi-FI" sz="2400" dirty="0" err="1" smtClean="0"/>
              <a:t>Circus</a:t>
            </a:r>
            <a:r>
              <a:rPr lang="fi-FI" sz="2400" dirty="0" smtClean="0"/>
              <a:t>, Times Square,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Penn </a:t>
            </a:r>
            <a:r>
              <a:rPr lang="fi-FI" sz="2400" dirty="0" err="1" smtClean="0"/>
              <a:t>Station</a:t>
            </a:r>
            <a:r>
              <a:rPr lang="fi-FI" sz="2400" dirty="0" smtClean="0"/>
              <a:t>, </a:t>
            </a:r>
            <a:r>
              <a:rPr lang="fi-FI" sz="2400" dirty="0" err="1" smtClean="0"/>
              <a:t>Platform</a:t>
            </a:r>
            <a:r>
              <a:rPr lang="fi-FI" sz="2400" dirty="0" smtClean="0"/>
              <a:t> 9 ¾ at </a:t>
            </a:r>
            <a:r>
              <a:rPr lang="fi-FI" sz="2400" dirty="0" err="1"/>
              <a:t>King’s</a:t>
            </a:r>
            <a:r>
              <a:rPr lang="fi-FI" sz="2400" dirty="0"/>
              <a:t> Cross </a:t>
            </a:r>
            <a:r>
              <a:rPr lang="fi-FI" sz="2400" dirty="0" err="1" smtClean="0"/>
              <a:t>Station</a:t>
            </a:r>
            <a:r>
              <a:rPr lang="fi-FI" sz="24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Gatwick </a:t>
            </a:r>
            <a:r>
              <a:rPr lang="fi-FI" sz="2400" dirty="0" err="1" smtClean="0"/>
              <a:t>airport</a:t>
            </a:r>
            <a:r>
              <a:rPr lang="fi-FI" sz="2400" dirty="0" smtClean="0"/>
              <a:t>, Helsinki </a:t>
            </a:r>
            <a:r>
              <a:rPr lang="fi-FI" sz="2400" dirty="0" err="1" smtClean="0"/>
              <a:t>Cathedral</a:t>
            </a:r>
            <a:r>
              <a:rPr lang="fi-FI" sz="2400" dirty="0" smtClean="0"/>
              <a:t>, Buckingham Palace,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Harvard </a:t>
            </a:r>
            <a:r>
              <a:rPr lang="fi-FI" sz="2400" dirty="0" err="1" smtClean="0"/>
              <a:t>University</a:t>
            </a:r>
            <a:r>
              <a:rPr lang="fi-FI" sz="2400" dirty="0" smtClean="0"/>
              <a:t>, </a:t>
            </a:r>
            <a:r>
              <a:rPr lang="fi-FI" sz="2400" dirty="0" err="1" smtClean="0"/>
              <a:t>Selfridges</a:t>
            </a:r>
            <a:r>
              <a:rPr lang="fi-FI" sz="2400" dirty="0" smtClean="0"/>
              <a:t>, etc.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b="1" dirty="0" smtClean="0"/>
              <a:t>Kaupunkien perusrakenteisiin kuuluvien paikkojen nimet ovat pääsääntöisesti ilman artikkelia.</a:t>
            </a:r>
          </a:p>
        </p:txBody>
      </p:sp>
    </p:spTree>
    <p:extLst>
      <p:ext uri="{BB962C8B-B14F-4D97-AF65-F5344CB8AC3E}">
        <p14:creationId xmlns:p14="http://schemas.microsoft.com/office/powerpoint/2010/main" val="20068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2DA2BF"/>
                </a:solidFill>
              </a:rPr>
              <a:t>Artikkelit: Ihmisten aikaansaannokset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1736" y="2865860"/>
            <a:ext cx="4038600" cy="30243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1</a:t>
            </a:r>
            <a:r>
              <a:rPr lang="fi-FI" b="1" dirty="0"/>
              <a:t>.</a:t>
            </a:r>
            <a:r>
              <a:rPr lang="fi-FI" dirty="0"/>
              <a:t> </a:t>
            </a:r>
            <a:r>
              <a:rPr lang="fi-FI" b="1" dirty="0" err="1"/>
              <a:t>the</a:t>
            </a:r>
            <a:r>
              <a:rPr lang="fi-FI" dirty="0"/>
              <a:t> Royal Albert Hall &amp;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Vienna</a:t>
            </a:r>
            <a:r>
              <a:rPr lang="fi-FI" dirty="0"/>
              <a:t> State </a:t>
            </a:r>
            <a:r>
              <a:rPr lang="fi-FI" dirty="0" err="1"/>
              <a:t>Opera</a:t>
            </a:r>
            <a:endParaRPr lang="fi-FI" dirty="0"/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2. </a:t>
            </a:r>
            <a:r>
              <a:rPr lang="fi-FI" b="1" dirty="0" err="1"/>
              <a:t>the</a:t>
            </a:r>
            <a:r>
              <a:rPr lang="fi-FI" dirty="0"/>
              <a:t> Savoy &amp;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Waldorf</a:t>
            </a:r>
            <a:r>
              <a:rPr lang="fi-FI" dirty="0"/>
              <a:t> Astoria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3.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LondoPalladium</a:t>
            </a:r>
            <a:r>
              <a:rPr lang="fi-FI" dirty="0"/>
              <a:t> &amp;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Globe</a:t>
            </a:r>
            <a:endParaRPr lang="fi-FI" dirty="0"/>
          </a:p>
          <a:p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2270" y="2865860"/>
            <a:ext cx="4038600" cy="33123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1</a:t>
            </a:r>
            <a:r>
              <a:rPr lang="fi-FI" dirty="0"/>
              <a:t>. konserttisaleja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/>
              <a:t>2. hotelleja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/>
              <a:t>3. teattereita</a:t>
            </a:r>
          </a:p>
          <a:p>
            <a:pPr>
              <a:lnSpc>
                <a:spcPct val="80000"/>
              </a:lnSpc>
              <a:spcBef>
                <a:spcPts val="672"/>
              </a:spcBef>
            </a:pPr>
            <a:endParaRPr lang="fi-FI" dirty="0"/>
          </a:p>
          <a:p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251520" y="1556792"/>
            <a:ext cx="85176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5" y="1576276"/>
            <a:ext cx="8285335" cy="128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fi-FI" sz="2800" b="1" dirty="0">
                <a:solidFill>
                  <a:srgbClr val="000000"/>
                </a:solidFill>
              </a:rPr>
              <a:t>Vapaa-aikaan </a:t>
            </a:r>
            <a:r>
              <a:rPr lang="fi-FI" sz="2800" dirty="0">
                <a:solidFill>
                  <a:srgbClr val="000000"/>
                </a:solidFill>
              </a:rPr>
              <a:t>liittyvien paikkojen nimiin liittyy yleensä määräinen artikkeli ’</a:t>
            </a:r>
            <a:r>
              <a:rPr lang="fi-FI" sz="2800" b="1" dirty="0" err="1">
                <a:solidFill>
                  <a:srgbClr val="000000"/>
                </a:solidFill>
              </a:rPr>
              <a:t>the</a:t>
            </a:r>
            <a:r>
              <a:rPr lang="fi-FI" sz="2800" dirty="0" smtClean="0">
                <a:solidFill>
                  <a:srgbClr val="000000"/>
                </a:solidFill>
              </a:rPr>
              <a:t>’.</a:t>
            </a:r>
          </a:p>
          <a:p>
            <a:pPr>
              <a:spcBef>
                <a:spcPts val="600"/>
              </a:spcBef>
            </a:pPr>
            <a:r>
              <a:rPr lang="fi-FI" sz="2800" dirty="0" smtClean="0">
                <a:solidFill>
                  <a:schemeClr val="accent1"/>
                </a:solidFill>
              </a:rPr>
              <a:t>Tunnetko seuraavat paikat?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2DA2BF"/>
                </a:solidFill>
              </a:rPr>
              <a:t>Artikkelit: Ihmisten aikaansaannokset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4038600" cy="309634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4. </a:t>
            </a:r>
            <a:r>
              <a:rPr lang="fi-FI" b="1" dirty="0" err="1"/>
              <a:t>the</a:t>
            </a:r>
            <a:r>
              <a:rPr lang="fi-FI" dirty="0"/>
              <a:t> British </a:t>
            </a:r>
            <a:r>
              <a:rPr lang="fi-FI" dirty="0" err="1"/>
              <a:t>Museum</a:t>
            </a:r>
            <a:r>
              <a:rPr lang="fi-FI" dirty="0"/>
              <a:t> &amp;    </a:t>
            </a:r>
            <a:r>
              <a:rPr lang="fi-FI" b="1" dirty="0" err="1"/>
              <a:t>the</a:t>
            </a:r>
            <a:r>
              <a:rPr lang="fi-FI" dirty="0"/>
              <a:t> Ateneum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5. </a:t>
            </a:r>
            <a:r>
              <a:rPr lang="fi-FI" b="1" dirty="0" err="1"/>
              <a:t>the</a:t>
            </a:r>
            <a:r>
              <a:rPr lang="fi-FI" dirty="0"/>
              <a:t> Rose and </a:t>
            </a:r>
            <a:r>
              <a:rPr lang="fi-FI" dirty="0" err="1"/>
              <a:t>Crown</a:t>
            </a:r>
            <a:r>
              <a:rPr lang="fi-FI" dirty="0"/>
              <a:t> &amp;    </a:t>
            </a:r>
            <a:r>
              <a:rPr lang="fi-FI" b="1" dirty="0" err="1"/>
              <a:t>the</a:t>
            </a:r>
            <a:r>
              <a:rPr lang="fi-FI" dirty="0"/>
              <a:t> Red </a:t>
            </a:r>
            <a:r>
              <a:rPr lang="fi-FI" dirty="0" err="1"/>
              <a:t>Lion</a:t>
            </a:r>
            <a:endParaRPr lang="fi-FI" dirty="0"/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6.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Odeon</a:t>
            </a:r>
            <a:r>
              <a:rPr lang="fi-FI" dirty="0"/>
              <a:t> &amp;                   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Paramount</a:t>
            </a:r>
            <a:r>
              <a:rPr lang="fi-FI" dirty="0"/>
              <a:t> </a:t>
            </a:r>
            <a:r>
              <a:rPr lang="fi-FI" dirty="0" err="1" smtClean="0"/>
              <a:t>Theater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5"/>
            <a:ext cx="4038600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4</a:t>
            </a:r>
            <a:r>
              <a:rPr lang="fi-FI" dirty="0"/>
              <a:t>. museoita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5</a:t>
            </a:r>
            <a:r>
              <a:rPr lang="fi-FI" dirty="0"/>
              <a:t>. pubeja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6. elokuvateattereita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670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800" dirty="0">
                <a:solidFill>
                  <a:schemeClr val="accent1"/>
                </a:solidFill>
              </a:rPr>
              <a:t>Tunnetko seuraavat paikat?</a:t>
            </a:r>
          </a:p>
        </p:txBody>
      </p:sp>
    </p:spTree>
    <p:extLst>
      <p:ext uri="{BB962C8B-B14F-4D97-AF65-F5344CB8AC3E}">
        <p14:creationId xmlns:p14="http://schemas.microsoft.com/office/powerpoint/2010/main" val="18688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Ihmisten aikaansaannokset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208912" cy="4464496"/>
          </a:xfrm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 + siltojen, tunnelien, ratojen, jne. nimet</a:t>
            </a:r>
          </a:p>
          <a:p>
            <a:pPr marL="0" indent="0">
              <a:lnSpc>
                <a:spcPct val="80000"/>
              </a:lnSpc>
              <a:buNone/>
            </a:pPr>
            <a:endParaRPr lang="fi-FI" dirty="0"/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Esim.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Sydney </a:t>
            </a:r>
            <a:r>
              <a:rPr lang="fi-FI" dirty="0" err="1" smtClean="0"/>
              <a:t>Harbour</a:t>
            </a:r>
            <a:r>
              <a:rPr lang="fi-FI" dirty="0" smtClean="0"/>
              <a:t> Bridge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Brooklyn Bridge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Päijänne </a:t>
            </a:r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dirty="0" err="1" smtClean="0"/>
              <a:t>Tunnel</a:t>
            </a: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Channel </a:t>
            </a:r>
            <a:r>
              <a:rPr lang="fi-FI" dirty="0" err="1" smtClean="0"/>
              <a:t>Tunnel</a:t>
            </a: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Trans-Siberian</a:t>
            </a:r>
            <a:r>
              <a:rPr lang="fi-FI" dirty="0" smtClean="0"/>
              <a:t> Railway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endParaRPr lang="fi-FI" dirty="0" smtClean="0"/>
          </a:p>
          <a:p>
            <a:pPr marL="0" indent="0">
              <a:lnSpc>
                <a:spcPct val="60000"/>
              </a:lnSpc>
              <a:spcBef>
                <a:spcPts val="1272"/>
              </a:spcBef>
              <a:buNone/>
            </a:pPr>
            <a:r>
              <a:rPr lang="fi-FI" dirty="0"/>
              <a:t>	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754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Ihmisten aikaansaannokset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351067"/>
            <a:ext cx="8208912" cy="4968552"/>
          </a:xfrm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 + laivojen tai lentokoneiden nimet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Esim.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Titanic, the Queen Elizabeth 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Hindenburg</a:t>
            </a:r>
            <a:r>
              <a:rPr lang="fi-FI" dirty="0" smtClean="0"/>
              <a:t>, the Spirit of St. Louis</a:t>
            </a:r>
          </a:p>
          <a:p>
            <a:pPr marL="0" indent="0">
              <a:lnSpc>
                <a:spcPct val="80000"/>
              </a:lnSpc>
              <a:buNone/>
            </a:pP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/>
              <a:t> </a:t>
            </a:r>
            <a:r>
              <a:rPr lang="fi-FI" dirty="0" smtClean="0"/>
              <a:t>englanninkielisten sanomalehtien nimissä on ’</a:t>
            </a:r>
            <a:r>
              <a:rPr lang="fi-FI" b="1" dirty="0" smtClean="0"/>
              <a:t>the</a:t>
            </a:r>
            <a:r>
              <a:rPr lang="fi-FI" dirty="0" smtClean="0"/>
              <a:t>’, aikakauslehtien nimissä ei ole artikkelia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Esim</a:t>
            </a:r>
            <a:r>
              <a:rPr lang="fi-FI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Times, the Washington Post</a:t>
            </a:r>
            <a:r>
              <a:rPr lang="fi-FI" dirty="0"/>
              <a:t>	</a:t>
            </a: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Time, National Geographic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endParaRPr lang="fi-FI" dirty="0" smtClean="0"/>
          </a:p>
          <a:p>
            <a:pPr marL="0" indent="0">
              <a:lnSpc>
                <a:spcPct val="60000"/>
              </a:lnSpc>
              <a:spcBef>
                <a:spcPts val="1272"/>
              </a:spcBef>
              <a:buNone/>
            </a:pPr>
            <a:r>
              <a:rPr lang="fi-FI" dirty="0"/>
              <a:t>	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534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19347"/>
            <a:ext cx="8579296" cy="51125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1. </a:t>
            </a:r>
            <a:r>
              <a:rPr lang="fi-FI" sz="2800" dirty="0" err="1" smtClean="0">
                <a:solidFill>
                  <a:schemeClr val="tx1"/>
                </a:solidFill>
              </a:rPr>
              <a:t>There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three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Alans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working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here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  <a:r>
              <a:rPr lang="fi-FI" sz="2800" dirty="0" err="1" smtClean="0">
                <a:solidFill>
                  <a:schemeClr val="tx1"/>
                </a:solidFill>
              </a:rPr>
              <a:t>Which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want</a:t>
            </a:r>
            <a:r>
              <a:rPr lang="fi-FI" sz="2800" dirty="0" smtClean="0">
                <a:solidFill>
                  <a:schemeClr val="tx1"/>
                </a:solidFill>
              </a:rPr>
              <a:t>?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– I </a:t>
            </a:r>
            <a:r>
              <a:rPr lang="fi-FI" sz="2800" dirty="0" err="1" smtClean="0">
                <a:solidFill>
                  <a:schemeClr val="tx1"/>
                </a:solidFill>
              </a:rPr>
              <a:t>want</a:t>
            </a:r>
            <a:r>
              <a:rPr lang="fi-FI" sz="2800" dirty="0" smtClean="0">
                <a:solidFill>
                  <a:schemeClr val="tx1"/>
                </a:solidFill>
              </a:rPr>
              <a:t> ____ Alan </a:t>
            </a:r>
            <a:r>
              <a:rPr lang="fi-FI" sz="2800" dirty="0" err="1" smtClean="0">
                <a:solidFill>
                  <a:schemeClr val="tx1"/>
                </a:solidFill>
              </a:rPr>
              <a:t>who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works</a:t>
            </a:r>
            <a:r>
              <a:rPr lang="fi-FI" sz="2800" dirty="0" smtClean="0">
                <a:solidFill>
                  <a:schemeClr val="tx1"/>
                </a:solidFill>
              </a:rPr>
              <a:t> in 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 PR 	</a:t>
            </a:r>
            <a:r>
              <a:rPr lang="fi-FI" sz="2800" dirty="0" err="1" smtClean="0">
                <a:solidFill>
                  <a:schemeClr val="tx1"/>
                </a:solidFill>
              </a:rPr>
              <a:t>department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</a:t>
            </a:r>
            <a:endParaRPr lang="fi-FI" sz="30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2. ___ </a:t>
            </a:r>
            <a:r>
              <a:rPr lang="fi-FI" sz="2800" dirty="0" err="1" smtClean="0">
                <a:solidFill>
                  <a:schemeClr val="tx1"/>
                </a:solidFill>
              </a:rPr>
              <a:t>Smiths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coming</a:t>
            </a:r>
            <a:r>
              <a:rPr lang="fi-FI" sz="2800" dirty="0" smtClean="0">
                <a:solidFill>
                  <a:schemeClr val="tx1"/>
                </a:solidFill>
              </a:rPr>
              <a:t> to ___ </a:t>
            </a:r>
            <a:r>
              <a:rPr lang="fi-FI" sz="2800" dirty="0" err="1" smtClean="0">
                <a:solidFill>
                  <a:schemeClr val="tx1"/>
                </a:solidFill>
              </a:rPr>
              <a:t>dinner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b="1" dirty="0" smtClean="0"/>
              <a:t>				</a:t>
            </a:r>
            <a:endParaRPr lang="fi-FI" b="1" dirty="0" smtClean="0"/>
          </a:p>
          <a:p>
            <a:pPr marL="0" indent="0">
              <a:lnSpc>
                <a:spcPct val="80000"/>
              </a:lnSpc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3. </a:t>
            </a:r>
            <a:r>
              <a:rPr lang="fi-FI" sz="2800" dirty="0" err="1" smtClean="0">
                <a:solidFill>
                  <a:schemeClr val="tx1"/>
                </a:solidFill>
              </a:rPr>
              <a:t>Can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get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takeaway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from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Chefs</a:t>
            </a:r>
            <a:r>
              <a:rPr lang="fi-FI" sz="2800" dirty="0" smtClean="0">
                <a:solidFill>
                  <a:schemeClr val="tx1"/>
                </a:solidFill>
              </a:rPr>
              <a:t> of </a:t>
            </a:r>
            <a:r>
              <a:rPr lang="fi-FI" sz="2800" dirty="0" err="1" smtClean="0">
                <a:solidFill>
                  <a:schemeClr val="tx1"/>
                </a:solidFill>
              </a:rPr>
              <a:t>Tandoori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  <a:r>
              <a:rPr lang="fi-FI" sz="2800" b="1" dirty="0" smtClean="0"/>
              <a:t>				</a:t>
            </a:r>
            <a:endParaRPr lang="fi-FI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fi-FI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4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Yesterday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had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delicious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dinner</a:t>
            </a:r>
            <a:r>
              <a:rPr lang="fi-FI" sz="2800" dirty="0" smtClean="0">
                <a:solidFill>
                  <a:schemeClr val="tx1"/>
                </a:solidFill>
              </a:rPr>
              <a:t> at ___ </a:t>
            </a:r>
            <a:r>
              <a:rPr lang="fi-FI" sz="2800" dirty="0" err="1" smtClean="0">
                <a:solidFill>
                  <a:schemeClr val="tx1"/>
                </a:solidFill>
              </a:rPr>
              <a:t>Ritz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 smtClean="0"/>
              <a:t>			      				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96127"/>
            <a:ext cx="8301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’A’/</a:t>
            </a:r>
            <a:r>
              <a:rPr lang="fi-FI" sz="2800" dirty="0">
                <a:solidFill>
                  <a:schemeClr val="accent1"/>
                </a:solidFill>
              </a:rPr>
              <a:t>’an’, ’</a:t>
            </a:r>
            <a:r>
              <a:rPr lang="fi-FI" sz="2800" dirty="0" err="1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</a:t>
            </a:r>
            <a:r>
              <a:rPr lang="fi-FI" sz="2800" dirty="0">
                <a:solidFill>
                  <a:schemeClr val="accent1"/>
                </a:solidFill>
              </a:rPr>
              <a:t> 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208874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14096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647" y="3134651"/>
            <a:ext cx="48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683352" y="4221088"/>
            <a:ext cx="70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53732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53732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20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Mitä voit päätellä artikkelien käytöstä erisnimien yhteydessä?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800" dirty="0" smtClean="0">
                <a:solidFill>
                  <a:srgbClr val="000000"/>
                </a:solidFill>
              </a:rPr>
              <a:t>My </a:t>
            </a:r>
            <a:r>
              <a:rPr lang="fi-FI" sz="2800" dirty="0" err="1" smtClean="0">
                <a:solidFill>
                  <a:srgbClr val="000000"/>
                </a:solidFill>
              </a:rPr>
              <a:t>name</a:t>
            </a:r>
            <a:r>
              <a:rPr lang="fi-FI" sz="2800" dirty="0" smtClean="0">
                <a:solidFill>
                  <a:srgbClr val="000000"/>
                </a:solidFill>
              </a:rPr>
              <a:t> is </a:t>
            </a:r>
            <a:r>
              <a:rPr lang="fi-FI" sz="2800" b="1" dirty="0" smtClean="0">
                <a:solidFill>
                  <a:srgbClr val="000000"/>
                </a:solidFill>
              </a:rPr>
              <a:t>Bond, James Bond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>
                <a:solidFill>
                  <a:srgbClr val="000000"/>
                </a:solidFill>
              </a:rPr>
              <a:t>The baby </a:t>
            </a:r>
            <a:r>
              <a:rPr lang="fi-FI" sz="2800" dirty="0" err="1" smtClean="0">
                <a:solidFill>
                  <a:srgbClr val="000000"/>
                </a:solidFill>
              </a:rPr>
              <a:t>was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named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Alison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This</a:t>
            </a:r>
            <a:r>
              <a:rPr lang="fi-FI" sz="2800" dirty="0" smtClean="0">
                <a:solidFill>
                  <a:srgbClr val="000000"/>
                </a:solidFill>
              </a:rPr>
              <a:t> is </a:t>
            </a:r>
            <a:r>
              <a:rPr lang="fi-FI" sz="2800" b="1" dirty="0" smtClean="0">
                <a:solidFill>
                  <a:srgbClr val="000000"/>
                </a:solidFill>
              </a:rPr>
              <a:t>John Kelly</a:t>
            </a:r>
            <a:r>
              <a:rPr lang="fi-FI" sz="2800" dirty="0" smtClean="0">
                <a:solidFill>
                  <a:srgbClr val="000000"/>
                </a:solidFill>
              </a:rPr>
              <a:t>, an IT </a:t>
            </a:r>
            <a:r>
              <a:rPr lang="fi-FI" sz="2800" dirty="0" err="1" smtClean="0">
                <a:solidFill>
                  <a:srgbClr val="000000"/>
                </a:solidFill>
              </a:rPr>
              <a:t>specialist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r>
              <a:rPr lang="fi-FI" sz="2800" b="1" dirty="0" smtClean="0">
                <a:solidFill>
                  <a:schemeClr val="tx1"/>
                </a:solidFill>
              </a:rPr>
              <a:t>Henkilöiden nimien </a:t>
            </a:r>
            <a:r>
              <a:rPr lang="fi-FI" sz="2800" dirty="0" smtClean="0">
                <a:solidFill>
                  <a:schemeClr val="tx1"/>
                </a:solidFill>
              </a:rPr>
              <a:t>yhteydessä ei pääsääntöisesti käytetä artikkelia.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4389" y="476672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389" y="1431940"/>
            <a:ext cx="8208912" cy="4752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5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There</a:t>
            </a:r>
            <a:r>
              <a:rPr lang="fi-FI" sz="2800" dirty="0" smtClean="0">
                <a:solidFill>
                  <a:schemeClr val="tx1"/>
                </a:solidFill>
              </a:rPr>
              <a:t> is ___ Chris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calling</a:t>
            </a:r>
            <a:r>
              <a:rPr lang="fi-FI" sz="2800" dirty="0" smtClean="0">
                <a:solidFill>
                  <a:schemeClr val="tx1"/>
                </a:solidFill>
              </a:rPr>
              <a:t>.                               	– </a:t>
            </a:r>
            <a:r>
              <a:rPr lang="fi-FI" sz="2800" dirty="0" err="1" smtClean="0">
                <a:solidFill>
                  <a:schemeClr val="tx1"/>
                </a:solidFill>
              </a:rPr>
              <a:t>What</a:t>
            </a:r>
            <a:r>
              <a:rPr lang="fi-FI" sz="2800" dirty="0" smtClean="0">
                <a:solidFill>
                  <a:schemeClr val="tx1"/>
                </a:solidFill>
              </a:rPr>
              <a:t>, </a:t>
            </a:r>
            <a:r>
              <a:rPr lang="fi-FI" sz="2800" dirty="0" err="1" smtClean="0">
                <a:solidFill>
                  <a:schemeClr val="tx1"/>
                </a:solidFill>
              </a:rPr>
              <a:t>you’ve</a:t>
            </a:r>
            <a:r>
              <a:rPr lang="fi-FI" sz="2800" dirty="0" smtClean="0">
                <a:solidFill>
                  <a:schemeClr val="tx1"/>
                </a:solidFill>
              </a:rPr>
              <a:t> got to </a:t>
            </a:r>
            <a:r>
              <a:rPr lang="fi-FI" sz="2800" dirty="0" err="1" smtClean="0">
                <a:solidFill>
                  <a:schemeClr val="tx1"/>
                </a:solidFill>
              </a:rPr>
              <a:t>be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kidding</a:t>
            </a:r>
            <a:r>
              <a:rPr lang="fi-FI" sz="2800" dirty="0" smtClean="0">
                <a:solidFill>
                  <a:schemeClr val="tx1"/>
                </a:solidFill>
              </a:rPr>
              <a:t>!                                  	</a:t>
            </a:r>
            <a:r>
              <a:rPr lang="fi-FI" sz="2800" dirty="0" err="1" smtClean="0">
                <a:solidFill>
                  <a:schemeClr val="tx1"/>
                </a:solidFill>
              </a:rPr>
              <a:t>Do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mean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Christ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, ___ </a:t>
            </a:r>
            <a:r>
              <a:rPr lang="fi-FI" sz="2800" dirty="0" err="1" smtClean="0">
                <a:solidFill>
                  <a:schemeClr val="tx1"/>
                </a:solidFill>
              </a:rPr>
              <a:t>actor</a:t>
            </a:r>
            <a:r>
              <a:rPr lang="fi-FI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6. 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brothers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greatest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thing</a:t>
            </a:r>
            <a:r>
              <a:rPr lang="fi-FI" sz="2800" dirty="0" smtClean="0">
                <a:solidFill>
                  <a:schemeClr val="tx1"/>
                </a:solidFill>
              </a:rPr>
              <a:t> to 	</a:t>
            </a:r>
            <a:r>
              <a:rPr lang="fi-FI" sz="2800" dirty="0" err="1" smtClean="0">
                <a:solidFill>
                  <a:schemeClr val="tx1"/>
                </a:solidFill>
              </a:rPr>
              <a:t>come</a:t>
            </a:r>
            <a:r>
              <a:rPr lang="fi-FI" sz="2800" dirty="0" smtClean="0">
                <a:solidFill>
                  <a:schemeClr val="tx1"/>
                </a:solidFill>
              </a:rPr>
              <a:t> 	out of Australia?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7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boys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were</a:t>
            </a:r>
            <a:r>
              <a:rPr lang="fi-FI" sz="2800" dirty="0" smtClean="0">
                <a:solidFill>
                  <a:schemeClr val="tx1"/>
                </a:solidFill>
              </a:rPr>
              <a:t> all </a:t>
            </a:r>
            <a:r>
              <a:rPr lang="fi-FI" sz="2800" dirty="0" err="1" smtClean="0">
                <a:solidFill>
                  <a:schemeClr val="tx1"/>
                </a:solidFill>
              </a:rPr>
              <a:t>born</a:t>
            </a:r>
            <a:r>
              <a:rPr lang="fi-FI" sz="2800" dirty="0" smtClean="0">
                <a:solidFill>
                  <a:schemeClr val="tx1"/>
                </a:solidFill>
              </a:rPr>
              <a:t> in ___ Melbourne,                	</a:t>
            </a:r>
            <a:r>
              <a:rPr lang="fi-FI" sz="2800" dirty="0" err="1" smtClean="0">
                <a:solidFill>
                  <a:schemeClr val="tx1"/>
                </a:solidFill>
              </a:rPr>
              <a:t>but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family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also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lived</a:t>
            </a:r>
            <a:r>
              <a:rPr lang="fi-FI" sz="2800" dirty="0" smtClean="0">
                <a:solidFill>
                  <a:schemeClr val="tx1"/>
                </a:solidFill>
              </a:rPr>
              <a:t> in 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err="1" smtClean="0">
                <a:solidFill>
                  <a:schemeClr val="tx1"/>
                </a:solidFill>
              </a:rPr>
              <a:t>outback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389" y="90872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’A’/</a:t>
            </a:r>
            <a:r>
              <a:rPr lang="fi-FI" sz="2800" dirty="0">
                <a:solidFill>
                  <a:schemeClr val="accent1"/>
                </a:solidFill>
              </a:rPr>
              <a:t>’an’, ’</a:t>
            </a:r>
            <a:r>
              <a:rPr lang="fi-FI" sz="2800" dirty="0" err="1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8258" y="14251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2768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28353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381" y="328498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952" y="4725144"/>
            <a:ext cx="75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879008" y="5176356"/>
            <a:ext cx="69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8. </a:t>
            </a:r>
            <a:r>
              <a:rPr lang="fi-FI" sz="2800" dirty="0" err="1">
                <a:solidFill>
                  <a:schemeClr val="tx1"/>
                </a:solidFill>
              </a:rPr>
              <a:t>About</a:t>
            </a:r>
            <a:r>
              <a:rPr lang="fi-FI" sz="2800" dirty="0">
                <a:solidFill>
                  <a:schemeClr val="tx1"/>
                </a:solidFill>
              </a:rPr>
              <a:t> 250 </a:t>
            </a:r>
            <a:r>
              <a:rPr lang="fi-FI" sz="2800" dirty="0" err="1">
                <a:solidFill>
                  <a:schemeClr val="tx1"/>
                </a:solidFill>
              </a:rPr>
              <a:t>years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ago</a:t>
            </a:r>
            <a:r>
              <a:rPr lang="fi-FI" sz="2800" dirty="0">
                <a:solidFill>
                  <a:schemeClr val="tx1"/>
                </a:solidFill>
              </a:rPr>
              <a:t> ____ </a:t>
            </a:r>
            <a:r>
              <a:rPr lang="fi-FI" sz="2800" dirty="0" err="1">
                <a:solidFill>
                  <a:schemeClr val="tx1"/>
                </a:solidFill>
              </a:rPr>
              <a:t>Captain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James Cook 	</a:t>
            </a:r>
            <a:r>
              <a:rPr lang="fi-FI" sz="2800" dirty="0" err="1" smtClean="0">
                <a:solidFill>
                  <a:schemeClr val="tx1"/>
                </a:solidFill>
              </a:rPr>
              <a:t>arrived</a:t>
            </a:r>
            <a:r>
              <a:rPr lang="fi-FI" sz="2800" dirty="0" smtClean="0">
                <a:solidFill>
                  <a:schemeClr val="tx1"/>
                </a:solidFill>
              </a:rPr>
              <a:t> on 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E</a:t>
            </a:r>
            <a:r>
              <a:rPr lang="fi-FI" sz="2800" dirty="0" smtClean="0">
                <a:solidFill>
                  <a:schemeClr val="tx1"/>
                </a:solidFill>
              </a:rPr>
              <a:t>ast </a:t>
            </a:r>
            <a:r>
              <a:rPr lang="fi-FI" sz="2800" dirty="0" err="1">
                <a:solidFill>
                  <a:schemeClr val="tx1"/>
                </a:solidFill>
              </a:rPr>
              <a:t>coast</a:t>
            </a:r>
            <a:r>
              <a:rPr lang="fi-FI" sz="2800" dirty="0">
                <a:solidFill>
                  <a:schemeClr val="tx1"/>
                </a:solidFill>
              </a:rPr>
              <a:t> of ___ Australia.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9.  ___ </a:t>
            </a:r>
            <a:r>
              <a:rPr lang="fi-FI" sz="2800" dirty="0" err="1">
                <a:solidFill>
                  <a:schemeClr val="tx1"/>
                </a:solidFill>
              </a:rPr>
              <a:t>Captain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later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also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sailed</a:t>
            </a:r>
            <a:r>
              <a:rPr lang="fi-FI" sz="2800" dirty="0">
                <a:solidFill>
                  <a:schemeClr val="tx1"/>
                </a:solidFill>
              </a:rPr>
              <a:t> to ___ </a:t>
            </a:r>
            <a:r>
              <a:rPr lang="fi-FI" sz="2800" dirty="0" err="1">
                <a:solidFill>
                  <a:schemeClr val="tx1"/>
                </a:solidFill>
              </a:rPr>
              <a:t>Hawaii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Islands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10. </a:t>
            </a:r>
            <a:r>
              <a:rPr lang="fi-FI" sz="2800" dirty="0">
                <a:solidFill>
                  <a:schemeClr val="tx1"/>
                </a:solidFill>
              </a:rPr>
              <a:t>___ </a:t>
            </a:r>
            <a:r>
              <a:rPr lang="fi-FI" sz="2800" dirty="0" err="1">
                <a:solidFill>
                  <a:schemeClr val="tx1"/>
                </a:solidFill>
              </a:rPr>
              <a:t>native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Hawaiians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first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believed</a:t>
            </a:r>
            <a:r>
              <a:rPr lang="fi-FI" sz="2800" dirty="0">
                <a:solidFill>
                  <a:schemeClr val="tx1"/>
                </a:solidFill>
              </a:rPr>
              <a:t> ___ </a:t>
            </a:r>
            <a:r>
              <a:rPr lang="fi-FI" sz="2800" dirty="0" err="1">
                <a:solidFill>
                  <a:schemeClr val="tx1"/>
                </a:solidFill>
              </a:rPr>
              <a:t>Captain</a:t>
            </a:r>
            <a:r>
              <a:rPr lang="fi-FI" sz="2800" dirty="0">
                <a:solidFill>
                  <a:schemeClr val="tx1"/>
                </a:solidFill>
              </a:rPr>
              <a:t> Cook </a:t>
            </a:r>
            <a:r>
              <a:rPr lang="fi-FI" sz="2800" dirty="0" smtClean="0">
                <a:solidFill>
                  <a:schemeClr val="tx1"/>
                </a:solidFill>
              </a:rPr>
              <a:t>	to </a:t>
            </a:r>
            <a:r>
              <a:rPr lang="fi-FI" sz="2800" dirty="0" err="1">
                <a:solidFill>
                  <a:schemeClr val="tx1"/>
                </a:solidFill>
              </a:rPr>
              <a:t>be</a:t>
            </a:r>
            <a:r>
              <a:rPr lang="fi-FI" sz="2800" dirty="0">
                <a:solidFill>
                  <a:schemeClr val="tx1"/>
                </a:solidFill>
              </a:rPr>
              <a:t> 	___ </a:t>
            </a:r>
            <a:r>
              <a:rPr lang="fi-FI" sz="2800" dirty="0" err="1">
                <a:solidFill>
                  <a:schemeClr val="tx1"/>
                </a:solidFill>
              </a:rPr>
              <a:t>god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but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later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dirty="0" err="1">
                <a:solidFill>
                  <a:schemeClr val="tx1"/>
                </a:solidFill>
              </a:rPr>
              <a:t>after</a:t>
            </a:r>
            <a:r>
              <a:rPr lang="fi-FI" sz="2800" dirty="0">
                <a:solidFill>
                  <a:schemeClr val="tx1"/>
                </a:solidFill>
              </a:rPr>
              <a:t> a </a:t>
            </a:r>
            <a:r>
              <a:rPr lang="fi-FI" sz="2800" dirty="0" err="1">
                <a:solidFill>
                  <a:schemeClr val="tx1"/>
                </a:solidFill>
              </a:rPr>
              <a:t>dispute</a:t>
            </a:r>
            <a:r>
              <a:rPr lang="fi-FI" sz="2800" dirty="0">
                <a:solidFill>
                  <a:schemeClr val="tx1"/>
                </a:solidFill>
              </a:rPr>
              <a:t>,  </a:t>
            </a:r>
            <a:r>
              <a:rPr lang="fi-FI" sz="2800" dirty="0" smtClean="0">
                <a:solidFill>
                  <a:schemeClr val="tx1"/>
                </a:solidFill>
              </a:rPr>
              <a:t>          	</a:t>
            </a:r>
            <a:r>
              <a:rPr lang="fi-FI" sz="2800" dirty="0" err="1" smtClean="0">
                <a:solidFill>
                  <a:schemeClr val="tx1"/>
                </a:solidFill>
              </a:rPr>
              <a:t>they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cruelly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killed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him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11.  He </a:t>
            </a:r>
            <a:r>
              <a:rPr lang="fi-FI" sz="2800" dirty="0" err="1" smtClean="0">
                <a:solidFill>
                  <a:schemeClr val="tx1"/>
                </a:solidFill>
              </a:rPr>
              <a:t>had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tried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>
                <a:solidFill>
                  <a:schemeClr val="tx1"/>
                </a:solidFill>
              </a:rPr>
              <a:t>find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___ </a:t>
            </a:r>
            <a:r>
              <a:rPr lang="fi-FI" sz="2800" dirty="0" err="1" smtClean="0">
                <a:solidFill>
                  <a:schemeClr val="tx1"/>
                </a:solidFill>
              </a:rPr>
              <a:t>sea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route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between</a:t>
            </a:r>
            <a:r>
              <a:rPr lang="fi-FI" sz="2800" dirty="0">
                <a:solidFill>
                  <a:schemeClr val="tx1"/>
                </a:solidFill>
              </a:rPr>
              <a:t> ___ </a:t>
            </a:r>
            <a:r>
              <a:rPr lang="fi-FI" sz="2800" dirty="0" smtClean="0">
                <a:solidFill>
                  <a:schemeClr val="tx1"/>
                </a:solidFill>
              </a:rPr>
              <a:t>	Atlantic and 	___ </a:t>
            </a:r>
            <a:r>
              <a:rPr lang="fi-FI" sz="2800" dirty="0">
                <a:solidFill>
                  <a:schemeClr val="tx1"/>
                </a:solidFill>
              </a:rPr>
              <a:t>Pacific </a:t>
            </a:r>
            <a:r>
              <a:rPr lang="fi-FI" sz="2800" dirty="0" err="1">
                <a:solidFill>
                  <a:schemeClr val="tx1"/>
                </a:solidFill>
              </a:rPr>
              <a:t>Ocean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i-FI" sz="2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24119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’A’/</a:t>
            </a:r>
            <a:r>
              <a:rPr lang="fi-FI" sz="2800" dirty="0">
                <a:solidFill>
                  <a:schemeClr val="accent1"/>
                </a:solidFill>
              </a:rPr>
              <a:t>’an’, ’</a:t>
            </a:r>
            <a:r>
              <a:rPr lang="fi-FI" sz="2800" dirty="0" err="1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167" y="12913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18145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4208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The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5334190" y="24208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02713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1775" y="301283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353461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5298" y="4645373"/>
            <a:ext cx="40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4653136"/>
            <a:ext cx="76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254" y="5168593"/>
            <a:ext cx="74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12. </a:t>
            </a:r>
            <a:r>
              <a:rPr lang="fi-FI" sz="2800" dirty="0" err="1" smtClean="0">
                <a:solidFill>
                  <a:schemeClr val="tx1"/>
                </a:solidFill>
              </a:rPr>
              <a:t>Welcome</a:t>
            </a:r>
            <a:r>
              <a:rPr lang="fi-FI" sz="2800" dirty="0" smtClean="0">
                <a:solidFill>
                  <a:schemeClr val="tx1"/>
                </a:solidFill>
              </a:rPr>
              <a:t> to ___ </a:t>
            </a:r>
            <a:r>
              <a:rPr lang="fi-FI" sz="2800" dirty="0" err="1" smtClean="0">
                <a:solidFill>
                  <a:schemeClr val="tx1"/>
                </a:solidFill>
              </a:rPr>
              <a:t>Zadar</a:t>
            </a:r>
            <a:r>
              <a:rPr lang="fi-FI" sz="2800" dirty="0" smtClean="0">
                <a:solidFill>
                  <a:schemeClr val="tx1"/>
                </a:solidFill>
              </a:rPr>
              <a:t>, a </a:t>
            </a:r>
            <a:r>
              <a:rPr lang="fi-FI" sz="2800" dirty="0" err="1" smtClean="0">
                <a:solidFill>
                  <a:schemeClr val="tx1"/>
                </a:solidFill>
              </a:rPr>
              <a:t>town</a:t>
            </a:r>
            <a:r>
              <a:rPr lang="fi-FI" sz="2800" dirty="0" smtClean="0">
                <a:solidFill>
                  <a:schemeClr val="tx1"/>
                </a:solidFill>
              </a:rPr>
              <a:t> in ___ </a:t>
            </a:r>
            <a:r>
              <a:rPr lang="fi-FI" sz="2800" dirty="0" err="1" smtClean="0">
                <a:solidFill>
                  <a:schemeClr val="tx1"/>
                </a:solidFill>
              </a:rPr>
              <a:t>northern</a:t>
            </a:r>
            <a:r>
              <a:rPr lang="fi-FI" sz="2800" dirty="0" smtClean="0">
                <a:solidFill>
                  <a:schemeClr val="tx1"/>
                </a:solidFill>
              </a:rPr>
              <a:t> 	Dalmatia, in ___</a:t>
            </a:r>
            <a:r>
              <a:rPr lang="fi-FI" sz="2800" dirty="0" err="1" smtClean="0">
                <a:solidFill>
                  <a:schemeClr val="tx1"/>
                </a:solidFill>
              </a:rPr>
              <a:t>Croatia</a:t>
            </a:r>
            <a:r>
              <a:rPr lang="fi-FI" sz="2800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13.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will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enjoy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sunny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Adriatic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Sea</a:t>
            </a:r>
            <a:r>
              <a:rPr lang="fi-FI" sz="2800" dirty="0" smtClean="0">
                <a:solidFill>
                  <a:schemeClr val="tx1"/>
                </a:solidFill>
              </a:rPr>
              <a:t> and ___ </a:t>
            </a:r>
            <a:r>
              <a:rPr lang="fi-FI" sz="2800" dirty="0" err="1" smtClean="0">
                <a:solidFill>
                  <a:schemeClr val="tx1"/>
                </a:solidFill>
              </a:rPr>
              <a:t>Zadar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err="1" smtClean="0">
                <a:solidFill>
                  <a:schemeClr val="tx1"/>
                </a:solidFill>
              </a:rPr>
              <a:t>archipelago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14. </a:t>
            </a:r>
            <a:r>
              <a:rPr lang="fi-FI" sz="2800" dirty="0" err="1" smtClean="0">
                <a:solidFill>
                  <a:schemeClr val="tx1"/>
                </a:solidFill>
              </a:rPr>
              <a:t>Visit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___ </a:t>
            </a:r>
            <a:r>
              <a:rPr lang="fi-FI" sz="2800" dirty="0" err="1" smtClean="0">
                <a:solidFill>
                  <a:schemeClr val="tx1"/>
                </a:solidFill>
              </a:rPr>
              <a:t>Premuda</a:t>
            </a:r>
            <a:r>
              <a:rPr lang="fi-FI" sz="2800" dirty="0" smtClean="0">
                <a:solidFill>
                  <a:schemeClr val="tx1"/>
                </a:solidFill>
              </a:rPr>
              <a:t>, an </a:t>
            </a:r>
            <a:r>
              <a:rPr lang="fi-FI" sz="2800" dirty="0" err="1" smtClean="0">
                <a:solidFill>
                  <a:schemeClr val="tx1"/>
                </a:solidFill>
              </a:rPr>
              <a:t>idyllic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island</a:t>
            </a:r>
            <a:r>
              <a:rPr lang="fi-FI" sz="2800" dirty="0" smtClean="0">
                <a:solidFill>
                  <a:schemeClr val="tx1"/>
                </a:solidFill>
              </a:rPr>
              <a:t> and </a:t>
            </a:r>
            <a:r>
              <a:rPr lang="fi-FI" sz="2800" dirty="0" err="1" smtClean="0">
                <a:solidFill>
                  <a:schemeClr val="tx1"/>
                </a:solidFill>
              </a:rPr>
              <a:t>dive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 smtClean="0">
                <a:solidFill>
                  <a:schemeClr val="tx1"/>
                </a:solidFill>
              </a:rPr>
              <a:t>see</a:t>
            </a:r>
            <a:r>
              <a:rPr lang="fi-FI" sz="2800" dirty="0" smtClean="0">
                <a:solidFill>
                  <a:schemeClr val="tx1"/>
                </a:solidFill>
              </a:rPr>
              <a:t> 	the </a:t>
            </a:r>
            <a:r>
              <a:rPr lang="fi-FI" sz="2800" dirty="0" err="1">
                <a:solidFill>
                  <a:schemeClr val="tx1"/>
                </a:solidFill>
              </a:rPr>
              <a:t>wreckage</a:t>
            </a:r>
            <a:r>
              <a:rPr lang="fi-FI" sz="2800" dirty="0">
                <a:solidFill>
                  <a:schemeClr val="tx1"/>
                </a:solidFill>
              </a:rPr>
              <a:t> of a </a:t>
            </a:r>
            <a:r>
              <a:rPr lang="fi-FI" sz="2800" dirty="0" err="1">
                <a:solidFill>
                  <a:schemeClr val="tx1"/>
                </a:solidFill>
              </a:rPr>
              <a:t>ship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dirty="0" smtClean="0">
                <a:solidFill>
                  <a:schemeClr val="tx1"/>
                </a:solidFill>
              </a:rPr>
              <a:t>___ St </a:t>
            </a:r>
            <a:r>
              <a:rPr lang="fi-FI" sz="2800" dirty="0">
                <a:solidFill>
                  <a:schemeClr val="tx1"/>
                </a:solidFill>
              </a:rPr>
              <a:t>Istvan. 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15. ___ </a:t>
            </a:r>
            <a:r>
              <a:rPr lang="fi-FI" sz="2800" dirty="0" err="1" smtClean="0">
                <a:solidFill>
                  <a:schemeClr val="tx1"/>
                </a:solidFill>
              </a:rPr>
              <a:t>Dinara</a:t>
            </a:r>
            <a:r>
              <a:rPr lang="fi-FI" sz="2800" dirty="0" smtClean="0">
                <a:solidFill>
                  <a:schemeClr val="tx1"/>
                </a:solidFill>
              </a:rPr>
              <a:t> is the </a:t>
            </a:r>
            <a:r>
              <a:rPr lang="fi-FI" sz="2800" dirty="0" err="1" smtClean="0">
                <a:solidFill>
                  <a:schemeClr val="tx1"/>
                </a:solidFill>
              </a:rPr>
              <a:t>highest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peak</a:t>
            </a:r>
            <a:r>
              <a:rPr lang="fi-FI" sz="2800" dirty="0" smtClean="0">
                <a:solidFill>
                  <a:schemeClr val="tx1"/>
                </a:solidFill>
              </a:rPr>
              <a:t> in ___ </a:t>
            </a:r>
            <a:r>
              <a:rPr lang="fi-FI" sz="2800" dirty="0" err="1" smtClean="0">
                <a:solidFill>
                  <a:schemeClr val="tx1"/>
                </a:solidFill>
              </a:rPr>
              <a:t>Dinaric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Alps</a:t>
            </a:r>
            <a:r>
              <a:rPr lang="fi-FI" sz="2800" dirty="0" smtClean="0">
                <a:solidFill>
                  <a:schemeClr val="tx1"/>
                </a:solidFill>
              </a:rPr>
              <a:t>, 	and ___ Lake </a:t>
            </a:r>
            <a:r>
              <a:rPr lang="fi-FI" sz="2800" dirty="0" err="1" smtClean="0">
                <a:solidFill>
                  <a:schemeClr val="tx1"/>
                </a:solidFill>
              </a:rPr>
              <a:t>Vrana</a:t>
            </a:r>
            <a:r>
              <a:rPr lang="fi-FI" sz="2800" dirty="0" smtClean="0">
                <a:solidFill>
                  <a:schemeClr val="tx1"/>
                </a:solidFill>
              </a:rPr>
              <a:t> is the </a:t>
            </a:r>
            <a:r>
              <a:rPr lang="fi-FI" sz="2800" dirty="0" err="1" smtClean="0">
                <a:solidFill>
                  <a:schemeClr val="tx1"/>
                </a:solidFill>
              </a:rPr>
              <a:t>largest</a:t>
            </a:r>
            <a:r>
              <a:rPr lang="fi-FI" sz="2800" dirty="0" smtClean="0">
                <a:solidFill>
                  <a:schemeClr val="tx1"/>
                </a:solidFill>
              </a:rPr>
              <a:t> lake.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90900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</a:t>
            </a:r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12913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2913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80775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2429115"/>
            <a:ext cx="67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242819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0242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092" y="45811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65313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the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2012330" y="5104348"/>
            <a:ext cx="61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8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16) </a:t>
            </a:r>
            <a:r>
              <a:rPr lang="fi-FI" sz="2800" dirty="0" err="1" smtClean="0">
                <a:solidFill>
                  <a:schemeClr val="tx1"/>
                </a:solidFill>
              </a:rPr>
              <a:t>Another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name</a:t>
            </a:r>
            <a:r>
              <a:rPr lang="fi-FI" sz="2800" dirty="0">
                <a:solidFill>
                  <a:schemeClr val="tx1"/>
                </a:solidFill>
              </a:rPr>
              <a:t> for </a:t>
            </a:r>
            <a:r>
              <a:rPr lang="fi-FI" sz="2800" dirty="0" smtClean="0">
                <a:solidFill>
                  <a:schemeClr val="tx1"/>
                </a:solidFill>
              </a:rPr>
              <a:t>___ </a:t>
            </a:r>
            <a:r>
              <a:rPr lang="fi-FI" sz="2800" dirty="0" err="1" smtClean="0">
                <a:solidFill>
                  <a:schemeClr val="tx1"/>
                </a:solidFill>
              </a:rPr>
              <a:t>Denmark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is ___ </a:t>
            </a:r>
            <a:r>
              <a:rPr lang="fi-FI" sz="2800" dirty="0" err="1" smtClean="0">
                <a:solidFill>
                  <a:schemeClr val="tx1"/>
                </a:solidFill>
              </a:rPr>
              <a:t>Kingdom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of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Denmark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17)  The </a:t>
            </a:r>
            <a:r>
              <a:rPr lang="fi-FI" sz="2800" dirty="0" err="1">
                <a:solidFill>
                  <a:schemeClr val="tx1"/>
                </a:solidFill>
              </a:rPr>
              <a:t>population</a:t>
            </a:r>
            <a:r>
              <a:rPr lang="fi-FI" sz="2800" dirty="0">
                <a:solidFill>
                  <a:schemeClr val="tx1"/>
                </a:solidFill>
              </a:rPr>
              <a:t> of ___ </a:t>
            </a:r>
            <a:r>
              <a:rPr lang="fi-FI" sz="2800" dirty="0" err="1" smtClean="0">
                <a:solidFill>
                  <a:schemeClr val="tx1"/>
                </a:solidFill>
              </a:rPr>
              <a:t>Republic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of Nauru is </a:t>
            </a:r>
            <a:r>
              <a:rPr lang="fi-FI" sz="2800" dirty="0" err="1" smtClean="0">
                <a:solidFill>
                  <a:schemeClr val="tx1"/>
                </a:solidFill>
              </a:rPr>
              <a:t>about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10,000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18)  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flew</a:t>
            </a:r>
            <a:r>
              <a:rPr lang="fi-FI" sz="2800" dirty="0">
                <a:solidFill>
                  <a:schemeClr val="tx1"/>
                </a:solidFill>
              </a:rPr>
              <a:t> to ___ </a:t>
            </a:r>
            <a:r>
              <a:rPr lang="fi-FI" sz="2800" dirty="0" smtClean="0">
                <a:solidFill>
                  <a:schemeClr val="tx1"/>
                </a:solidFill>
              </a:rPr>
              <a:t>New </a:t>
            </a:r>
            <a:r>
              <a:rPr lang="fi-FI" sz="2800" dirty="0">
                <a:solidFill>
                  <a:schemeClr val="tx1"/>
                </a:solidFill>
              </a:rPr>
              <a:t>York </a:t>
            </a:r>
            <a:r>
              <a:rPr lang="fi-FI" sz="2800" dirty="0" err="1">
                <a:solidFill>
                  <a:schemeClr val="tx1"/>
                </a:solidFill>
              </a:rPr>
              <a:t>from</a:t>
            </a:r>
            <a:r>
              <a:rPr lang="fi-FI" sz="2800" dirty="0">
                <a:solidFill>
                  <a:schemeClr val="tx1"/>
                </a:solidFill>
              </a:rPr>
              <a:t> ___ </a:t>
            </a:r>
            <a:r>
              <a:rPr lang="fi-FI" sz="2800" dirty="0" smtClean="0">
                <a:solidFill>
                  <a:schemeClr val="tx1"/>
                </a:solidFill>
              </a:rPr>
              <a:t>Miami </a:t>
            </a:r>
            <a:r>
              <a:rPr lang="fi-FI" sz="2800" dirty="0" err="1" smtClean="0">
                <a:solidFill>
                  <a:schemeClr val="tx1"/>
                </a:solidFill>
              </a:rPr>
              <a:t>Intl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err="1" smtClean="0">
                <a:solidFill>
                  <a:schemeClr val="tx1"/>
                </a:solidFill>
              </a:rPr>
              <a:t>Airport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19)  ___  Hyde </a:t>
            </a:r>
            <a:r>
              <a:rPr lang="fi-FI" sz="2800" dirty="0" err="1">
                <a:solidFill>
                  <a:schemeClr val="tx1"/>
                </a:solidFill>
              </a:rPr>
              <a:t>Park</a:t>
            </a:r>
            <a:r>
              <a:rPr lang="fi-FI" sz="2800" dirty="0">
                <a:solidFill>
                  <a:schemeClr val="tx1"/>
                </a:solidFill>
              </a:rPr>
              <a:t> is a </a:t>
            </a:r>
            <a:r>
              <a:rPr lang="fi-FI" sz="2800" dirty="0" err="1">
                <a:solidFill>
                  <a:schemeClr val="tx1"/>
                </a:solidFill>
              </a:rPr>
              <a:t>very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large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park</a:t>
            </a:r>
            <a:r>
              <a:rPr lang="fi-FI" sz="2800" dirty="0">
                <a:solidFill>
                  <a:schemeClr val="tx1"/>
                </a:solidFill>
              </a:rPr>
              <a:t> in ___ 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central</a:t>
            </a:r>
            <a:r>
              <a:rPr lang="fi-FI" sz="2800" dirty="0" smtClean="0">
                <a:solidFill>
                  <a:schemeClr val="tx1"/>
                </a:solidFill>
              </a:rPr>
              <a:t> 	London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20)  Julie </a:t>
            </a:r>
            <a:r>
              <a:rPr lang="fi-FI" sz="2800" dirty="0">
                <a:solidFill>
                  <a:schemeClr val="tx1"/>
                </a:solidFill>
              </a:rPr>
              <a:t>is a </a:t>
            </a:r>
            <a:r>
              <a:rPr lang="fi-FI" sz="2800" dirty="0" err="1">
                <a:solidFill>
                  <a:schemeClr val="tx1"/>
                </a:solidFill>
              </a:rPr>
              <a:t>student</a:t>
            </a:r>
            <a:r>
              <a:rPr lang="fi-FI" sz="2800" dirty="0">
                <a:solidFill>
                  <a:schemeClr val="tx1"/>
                </a:solidFill>
              </a:rPr>
              <a:t> at ___ 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Lancaster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U</a:t>
            </a:r>
            <a:r>
              <a:rPr lang="fi-FI" sz="2800" dirty="0" err="1" smtClean="0">
                <a:solidFill>
                  <a:schemeClr val="tx1"/>
                </a:solidFill>
              </a:rPr>
              <a:t>niversity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</a:t>
            </a:r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147727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976156" y="1477272"/>
            <a:ext cx="75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9482" y="2492896"/>
            <a:ext cx="81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517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3517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43711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443868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>
            <a:off x="3945923" y="5373216"/>
            <a:ext cx="59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5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21)  Have </a:t>
            </a:r>
            <a:r>
              <a:rPr lang="en-GB" sz="2800" dirty="0">
                <a:solidFill>
                  <a:schemeClr val="tx1"/>
                </a:solidFill>
              </a:rPr>
              <a:t>you ever been to </a:t>
            </a:r>
            <a:r>
              <a:rPr lang="en-GB" sz="2800" dirty="0" smtClean="0">
                <a:solidFill>
                  <a:schemeClr val="tx1"/>
                </a:solidFill>
              </a:rPr>
              <a:t>___ Science </a:t>
            </a:r>
            <a:r>
              <a:rPr lang="en-GB" sz="2800" dirty="0">
                <a:solidFill>
                  <a:schemeClr val="tx1"/>
                </a:solidFill>
              </a:rPr>
              <a:t>Museum?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22)  If </a:t>
            </a:r>
            <a:r>
              <a:rPr lang="en-GB" sz="2800" dirty="0">
                <a:solidFill>
                  <a:schemeClr val="tx1"/>
                </a:solidFill>
              </a:rPr>
              <a:t>you're looking for a good shoe shop,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I </a:t>
            </a:r>
            <a:r>
              <a:rPr lang="en-GB" sz="2800" dirty="0">
                <a:solidFill>
                  <a:schemeClr val="tx1"/>
                </a:solidFill>
              </a:rPr>
              <a:t>recommend </a:t>
            </a:r>
            <a:r>
              <a:rPr lang="en-GB" sz="2800" dirty="0" smtClean="0">
                <a:solidFill>
                  <a:schemeClr val="tx1"/>
                </a:solidFill>
              </a:rPr>
              <a:t>___ Murray’s.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23)  For </a:t>
            </a:r>
            <a:r>
              <a:rPr lang="en-GB" sz="2800" dirty="0">
                <a:solidFill>
                  <a:schemeClr val="tx1"/>
                </a:solidFill>
              </a:rPr>
              <a:t>a nice pub, I would recommend </a:t>
            </a:r>
            <a:r>
              <a:rPr lang="en-GB" sz="2800" dirty="0" smtClean="0">
                <a:solidFill>
                  <a:schemeClr val="tx1"/>
                </a:solidFill>
              </a:rPr>
              <a:t>___ Anchor </a:t>
            </a:r>
            <a:r>
              <a:rPr lang="en-GB" sz="2800" dirty="0">
                <a:solidFill>
                  <a:schemeClr val="tx1"/>
                </a:solidFill>
              </a:rPr>
              <a:t>Inn. 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24)  ___ Grand </a:t>
            </a:r>
            <a:r>
              <a:rPr lang="en-GB" sz="2800" dirty="0">
                <a:solidFill>
                  <a:schemeClr val="tx1"/>
                </a:solidFill>
              </a:rPr>
              <a:t>Hotel is in </a:t>
            </a:r>
            <a:r>
              <a:rPr lang="en-GB" sz="2800" dirty="0" smtClean="0">
                <a:solidFill>
                  <a:schemeClr val="tx1"/>
                </a:solidFill>
              </a:rPr>
              <a:t>___ Baker </a:t>
            </a:r>
            <a:r>
              <a:rPr lang="en-GB" sz="2800" dirty="0">
                <a:solidFill>
                  <a:schemeClr val="tx1"/>
                </a:solidFill>
              </a:rPr>
              <a:t>Street. 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25)  </a:t>
            </a:r>
            <a:r>
              <a:rPr lang="en-GB" sz="2800" dirty="0">
                <a:solidFill>
                  <a:schemeClr val="tx1"/>
                </a:solidFill>
              </a:rPr>
              <a:t>There was an open air concert </a:t>
            </a:r>
            <a:r>
              <a:rPr lang="en-GB" sz="2800" dirty="0" smtClean="0">
                <a:solidFill>
                  <a:schemeClr val="tx1"/>
                </a:solidFill>
              </a:rPr>
              <a:t>on ___ Time Square.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5567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924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04392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</a:t>
            </a:r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364502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2930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50131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6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000" dirty="0" smtClean="0"/>
              <a:t>Miksi seuraavissa yhteyksissä artikkelia kuitenkin käytetään?</a:t>
            </a:r>
            <a:endParaRPr lang="fi-FI" sz="2800" dirty="0"/>
          </a:p>
          <a:p>
            <a:pPr marL="0" indent="0">
              <a:spcBef>
                <a:spcPts val="1872"/>
              </a:spcBef>
              <a:buNone/>
            </a:pPr>
            <a:r>
              <a:rPr lang="fi-FI" sz="2800" dirty="0" smtClean="0"/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  <a:r>
              <a:rPr lang="fi-FI" sz="2800" dirty="0" err="1" smtClean="0">
                <a:solidFill>
                  <a:srgbClr val="000000"/>
                </a:solidFill>
              </a:rPr>
              <a:t>Keeping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Up</a:t>
            </a:r>
            <a:r>
              <a:rPr lang="fi-FI" sz="2800" dirty="0">
                <a:solidFill>
                  <a:srgbClr val="000000"/>
                </a:solidFill>
              </a:rPr>
              <a:t> With </a:t>
            </a:r>
            <a:r>
              <a:rPr lang="fi-FI" sz="2800" b="1" dirty="0">
                <a:solidFill>
                  <a:srgbClr val="000000"/>
                </a:solidFill>
              </a:rPr>
              <a:t>The </a:t>
            </a:r>
            <a:r>
              <a:rPr lang="fi-FI" sz="2800" b="1" dirty="0" err="1" smtClean="0">
                <a:solidFill>
                  <a:srgbClr val="000000"/>
                </a:solidFill>
              </a:rPr>
              <a:t>Kardashians</a:t>
            </a:r>
            <a:r>
              <a:rPr lang="fi-FI" sz="2800" dirty="0" smtClean="0">
                <a:solidFill>
                  <a:srgbClr val="000000"/>
                </a:solidFill>
              </a:rPr>
              <a:t>’ </a:t>
            </a:r>
            <a:r>
              <a:rPr lang="fi-FI" sz="2800" dirty="0" err="1" smtClean="0">
                <a:solidFill>
                  <a:srgbClr val="000000"/>
                </a:solidFill>
              </a:rPr>
              <a:t>was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a </a:t>
            </a:r>
            <a:r>
              <a:rPr lang="fi-FI" sz="2800" dirty="0" smtClean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reality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TV </a:t>
            </a:r>
            <a:r>
              <a:rPr lang="fi-FI" sz="2800" dirty="0" err="1">
                <a:solidFill>
                  <a:srgbClr val="000000"/>
                </a:solidFill>
              </a:rPr>
              <a:t>programme</a:t>
            </a:r>
            <a:r>
              <a:rPr lang="fi-FI" sz="2800" dirty="0">
                <a:solidFill>
                  <a:srgbClr val="000000"/>
                </a:solidFill>
              </a:rPr>
              <a:t>. 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Who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are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b="1" dirty="0">
                <a:solidFill>
                  <a:srgbClr val="000000"/>
                </a:solidFill>
              </a:rPr>
              <a:t>the </a:t>
            </a:r>
            <a:r>
              <a:rPr lang="fi-FI" sz="2800" b="1" dirty="0" err="1">
                <a:solidFill>
                  <a:srgbClr val="000000"/>
                </a:solidFill>
              </a:rPr>
              <a:t>Kardashians</a:t>
            </a:r>
            <a:r>
              <a:rPr lang="fi-FI" sz="2800" dirty="0">
                <a:solidFill>
                  <a:srgbClr val="000000"/>
                </a:solidFill>
              </a:rPr>
              <a:t>?	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	</a:t>
            </a:r>
            <a:r>
              <a:rPr lang="fi-FI" sz="2800" b="1" dirty="0" smtClean="0">
                <a:solidFill>
                  <a:srgbClr val="000000"/>
                </a:solidFill>
              </a:rPr>
              <a:t>The </a:t>
            </a:r>
            <a:r>
              <a:rPr lang="fi-FI" sz="2800" b="1" dirty="0" err="1" smtClean="0">
                <a:solidFill>
                  <a:srgbClr val="000000"/>
                </a:solidFill>
              </a:rPr>
              <a:t>Jokinens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dirty="0" smtClean="0">
                <a:solidFill>
                  <a:srgbClr val="000000"/>
                </a:solidFill>
              </a:rPr>
              <a:t>live </a:t>
            </a:r>
            <a:r>
              <a:rPr lang="fi-FI" sz="2800" dirty="0" err="1" smtClean="0">
                <a:solidFill>
                  <a:srgbClr val="000000"/>
                </a:solidFill>
              </a:rPr>
              <a:t>next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door</a:t>
            </a:r>
            <a:r>
              <a:rPr lang="fi-FI" sz="2800" dirty="0" smtClean="0">
                <a:solidFill>
                  <a:srgbClr val="000000"/>
                </a:solidFill>
              </a:rPr>
              <a:t> to us. 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b="1" dirty="0" smtClean="0">
                <a:solidFill>
                  <a:srgbClr val="000000"/>
                </a:solidFill>
              </a:rPr>
              <a:t>The Wright </a:t>
            </a:r>
            <a:r>
              <a:rPr lang="fi-FI" sz="2800" b="1" dirty="0" err="1" smtClean="0">
                <a:solidFill>
                  <a:srgbClr val="000000"/>
                </a:solidFill>
              </a:rPr>
              <a:t>brothers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were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pioneers</a:t>
            </a:r>
            <a:r>
              <a:rPr lang="fi-FI" sz="2800" dirty="0" smtClean="0">
                <a:solidFill>
                  <a:srgbClr val="000000"/>
                </a:solidFill>
              </a:rPr>
              <a:t> of </a:t>
            </a:r>
            <a:r>
              <a:rPr lang="fi-FI" sz="2800" dirty="0" err="1" smtClean="0">
                <a:solidFill>
                  <a:srgbClr val="000000"/>
                </a:solidFill>
              </a:rPr>
              <a:t>aviation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872"/>
              </a:spcBef>
            </a:pPr>
            <a:r>
              <a:rPr lang="fi-FI" sz="2800" b="1" dirty="0" smtClean="0">
                <a:solidFill>
                  <a:schemeClr val="tx1"/>
                </a:solidFill>
              </a:rPr>
              <a:t>Monikollisten nimien </a:t>
            </a:r>
            <a:r>
              <a:rPr lang="fi-FI" sz="2800" dirty="0" smtClean="0">
                <a:solidFill>
                  <a:schemeClr val="tx1"/>
                </a:solidFill>
              </a:rPr>
              <a:t>yhteydessä vaaditaan määräinen artikkeli.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1338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800" dirty="0" smtClean="0"/>
              <a:t>Entä seuraavien artikkelien käyttö?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b="1" dirty="0">
                <a:solidFill>
                  <a:srgbClr val="000000"/>
                </a:solidFill>
              </a:rPr>
              <a:t>	</a:t>
            </a:r>
            <a:r>
              <a:rPr lang="fi-FI" sz="2400" b="1" dirty="0" smtClean="0">
                <a:solidFill>
                  <a:srgbClr val="000000"/>
                </a:solidFill>
              </a:rPr>
              <a:t>A Miss </a:t>
            </a:r>
            <a:r>
              <a:rPr lang="fi-FI" sz="2400" b="1" dirty="0" err="1" smtClean="0">
                <a:solidFill>
                  <a:srgbClr val="000000"/>
                </a:solidFill>
              </a:rPr>
              <a:t>Ridgeway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called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and </a:t>
            </a:r>
            <a:r>
              <a:rPr lang="fi-FI" sz="2400" dirty="0" err="1" smtClean="0">
                <a:solidFill>
                  <a:srgbClr val="000000"/>
                </a:solidFill>
              </a:rPr>
              <a:t>left</a:t>
            </a:r>
            <a:r>
              <a:rPr lang="fi-FI" sz="2400" dirty="0" smtClean="0">
                <a:solidFill>
                  <a:srgbClr val="000000"/>
                </a:solidFill>
              </a:rPr>
              <a:t> a </a:t>
            </a:r>
            <a:r>
              <a:rPr lang="fi-FI" sz="2400" dirty="0" err="1" smtClean="0">
                <a:solidFill>
                  <a:srgbClr val="000000"/>
                </a:solidFill>
              </a:rPr>
              <a:t>message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She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told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to </a:t>
            </a:r>
            <a:r>
              <a:rPr lang="fi-FI" sz="2400" dirty="0" err="1" smtClean="0">
                <a:solidFill>
                  <a:srgbClr val="000000"/>
                </a:solidFill>
              </a:rPr>
              <a:t>call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a John Kelly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  <a:r>
              <a:rPr lang="fi-FI" sz="2400" dirty="0">
                <a:solidFill>
                  <a:srgbClr val="000000"/>
                </a:solidFill>
              </a:rPr>
              <a:t>	</a:t>
            </a: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Do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mean</a:t>
            </a:r>
            <a:r>
              <a:rPr lang="fi-FI" sz="2400" b="1" dirty="0" smtClean="0">
                <a:solidFill>
                  <a:srgbClr val="000000"/>
                </a:solidFill>
              </a:rPr>
              <a:t> the John Kelly, </a:t>
            </a:r>
            <a:r>
              <a:rPr lang="fi-FI" sz="2400" dirty="0" smtClean="0">
                <a:solidFill>
                  <a:srgbClr val="000000"/>
                </a:solidFill>
              </a:rPr>
              <a:t>the IT </a:t>
            </a:r>
            <a:r>
              <a:rPr lang="fi-FI" sz="2400" dirty="0" err="1" smtClean="0">
                <a:solidFill>
                  <a:srgbClr val="000000"/>
                </a:solidFill>
              </a:rPr>
              <a:t>specialist</a:t>
            </a:r>
            <a:r>
              <a:rPr lang="fi-FI" sz="24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b="1" dirty="0" smtClean="0">
                <a:solidFill>
                  <a:srgbClr val="000000"/>
                </a:solidFill>
              </a:rPr>
              <a:t>The Jonathan </a:t>
            </a:r>
            <a:r>
              <a:rPr lang="fi-FI" sz="2400" dirty="0" err="1" smtClean="0">
                <a:solidFill>
                  <a:srgbClr val="000000"/>
                </a:solidFill>
              </a:rPr>
              <a:t>you’re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talking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about</a:t>
            </a:r>
            <a:r>
              <a:rPr lang="fi-FI" sz="2400" dirty="0" smtClean="0">
                <a:solidFill>
                  <a:srgbClr val="000000"/>
                </a:solidFill>
              </a:rPr>
              <a:t> is </a:t>
            </a:r>
            <a:r>
              <a:rPr lang="fi-FI" sz="2400" dirty="0" err="1" smtClean="0">
                <a:solidFill>
                  <a:srgbClr val="000000"/>
                </a:solidFill>
              </a:rPr>
              <a:t>not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b="1" dirty="0" smtClean="0">
                <a:solidFill>
                  <a:srgbClr val="000000"/>
                </a:solidFill>
              </a:rPr>
              <a:t>the Jonathan 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 smtClean="0">
                <a:solidFill>
                  <a:srgbClr val="000000"/>
                </a:solidFill>
              </a:rPr>
              <a:t>know</a:t>
            </a:r>
            <a:r>
              <a:rPr lang="fi-FI" sz="2400" dirty="0" smtClean="0">
                <a:solidFill>
                  <a:srgbClr val="000000"/>
                </a:solidFill>
              </a:rPr>
              <a:t> and </a:t>
            </a:r>
            <a:r>
              <a:rPr lang="fi-FI" sz="2400" dirty="0" err="1" smtClean="0">
                <a:solidFill>
                  <a:srgbClr val="000000"/>
                </a:solidFill>
              </a:rPr>
              <a:t>love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800" dirty="0" smtClean="0">
                <a:solidFill>
                  <a:srgbClr val="000000"/>
                </a:solidFill>
              </a:rPr>
              <a:t>Jos henkilöstä halutaan sanoa ’</a:t>
            </a:r>
            <a:r>
              <a:rPr lang="fi-FI" sz="2800" b="1" dirty="0" smtClean="0">
                <a:solidFill>
                  <a:srgbClr val="000000"/>
                </a:solidFill>
              </a:rPr>
              <a:t>eräs</a:t>
            </a:r>
            <a:r>
              <a:rPr lang="fi-FI" sz="2800" dirty="0" smtClean="0">
                <a:solidFill>
                  <a:srgbClr val="000000"/>
                </a:solidFill>
              </a:rPr>
              <a:t>’ tai ’</a:t>
            </a:r>
            <a:r>
              <a:rPr lang="fi-FI" sz="2800" b="1" dirty="0" smtClean="0">
                <a:solidFill>
                  <a:srgbClr val="000000"/>
                </a:solidFill>
              </a:rPr>
              <a:t>muuan</a:t>
            </a:r>
            <a:r>
              <a:rPr lang="fi-FI" sz="2800" dirty="0" smtClean="0">
                <a:solidFill>
                  <a:srgbClr val="000000"/>
                </a:solidFill>
              </a:rPr>
              <a:t>’, käytetään nimen edessä epämääräistä artikkelia.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Jos taas kyse on </a:t>
            </a:r>
            <a:r>
              <a:rPr lang="fi-FI" sz="2800" b="1" dirty="0" smtClean="0">
                <a:solidFill>
                  <a:schemeClr val="tx1"/>
                </a:solidFill>
              </a:rPr>
              <a:t>tietystä henkilöstä</a:t>
            </a:r>
            <a:r>
              <a:rPr lang="fi-FI" sz="2800" dirty="0" smtClean="0">
                <a:solidFill>
                  <a:schemeClr val="tx1"/>
                </a:solidFill>
              </a:rPr>
              <a:t>, on nimen edessä määräinen artikkeli.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Huomaa myös:</a:t>
            </a:r>
            <a:endParaRPr lang="fi-FI" sz="2800" dirty="0"/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She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really</a:t>
            </a:r>
            <a:r>
              <a:rPr lang="fi-FI" sz="2400" dirty="0" smtClean="0">
                <a:solidFill>
                  <a:srgbClr val="000000"/>
                </a:solidFill>
              </a:rPr>
              <a:t> is </a:t>
            </a:r>
            <a:r>
              <a:rPr lang="fi-FI" sz="2400" b="1" dirty="0" smtClean="0">
                <a:solidFill>
                  <a:srgbClr val="000000"/>
                </a:solidFill>
              </a:rPr>
              <a:t>the </a:t>
            </a:r>
            <a:r>
              <a:rPr lang="fi-FI" sz="2400" b="1" dirty="0" err="1" smtClean="0">
                <a:solidFill>
                  <a:srgbClr val="000000"/>
                </a:solidFill>
              </a:rPr>
              <a:t>Mother</a:t>
            </a:r>
            <a:r>
              <a:rPr lang="fi-FI" sz="2400" b="1" dirty="0" smtClean="0">
                <a:solidFill>
                  <a:srgbClr val="000000"/>
                </a:solidFill>
              </a:rPr>
              <a:t> Teresa of </a:t>
            </a:r>
            <a:r>
              <a:rPr lang="fi-FI" sz="2400" b="1" dirty="0" err="1" smtClean="0">
                <a:solidFill>
                  <a:srgbClr val="000000"/>
                </a:solidFill>
              </a:rPr>
              <a:t>this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century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Määräistä artikkelia käytetään, jos henkilön nimeä rajoittaa </a:t>
            </a:r>
            <a:r>
              <a:rPr lang="fi-FI" sz="2800" b="1" dirty="0" smtClean="0">
                <a:solidFill>
                  <a:schemeClr val="tx1"/>
                </a:solidFill>
              </a:rPr>
              <a:t>of-rakenne</a:t>
            </a:r>
          </a:p>
          <a:p>
            <a:pPr>
              <a:spcBef>
                <a:spcPts val="0"/>
              </a:spcBef>
            </a:pPr>
            <a:endParaRPr lang="fi-FI" sz="2800" b="1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2800" b="1" dirty="0" smtClean="0">
                <a:solidFill>
                  <a:srgbClr val="000000"/>
                </a:solidFill>
              </a:rPr>
              <a:t>	</a:t>
            </a:r>
            <a:r>
              <a:rPr lang="fi-FI" sz="2400" b="1" dirty="0" err="1" smtClean="0">
                <a:solidFill>
                  <a:srgbClr val="000000"/>
                </a:solidFill>
              </a:rPr>
              <a:t>The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previously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mentioned</a:t>
            </a:r>
            <a:r>
              <a:rPr lang="fi-FI" sz="2400" b="1" dirty="0">
                <a:solidFill>
                  <a:srgbClr val="000000"/>
                </a:solidFill>
              </a:rPr>
              <a:t> John Kelly </a:t>
            </a:r>
            <a:r>
              <a:rPr lang="fi-FI" sz="2400" dirty="0" err="1">
                <a:solidFill>
                  <a:srgbClr val="000000"/>
                </a:solidFill>
              </a:rPr>
              <a:t>gave</a:t>
            </a:r>
            <a:r>
              <a:rPr lang="fi-FI" sz="2400" dirty="0">
                <a:solidFill>
                  <a:srgbClr val="000000"/>
                </a:solidFill>
              </a:rPr>
              <a:t> us </a:t>
            </a:r>
            <a:r>
              <a:rPr lang="fi-FI" sz="2400" dirty="0" smtClean="0">
                <a:solidFill>
                  <a:srgbClr val="000000"/>
                </a:solidFill>
              </a:rPr>
              <a:t>a </a:t>
            </a:r>
            <a:r>
              <a:rPr lang="fi-FI" sz="2400" dirty="0" err="1" smtClean="0">
                <a:solidFill>
                  <a:srgbClr val="000000"/>
                </a:solidFill>
              </a:rPr>
              <a:t>lecture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  <a:endParaRPr lang="fi-FI" sz="24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2400" b="1" dirty="0" smtClean="0">
                <a:solidFill>
                  <a:schemeClr val="tx1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had</a:t>
            </a:r>
            <a:r>
              <a:rPr lang="fi-FI" sz="2400" dirty="0">
                <a:solidFill>
                  <a:srgbClr val="000000"/>
                </a:solidFill>
              </a:rPr>
              <a:t> a </a:t>
            </a:r>
            <a:r>
              <a:rPr lang="fi-FI" sz="2400" dirty="0" err="1">
                <a:solidFill>
                  <a:srgbClr val="000000"/>
                </a:solidFill>
              </a:rPr>
              <a:t>chance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my </a:t>
            </a:r>
            <a:r>
              <a:rPr lang="fi-FI" sz="2400" dirty="0" err="1">
                <a:solidFill>
                  <a:srgbClr val="000000"/>
                </a:solidFill>
              </a:rPr>
              <a:t>picture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taken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with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the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famous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	Matt </a:t>
            </a:r>
            <a:r>
              <a:rPr lang="fi-FI" sz="2400" b="1" dirty="0">
                <a:solidFill>
                  <a:srgbClr val="000000"/>
                </a:solidFill>
              </a:rPr>
              <a:t>Damon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tai jos nimeä edeltää </a:t>
            </a:r>
            <a:r>
              <a:rPr lang="fi-FI" sz="2800" b="1" dirty="0" smtClean="0">
                <a:solidFill>
                  <a:schemeClr val="tx1"/>
                </a:solidFill>
              </a:rPr>
              <a:t>adjektiiviattribuutti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2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Huom</a:t>
            </a:r>
            <a:r>
              <a:rPr lang="fi-FI" sz="2800" dirty="0">
                <a:solidFill>
                  <a:schemeClr val="tx1"/>
                </a:solidFill>
              </a:rPr>
              <a:t>! </a:t>
            </a:r>
            <a:r>
              <a:rPr lang="fi-FI" sz="2800" dirty="0" smtClean="0">
                <a:solidFill>
                  <a:schemeClr val="tx1"/>
                </a:solidFill>
              </a:rPr>
              <a:t>Artikkelia </a:t>
            </a:r>
            <a:r>
              <a:rPr lang="fi-FI" sz="2800" dirty="0">
                <a:solidFill>
                  <a:schemeClr val="tx1"/>
                </a:solidFill>
              </a:rPr>
              <a:t>ei käytetä </a:t>
            </a:r>
            <a:r>
              <a:rPr lang="fi-FI" sz="2800" dirty="0" smtClean="0">
                <a:solidFill>
                  <a:schemeClr val="tx1"/>
                </a:solidFill>
              </a:rPr>
              <a:t>puhuttaessa tutusta henkilöstä tai käytettäessä tunneperäistä adjektiivia.</a:t>
            </a:r>
          </a:p>
          <a:p>
            <a:endParaRPr lang="fi-FI" sz="2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fi-FI" sz="2800" i="0" dirty="0" err="1" smtClean="0">
                <a:solidFill>
                  <a:schemeClr val="accent1"/>
                </a:solidFill>
              </a:rPr>
              <a:t>poor</a:t>
            </a:r>
            <a:r>
              <a:rPr lang="fi-FI" sz="2800" i="0" dirty="0" smtClean="0">
                <a:solidFill>
                  <a:schemeClr val="accent1"/>
                </a:solidFill>
              </a:rPr>
              <a:t>, </a:t>
            </a:r>
            <a:r>
              <a:rPr lang="fi-FI" sz="2800" i="0" dirty="0" err="1" smtClean="0">
                <a:solidFill>
                  <a:schemeClr val="accent1"/>
                </a:solidFill>
              </a:rPr>
              <a:t>old</a:t>
            </a:r>
            <a:r>
              <a:rPr lang="fi-FI" sz="2800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err="1" smtClean="0">
                <a:solidFill>
                  <a:schemeClr val="accent1"/>
                </a:solidFill>
              </a:rPr>
              <a:t>Mrs</a:t>
            </a:r>
            <a:r>
              <a:rPr lang="fi-FI" sz="2800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err="1" smtClean="0">
                <a:solidFill>
                  <a:schemeClr val="accent1"/>
                </a:solidFill>
              </a:rPr>
              <a:t>Channing</a:t>
            </a:r>
            <a:endParaRPr lang="fi-FI" sz="2800" i="0" dirty="0" smtClean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r>
              <a:rPr lang="fi-FI" sz="2800" i="0" dirty="0" err="1" smtClean="0">
                <a:solidFill>
                  <a:schemeClr val="accent1"/>
                </a:solidFill>
              </a:rPr>
              <a:t>little</a:t>
            </a:r>
            <a:r>
              <a:rPr lang="fi-FI" sz="2800" i="0" dirty="0" smtClean="0">
                <a:solidFill>
                  <a:schemeClr val="accent1"/>
                </a:solidFill>
              </a:rPr>
              <a:t> Timothy</a:t>
            </a:r>
          </a:p>
          <a:p>
            <a:pPr marL="914400" lvl="2" indent="0">
              <a:buNone/>
            </a:pPr>
            <a:r>
              <a:rPr lang="fi-FI" sz="2800" i="0" dirty="0" err="1" smtClean="0">
                <a:solidFill>
                  <a:schemeClr val="accent1"/>
                </a:solidFill>
              </a:rPr>
              <a:t>eighteen-month-old</a:t>
            </a:r>
            <a:r>
              <a:rPr lang="fi-FI" sz="2800" i="0" dirty="0" smtClean="0">
                <a:solidFill>
                  <a:schemeClr val="accent1"/>
                </a:solidFill>
              </a:rPr>
              <a:t> Jason</a:t>
            </a:r>
            <a:endParaRPr lang="fi-FI" sz="2800" i="0" dirty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smtClean="0"/>
              <a:t>Arvonimet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Jos henkilöön viitataan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    arvonimi + erisnimi </a:t>
            </a:r>
            <a:r>
              <a:rPr lang="fi-FI" sz="2800" dirty="0" smtClean="0">
                <a:solidFill>
                  <a:schemeClr val="tx1"/>
                </a:solidFill>
              </a:rPr>
              <a:t>–yhdistelmällä, artikkelia ei tule.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rgbClr val="2DA2BF"/>
                </a:solidFill>
              </a:rPr>
              <a:t>President</a:t>
            </a:r>
            <a:r>
              <a:rPr lang="fi-FI" sz="2800" dirty="0" smtClean="0">
                <a:solidFill>
                  <a:srgbClr val="2DA2BF"/>
                </a:solidFill>
              </a:rPr>
              <a:t> Roosevelt</a:t>
            </a:r>
          </a:p>
          <a:p>
            <a:pPr marL="0" indent="0">
              <a:buNone/>
            </a:pPr>
            <a:r>
              <a:rPr lang="fi-FI" sz="2800" i="0" dirty="0">
                <a:solidFill>
                  <a:srgbClr val="2DA2BF"/>
                </a:solidFill>
              </a:rPr>
              <a:t>	</a:t>
            </a:r>
            <a:r>
              <a:rPr lang="fi-FI" sz="2800" i="0" dirty="0" err="1" smtClean="0">
                <a:solidFill>
                  <a:srgbClr val="2DA2BF"/>
                </a:solidFill>
              </a:rPr>
              <a:t>Pope</a:t>
            </a:r>
            <a:r>
              <a:rPr lang="fi-FI" sz="2800" i="0" dirty="0" smtClean="0">
                <a:solidFill>
                  <a:srgbClr val="2DA2BF"/>
                </a:solidFill>
              </a:rPr>
              <a:t> Pius IX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err="1" smtClean="0">
                <a:solidFill>
                  <a:srgbClr val="2DA2BF"/>
                </a:solidFill>
              </a:rPr>
              <a:t>Princess</a:t>
            </a:r>
            <a:r>
              <a:rPr lang="fi-FI" sz="2800" dirty="0" smtClean="0">
                <a:solidFill>
                  <a:srgbClr val="2DA2BF"/>
                </a:solidFill>
              </a:rPr>
              <a:t> Beatrice</a:t>
            </a:r>
          </a:p>
          <a:p>
            <a:r>
              <a:rPr lang="fi-FI" sz="2800" i="0" dirty="0" smtClean="0">
                <a:solidFill>
                  <a:schemeClr val="tx1"/>
                </a:solidFill>
              </a:rPr>
              <a:t>Jos kuitenkin henkilöön viitataan </a:t>
            </a:r>
            <a:r>
              <a:rPr lang="fi-FI" sz="2800" b="1" i="0" dirty="0" smtClean="0">
                <a:solidFill>
                  <a:schemeClr val="tx1"/>
                </a:solidFill>
              </a:rPr>
              <a:t>pelkällä arvonimellä</a:t>
            </a:r>
            <a:r>
              <a:rPr lang="fi-FI" sz="2800" i="0" dirty="0" smtClean="0">
                <a:solidFill>
                  <a:schemeClr val="tx1"/>
                </a:solidFill>
              </a:rPr>
              <a:t>, on sen edessä määräinen artikkeli.</a:t>
            </a:r>
          </a:p>
          <a:p>
            <a:pPr marL="457200" lvl="1" indent="0">
              <a:buNone/>
            </a:pPr>
            <a:r>
              <a:rPr lang="fi-FI" i="0" dirty="0" smtClean="0">
                <a:solidFill>
                  <a:schemeClr val="tx1"/>
                </a:solidFill>
              </a:rPr>
              <a:t>	</a:t>
            </a:r>
            <a:r>
              <a:rPr lang="fi-FI" b="1" i="0" dirty="0" smtClean="0">
                <a:solidFill>
                  <a:srgbClr val="2DA2BF"/>
                </a:solidFill>
              </a:rPr>
              <a:t>The </a:t>
            </a:r>
            <a:r>
              <a:rPr lang="fi-FI" b="1" i="0" dirty="0" err="1" smtClean="0">
                <a:solidFill>
                  <a:srgbClr val="2DA2BF"/>
                </a:solidFill>
              </a:rPr>
              <a:t>President</a:t>
            </a:r>
            <a:r>
              <a:rPr lang="fi-FI" b="1" i="0" dirty="0" smtClean="0">
                <a:solidFill>
                  <a:srgbClr val="2DA2BF"/>
                </a:solidFill>
              </a:rPr>
              <a:t> </a:t>
            </a:r>
            <a:r>
              <a:rPr lang="fi-FI" i="0" dirty="0" err="1" smtClean="0">
                <a:solidFill>
                  <a:srgbClr val="2DA2BF"/>
                </a:solidFill>
              </a:rPr>
              <a:t>signed</a:t>
            </a:r>
            <a:r>
              <a:rPr lang="fi-FI" i="0" dirty="0" smtClean="0">
                <a:solidFill>
                  <a:srgbClr val="2DA2BF"/>
                </a:solidFill>
              </a:rPr>
              <a:t> the </a:t>
            </a:r>
            <a:r>
              <a:rPr lang="fi-FI" i="0" dirty="0" err="1" smtClean="0">
                <a:solidFill>
                  <a:srgbClr val="2DA2BF"/>
                </a:solidFill>
              </a:rPr>
              <a:t>treaty</a:t>
            </a:r>
            <a:r>
              <a:rPr lang="fi-FI" i="0" dirty="0" smtClean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dirty="0" smtClean="0">
                <a:solidFill>
                  <a:srgbClr val="2DA2BF"/>
                </a:solidFill>
              </a:rPr>
              <a:t>	</a:t>
            </a:r>
            <a:r>
              <a:rPr lang="fi-FI" b="1" dirty="0" smtClean="0">
                <a:solidFill>
                  <a:srgbClr val="2DA2BF"/>
                </a:solidFill>
              </a:rPr>
              <a:t>The </a:t>
            </a:r>
            <a:r>
              <a:rPr lang="fi-FI" b="1" dirty="0" err="1" smtClean="0">
                <a:solidFill>
                  <a:srgbClr val="2DA2BF"/>
                </a:solidFill>
              </a:rPr>
              <a:t>Pope</a:t>
            </a:r>
            <a:r>
              <a:rPr lang="fi-FI" b="1" dirty="0" smtClean="0">
                <a:solidFill>
                  <a:srgbClr val="2DA2BF"/>
                </a:solidFill>
              </a:rPr>
              <a:t> </a:t>
            </a:r>
            <a:r>
              <a:rPr lang="fi-FI" dirty="0" err="1" smtClean="0">
                <a:solidFill>
                  <a:srgbClr val="2DA2BF"/>
                </a:solidFill>
              </a:rPr>
              <a:t>will</a:t>
            </a:r>
            <a:r>
              <a:rPr lang="fi-FI" dirty="0" smtClean="0">
                <a:solidFill>
                  <a:srgbClr val="2DA2BF"/>
                </a:solidFill>
              </a:rPr>
              <a:t> </a:t>
            </a:r>
            <a:r>
              <a:rPr lang="fi-FI" dirty="0" err="1" smtClean="0">
                <a:solidFill>
                  <a:srgbClr val="2DA2BF"/>
                </a:solidFill>
              </a:rPr>
              <a:t>give</a:t>
            </a:r>
            <a:r>
              <a:rPr lang="fi-FI" dirty="0" smtClean="0">
                <a:solidFill>
                  <a:srgbClr val="2DA2BF"/>
                </a:solidFill>
              </a:rPr>
              <a:t> a </a:t>
            </a:r>
            <a:r>
              <a:rPr lang="fi-FI" dirty="0" err="1" smtClean="0">
                <a:solidFill>
                  <a:srgbClr val="2DA2BF"/>
                </a:solidFill>
              </a:rPr>
              <a:t>mass</a:t>
            </a:r>
            <a:r>
              <a:rPr lang="fi-FI" dirty="0" smtClean="0">
                <a:solidFill>
                  <a:srgbClr val="2DA2BF"/>
                </a:solidFill>
              </a:rPr>
              <a:t> at </a:t>
            </a:r>
            <a:r>
              <a:rPr lang="fi-FI" dirty="0" err="1" smtClean="0">
                <a:solidFill>
                  <a:srgbClr val="2DA2BF"/>
                </a:solidFill>
              </a:rPr>
              <a:t>the</a:t>
            </a:r>
            <a:r>
              <a:rPr lang="fi-FI" dirty="0" smtClean="0">
                <a:solidFill>
                  <a:srgbClr val="2DA2BF"/>
                </a:solidFill>
              </a:rPr>
              <a:t> </a:t>
            </a:r>
            <a:r>
              <a:rPr lang="fi-FI" dirty="0" err="1" smtClean="0">
                <a:solidFill>
                  <a:srgbClr val="2DA2BF"/>
                </a:solidFill>
              </a:rPr>
              <a:t>Vatican</a:t>
            </a:r>
            <a:r>
              <a:rPr lang="fi-FI" dirty="0" smtClean="0">
                <a:solidFill>
                  <a:srgbClr val="2DA2BF"/>
                </a:solidFill>
              </a:rPr>
              <a:t>.</a:t>
            </a:r>
            <a:endParaRPr lang="fi-FI" i="0" dirty="0" smtClean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424936" cy="4824536"/>
          </a:xfrm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dirty="0">
                <a:solidFill>
                  <a:srgbClr val="2DA2BF"/>
                </a:solidFill>
              </a:rPr>
              <a:t>Mitä voit päätellä artikkelien käytöstä </a:t>
            </a:r>
            <a:r>
              <a:rPr lang="fi-FI" dirty="0" smtClean="0">
                <a:solidFill>
                  <a:srgbClr val="2DA2BF"/>
                </a:solidFill>
              </a:rPr>
              <a:t>seuraavien maantieteellisten nimien yhteydessä?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	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Paris			Finland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Canada		</a:t>
            </a:r>
            <a:r>
              <a:rPr lang="fi-FI" dirty="0"/>
              <a:t>Abu </a:t>
            </a:r>
            <a:r>
              <a:rPr lang="fi-FI" dirty="0" smtClean="0"/>
              <a:t>Dhabi</a:t>
            </a: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Europe		Florida</a:t>
            </a: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Asia			</a:t>
            </a:r>
            <a:r>
              <a:rPr lang="fi-FI" dirty="0" err="1" smtClean="0"/>
              <a:t>Lapland</a:t>
            </a: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>
              <a:lnSpc>
                <a:spcPct val="60000"/>
              </a:lnSpc>
            </a:pPr>
            <a:r>
              <a:rPr lang="fi-FI" dirty="0" smtClean="0"/>
              <a:t>Pääsäännön mukaan ’asutut paikat’ (kylät, kaupungit, kaupunginosat, osavaltiot, maat, maanosat, jne.) kirjoitetaan </a:t>
            </a:r>
            <a:r>
              <a:rPr lang="fi-FI" b="1" dirty="0" smtClean="0"/>
              <a:t>ilman artikkelia</a:t>
            </a:r>
            <a:r>
              <a:rPr lang="fi-FI" dirty="0" smtClean="0"/>
              <a:t>.</a:t>
            </a:r>
            <a:endParaRPr lang="fi-FI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08912" cy="4176464"/>
          </a:xfrm>
        </p:spPr>
        <p:txBody>
          <a:bodyPr numCol="1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Miksi kuitenkin näiden maiden nimissä on määräinen artikkeli?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/>
              <a:t>	the </a:t>
            </a:r>
            <a:r>
              <a:rPr lang="fi-FI" dirty="0" err="1" smtClean="0"/>
              <a:t>Netherlands</a:t>
            </a:r>
            <a:r>
              <a:rPr lang="fi-FI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Philippines</a:t>
            </a:r>
            <a:r>
              <a:rPr lang="fi-FI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United </a:t>
            </a:r>
            <a:r>
              <a:rPr lang="fi-FI" dirty="0" err="1" smtClean="0"/>
              <a:t>States</a:t>
            </a:r>
            <a:r>
              <a:rPr lang="fi-FI" dirty="0" smtClean="0"/>
              <a:t> (of America), the USA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United </a:t>
            </a:r>
            <a:r>
              <a:rPr lang="fi-FI" dirty="0" err="1" smtClean="0"/>
              <a:t>Arab</a:t>
            </a:r>
            <a:r>
              <a:rPr lang="fi-FI" dirty="0" smtClean="0"/>
              <a:t> </a:t>
            </a:r>
            <a:r>
              <a:rPr lang="fi-FI" dirty="0" err="1" smtClean="0"/>
              <a:t>Emirates</a:t>
            </a:r>
            <a:r>
              <a:rPr lang="fi-FI" dirty="0" smtClean="0"/>
              <a:t>, the UA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b="1" dirty="0" smtClean="0"/>
              <a:t>Monikollisten</a:t>
            </a:r>
            <a:r>
              <a:rPr lang="fi-FI" dirty="0" smtClean="0"/>
              <a:t> maantieteellisten nimien edessä on määräinen artikkeli.</a:t>
            </a:r>
            <a:endParaRPr lang="fi-FI" dirty="0" smtClean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39966</TotalTime>
  <Words>587</Words>
  <Application>Microsoft Office PowerPoint</Application>
  <PresentationFormat>Näytössä katseltava diaesitys (4:3)</PresentationFormat>
  <Paragraphs>251</Paragraphs>
  <Slides>24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Office-teema</vt:lpstr>
      <vt:lpstr>PowerPoint-esitys</vt:lpstr>
      <vt:lpstr>Artikkelit erisnimien yhteydessä</vt:lpstr>
      <vt:lpstr>Artikkelit erisnimien yhteydessä</vt:lpstr>
      <vt:lpstr>Artikkelit erisnimien yhteydessä</vt:lpstr>
      <vt:lpstr>Artikkelit erisnimien yhteydessä</vt:lpstr>
      <vt:lpstr>Artikkelit erisnimien yhteydessä</vt:lpstr>
      <vt:lpstr>Artikkelit erisnimien yhteydessä</vt:lpstr>
      <vt:lpstr>Artikkelit: Maantieteelliset nimet</vt:lpstr>
      <vt:lpstr>Artikkelit: Maantieteelliset nimet</vt:lpstr>
      <vt:lpstr>Artikkelit: Maantieteelliset nimet</vt:lpstr>
      <vt:lpstr> Artikkelit: Maantieteelliset nimet </vt:lpstr>
      <vt:lpstr> Artikkelit: Maantieteelliset nimet </vt:lpstr>
      <vt:lpstr>Artikkelit: Maantieteelliset nimet</vt:lpstr>
      <vt:lpstr>Artikkelit: Ihmisten aikaansaannokset</vt:lpstr>
      <vt:lpstr>Artikkelit: Ihmisten aikaansaannokset</vt:lpstr>
      <vt:lpstr>Artikkelit: Ihmisten aikaansaannokset</vt:lpstr>
      <vt:lpstr>Artikkelit: Ihmisten aikaansaannokset</vt:lpstr>
      <vt:lpstr>Artikkelit: Ihmisten aikaansaannokset</vt:lpstr>
      <vt:lpstr>Activate</vt:lpstr>
      <vt:lpstr>Activate</vt:lpstr>
      <vt:lpstr>Activate</vt:lpstr>
      <vt:lpstr>Activate</vt:lpstr>
      <vt:lpstr>Activate</vt:lpstr>
      <vt:lpstr>Activate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Anu Valkama</cp:lastModifiedBy>
  <cp:revision>309</cp:revision>
  <cp:lastPrinted>2016-05-26T05:27:03Z</cp:lastPrinted>
  <dcterms:created xsi:type="dcterms:W3CDTF">2015-09-28T06:29:35Z</dcterms:created>
  <dcterms:modified xsi:type="dcterms:W3CDTF">2019-07-04T14:25:49Z</dcterms:modified>
</cp:coreProperties>
</file>