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63" r:id="rId4"/>
    <p:sldId id="258" r:id="rId5"/>
    <p:sldId id="276" r:id="rId6"/>
    <p:sldId id="290" r:id="rId7"/>
    <p:sldId id="268" r:id="rId8"/>
    <p:sldId id="275" r:id="rId9"/>
    <p:sldId id="259" r:id="rId10"/>
    <p:sldId id="269" r:id="rId11"/>
    <p:sldId id="291" r:id="rId12"/>
    <p:sldId id="274" r:id="rId13"/>
    <p:sldId id="282" r:id="rId14"/>
    <p:sldId id="260" r:id="rId15"/>
    <p:sldId id="285" r:id="rId16"/>
    <p:sldId id="284" r:id="rId17"/>
    <p:sldId id="277" r:id="rId18"/>
    <p:sldId id="261" r:id="rId19"/>
    <p:sldId id="270" r:id="rId20"/>
    <p:sldId id="280" r:id="rId21"/>
    <p:sldId id="281" r:id="rId22"/>
    <p:sldId id="278" r:id="rId23"/>
    <p:sldId id="287" r:id="rId24"/>
    <p:sldId id="264" r:id="rId25"/>
    <p:sldId id="286" r:id="rId26"/>
    <p:sldId id="289" r:id="rId27"/>
    <p:sldId id="288" r:id="rId28"/>
    <p:sldId id="279" r:id="rId29"/>
    <p:sldId id="272" r:id="rId30"/>
    <p:sldId id="273" r:id="rId3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751DA7-46AC-D557-08BE-05E60B677E7A}" v="15" dt="2023-05-09T06:32:37.843"/>
    <p1510:client id="{2F19F427-1932-C047-B1A5-ABC120479F07}" v="10" dt="2023-05-09T06:08:35.986"/>
    <p1510:client id="{5ACDAD35-17C3-BF32-4099-0F7955EF46B3}" v="8" dt="2023-05-08T13:34:09.436"/>
    <p1510:client id="{8A21ECAF-F031-8335-5121-ADF71ACBA305}" v="20" dt="2023-05-09T06:33:31.747"/>
    <p1510:client id="{8AD4959D-A6B4-7EFD-6355-46F37F2D478C}" v="35" dt="2023-05-09T04:48:34.676"/>
    <p1510:client id="{99AB30EB-34BF-7149-096C-55D36090893B}" v="30" dt="2023-05-09T03:22:05.541"/>
    <p1510:client id="{ABAA8736-45E5-A527-3FF7-87CDC3BF4410}" v="11" dt="2023-05-08T13:21:59.701"/>
    <p1510:client id="{DDE0ED16-72F3-EA4E-8F45-02D0DE496225}" v="1" dt="2023-05-09T06:02:24.044"/>
    <p1510:client id="{FB0A9204-96AB-992B-8924-591F16B01730}" v="38" dt="2023-05-09T06:28:45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25.5.2023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25.5.2023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25.5.2023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25.5.2023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25.5.2023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edutipake-my.sharepoint.com/:v:/g/personal/elli_raisanen_edu_mantsala_fi/EUMMRDL34uVBrWvFGKpnFMoBFMV5fDNJu4-hp-BTljzgJw?e=enQ9j5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edutipake-my.sharepoint.com/:v:/g/personal/aaron_eloranta_edu_mantsala_fi/EY7SmnBQtTdKpE1KiE9n0mUB7nwPzIeQHfpKu6sDR3csIg?e=Qif3bn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>
                <a:cs typeface="Calibri Light"/>
              </a:rPr>
              <a:t>Erasmus+-projekti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3600" err="1">
                <a:cs typeface="Calibri"/>
              </a:rPr>
              <a:t>hel</a:t>
            </a:r>
            <a:r>
              <a:rPr lang="fi-FI" sz="3600" b="1" err="1">
                <a:cs typeface="Calibri"/>
              </a:rPr>
              <a:t>P</a:t>
            </a:r>
            <a:r>
              <a:rPr lang="fi-FI" sz="3600" err="1">
                <a:cs typeface="Calibri"/>
              </a:rPr>
              <a:t>ing</a:t>
            </a:r>
            <a:r>
              <a:rPr lang="fi-FI" sz="3600">
                <a:cs typeface="Calibri"/>
              </a:rPr>
              <a:t> and </a:t>
            </a:r>
            <a:r>
              <a:rPr lang="fi-FI" sz="3600" b="1">
                <a:cs typeface="Calibri"/>
              </a:rPr>
              <a:t>L</a:t>
            </a:r>
            <a:r>
              <a:rPr lang="fi-FI" sz="3600">
                <a:cs typeface="Calibri"/>
              </a:rPr>
              <a:t>earning </a:t>
            </a:r>
            <a:r>
              <a:rPr lang="fi-FI" sz="3600" err="1">
                <a:cs typeface="Calibri"/>
              </a:rPr>
              <a:t>wi</a:t>
            </a:r>
            <a:r>
              <a:rPr lang="fi-FI" sz="3600" b="1" err="1">
                <a:cs typeface="Calibri"/>
              </a:rPr>
              <a:t>T</a:t>
            </a:r>
            <a:r>
              <a:rPr lang="fi-FI" sz="3600" err="1">
                <a:cs typeface="Calibri"/>
              </a:rPr>
              <a:t>hout</a:t>
            </a:r>
            <a:r>
              <a:rPr lang="fi-FI" sz="3600">
                <a:cs typeface="Calibri"/>
              </a:rPr>
              <a:t> </a:t>
            </a:r>
            <a:r>
              <a:rPr lang="fi-FI" sz="3600" err="1">
                <a:cs typeface="Calibri"/>
              </a:rPr>
              <a:t>border</a:t>
            </a:r>
            <a:r>
              <a:rPr lang="fi-FI" sz="3600" b="1" err="1">
                <a:cs typeface="Calibri"/>
              </a:rPr>
              <a:t>S</a:t>
            </a:r>
            <a:endParaRPr lang="fi-FI" sz="36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7EBA4C-58DC-FCFC-05B7-950139C16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0"/>
            <a:ext cx="10515600" cy="18400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Suomi</a:t>
            </a:r>
          </a:p>
        </p:txBody>
      </p:sp>
      <p:pic>
        <p:nvPicPr>
          <p:cNvPr id="6" name="Kuva 6" descr="Kuva, joka sisältää kohteen puinen, puu&#10;&#10;Kuvaus luotu automaattisesti">
            <a:extLst>
              <a:ext uri="{FF2B5EF4-FFF2-40B4-BE49-F238E27FC236}">
                <a16:creationId xmlns:a16="http://schemas.microsoft.com/office/drawing/2014/main" id="{C186B6D7-79B6-BA8E-5284-361F44A4A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86" b="2"/>
          <a:stretch/>
        </p:blipFill>
        <p:spPr>
          <a:xfrm>
            <a:off x="182787" y="2558694"/>
            <a:ext cx="2827865" cy="3731891"/>
          </a:xfrm>
          <a:prstGeom prst="rect">
            <a:avLst/>
          </a:prstGeom>
        </p:spPr>
      </p:pic>
      <p:pic>
        <p:nvPicPr>
          <p:cNvPr id="4" name="Kuva 4" descr="Kuva, joka sisältää kohteen puu, piha-, metsä, alue&#10;&#10;Kuvaus luotu automaattisesti">
            <a:extLst>
              <a:ext uri="{FF2B5EF4-FFF2-40B4-BE49-F238E27FC236}">
                <a16:creationId xmlns:a16="http://schemas.microsoft.com/office/drawing/2014/main" id="{6CBAEA20-95CC-E08D-1ACE-54259603F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054" r="-4" b="14577"/>
          <a:stretch/>
        </p:blipFill>
        <p:spPr>
          <a:xfrm>
            <a:off x="3180760" y="2558694"/>
            <a:ext cx="2827865" cy="3731891"/>
          </a:xfrm>
          <a:prstGeom prst="rect">
            <a:avLst/>
          </a:prstGeom>
        </p:spPr>
      </p:pic>
      <p:pic>
        <p:nvPicPr>
          <p:cNvPr id="7" name="Kuva 7" descr="Kuva, joka sisältää kohteen maa, rakennus, piha-, tuli&#10;&#10;Kuvaus luotu automaattisesti">
            <a:extLst>
              <a:ext uri="{FF2B5EF4-FFF2-40B4-BE49-F238E27FC236}">
                <a16:creationId xmlns:a16="http://schemas.microsoft.com/office/drawing/2014/main" id="{FBD6E299-004A-2D93-D7F5-4FE5E9F1D1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" b="12885"/>
          <a:stretch/>
        </p:blipFill>
        <p:spPr>
          <a:xfrm>
            <a:off x="6178733" y="2558694"/>
            <a:ext cx="2827865" cy="3731891"/>
          </a:xfrm>
          <a:prstGeom prst="rect">
            <a:avLst/>
          </a:prstGeom>
        </p:spPr>
      </p:pic>
      <p:pic>
        <p:nvPicPr>
          <p:cNvPr id="5" name="Kuva 5" descr="Kuva, joka sisältää kohteen henkilö, piha-&#10;&#10;Kuvaus luotu automaattisesti">
            <a:extLst>
              <a:ext uri="{FF2B5EF4-FFF2-40B4-BE49-F238E27FC236}">
                <a16:creationId xmlns:a16="http://schemas.microsoft.com/office/drawing/2014/main" id="{484D4DC7-277C-4B59-6E64-6B404EFF63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2558"/>
          <a:stretch/>
        </p:blipFill>
        <p:spPr>
          <a:xfrm>
            <a:off x="9176706" y="2558694"/>
            <a:ext cx="2827865" cy="37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35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uva 8" descr="Kuva, joka sisältää kohteen sisä-, lattia, henkilö, keittiö&#10;&#10;Kuvaus luotu automaattisesti">
            <a:extLst>
              <a:ext uri="{FF2B5EF4-FFF2-40B4-BE49-F238E27FC236}">
                <a16:creationId xmlns:a16="http://schemas.microsoft.com/office/drawing/2014/main" id="{E862DA3E-6B1B-DF84-FF23-E48A55BDE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41" r="3" b="3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5" name="Kuva 5" descr="Kuva, joka sisältää kohteen henkilö, taivas, kansa, ryhmä&#10;&#10;Kuvaus luotu automaattisesti">
            <a:extLst>
              <a:ext uri="{FF2B5EF4-FFF2-40B4-BE49-F238E27FC236}">
                <a16:creationId xmlns:a16="http://schemas.microsoft.com/office/drawing/2014/main" id="{1EB0ADDA-371B-CBC0-ABEA-E98E78C1E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2905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4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48E2D13-711A-09EB-485A-3B0DBEF137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02" r="4" b="4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6" name="Kuva 6" descr="Kuva, joka sisältää kohteen taivas, piha-, henkilö, kansa&#10;&#10;Kuvaus luotu automaattisesti">
            <a:extLst>
              <a:ext uri="{FF2B5EF4-FFF2-40B4-BE49-F238E27FC236}">
                <a16:creationId xmlns:a16="http://schemas.microsoft.com/office/drawing/2014/main" id="{8E02235D-93F5-B3D2-1A29-51BEF5A417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911" b="-4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7" name="Kuva 7" descr="Kuva, joka sisältää kohteen piha-, taivas, päivä&#10;&#10;Kuvaus luotu automaattisesti">
            <a:extLst>
              <a:ext uri="{FF2B5EF4-FFF2-40B4-BE49-F238E27FC236}">
                <a16:creationId xmlns:a16="http://schemas.microsoft.com/office/drawing/2014/main" id="{5991B584-BDD2-6707-A099-53935336DC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514" r="-1" b="12079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21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EF4718-9583-9D70-DFD8-5A20A827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fi-FI" sz="3200">
                <a:solidFill>
                  <a:srgbClr val="FFFFFF"/>
                </a:solidFill>
                <a:cs typeface="Calibri Light"/>
              </a:rPr>
              <a:t>Suomi</a:t>
            </a:r>
            <a:endParaRPr lang="fi-FI" sz="3200">
              <a:solidFill>
                <a:srgbClr val="FFFFFF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9C84319-C175-F9D0-389E-C28381961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58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574D71B-7917-4BD7-887C-1D652DB0D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626971EE-043B-0D82-C911-743443C39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841" y="679730"/>
            <a:ext cx="3951414" cy="37870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Suomi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605660" y="145634"/>
            <a:ext cx="1715478" cy="69267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269325"/>
            <a:ext cx="6116779" cy="61719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5F215B3C-5D10-2A1B-88C7-FBC21FFC8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443" y="538941"/>
            <a:ext cx="3985138" cy="563270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CF143E5-57C3-46A3-91A2-EDAA7A8E6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0788" y="2754068"/>
            <a:ext cx="149016" cy="17099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94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7EBA4C-58DC-FCFC-05B7-950139C16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err="1">
                <a:solidFill>
                  <a:schemeClr val="bg1"/>
                </a:solidFill>
                <a:latin typeface="Amasis MT Pro" panose="02040504050005020304" pitchFamily="18" charset="0"/>
              </a:rPr>
              <a:t>Mikä</a:t>
            </a:r>
            <a:r>
              <a:rPr lang="en-US" sz="3200" kern="1200">
                <a:solidFill>
                  <a:schemeClr val="bg1"/>
                </a:solidFill>
                <a:latin typeface="Amasis MT Pro" panose="02040504050005020304" pitchFamily="18" charset="0"/>
              </a:rPr>
              <a:t> maa?</a:t>
            </a:r>
          </a:p>
        </p:txBody>
      </p:sp>
      <p:pic>
        <p:nvPicPr>
          <p:cNvPr id="4" name="Kuva 3" descr="Kuva, joka sisältää kohteen nisäkäs, karhu, kuono, piha-&#10;&#10;Kuvaus luotu automaattisesti">
            <a:extLst>
              <a:ext uri="{FF2B5EF4-FFF2-40B4-BE49-F238E27FC236}">
                <a16:creationId xmlns:a16="http://schemas.microsoft.com/office/drawing/2014/main" id="{1C0D4CF3-3EDB-869A-7DDF-1FF4EA90D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00" y="1396588"/>
            <a:ext cx="4597786" cy="543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09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3">
            <a:extLst>
              <a:ext uri="{FF2B5EF4-FFF2-40B4-BE49-F238E27FC236}">
                <a16:creationId xmlns:a16="http://schemas.microsoft.com/office/drawing/2014/main" id="{4676BFEE-E63A-42A3-87D5-FD65694B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Kuva 17" descr="Kuva, joka sisältää kohteen lintu, vesilintu, piha-, vesi&#10;&#10;Kuvaus luotu automaattisesti">
            <a:extLst>
              <a:ext uri="{FF2B5EF4-FFF2-40B4-BE49-F238E27FC236}">
                <a16:creationId xmlns:a16="http://schemas.microsoft.com/office/drawing/2014/main" id="{9BA84B01-C756-81E8-43BA-86838A554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0" r="8500"/>
          <a:stretch/>
        </p:blipFill>
        <p:spPr>
          <a:xfrm>
            <a:off x="20" y="-1"/>
            <a:ext cx="4654276" cy="6858000"/>
          </a:xfrm>
          <a:prstGeom prst="rect">
            <a:avLst/>
          </a:prstGeom>
        </p:spPr>
      </p:pic>
      <p:pic>
        <p:nvPicPr>
          <p:cNvPr id="20" name="Kuva 19" descr="Kuva, joka sisältää kohteen piha-, henkilö, Polkupyörän kiekko, vaate&#10;&#10;Kuvaus luotu automaattisesti">
            <a:extLst>
              <a:ext uri="{FF2B5EF4-FFF2-40B4-BE49-F238E27FC236}">
                <a16:creationId xmlns:a16="http://schemas.microsoft.com/office/drawing/2014/main" id="{4E7B8EE6-6904-9AAF-A0BA-CF8D39994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 r="9577" b="-1"/>
          <a:stretch/>
        </p:blipFill>
        <p:spPr>
          <a:xfrm>
            <a:off x="4774005" y="10"/>
            <a:ext cx="7417994" cy="4526265"/>
          </a:xfrm>
          <a:prstGeom prst="rect">
            <a:avLst/>
          </a:prstGeom>
        </p:spPr>
      </p:pic>
      <p:pic>
        <p:nvPicPr>
          <p:cNvPr id="14" name="Kuva 13" descr="Kuva, joka sisältää kohteen nisäkäs, piha-, puu, eläintarha&#10;&#10;Kuvaus luotu automaattisesti">
            <a:extLst>
              <a:ext uri="{FF2B5EF4-FFF2-40B4-BE49-F238E27FC236}">
                <a16:creationId xmlns:a16="http://schemas.microsoft.com/office/drawing/2014/main" id="{C36E9922-75D0-82B4-B90F-289D40012B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r="14873" b="6"/>
          <a:stretch/>
        </p:blipFill>
        <p:spPr>
          <a:xfrm>
            <a:off x="4774005" y="4629736"/>
            <a:ext cx="2392858" cy="2228264"/>
          </a:xfrm>
          <a:prstGeom prst="rect">
            <a:avLst/>
          </a:prstGeom>
        </p:spPr>
      </p:pic>
      <p:pic>
        <p:nvPicPr>
          <p:cNvPr id="24" name="Kuva 23" descr="Kuva, joka sisältää kohteen henkilö, vaate, taivas, Ihmisen kasvot&#10;&#10;Kuvaus luotu automaattisesti">
            <a:extLst>
              <a:ext uri="{FF2B5EF4-FFF2-40B4-BE49-F238E27FC236}">
                <a16:creationId xmlns:a16="http://schemas.microsoft.com/office/drawing/2014/main" id="{518B85B3-0FB3-009F-843D-B44406F580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18" b="6"/>
          <a:stretch/>
        </p:blipFill>
        <p:spPr>
          <a:xfrm>
            <a:off x="7270322" y="4629737"/>
            <a:ext cx="2409107" cy="2228264"/>
          </a:xfrm>
          <a:prstGeom prst="rect">
            <a:avLst/>
          </a:prstGeom>
        </p:spPr>
      </p:pic>
      <p:pic>
        <p:nvPicPr>
          <p:cNvPr id="11" name="Kuva 10" descr="Kuva, joka sisältää kohteen piha-, puu, taivas, vuori&#10;&#10;Kuvaus luotu automaattisesti">
            <a:extLst>
              <a:ext uri="{FF2B5EF4-FFF2-40B4-BE49-F238E27FC236}">
                <a16:creationId xmlns:a16="http://schemas.microsoft.com/office/drawing/2014/main" id="{FDB5DA81-FDCB-84CA-35D5-E4B5F0B104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62" b="3"/>
          <a:stretch/>
        </p:blipFill>
        <p:spPr>
          <a:xfrm rot="5400000">
            <a:off x="9873585" y="4539593"/>
            <a:ext cx="2228265" cy="240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40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" name="Rectangle 69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00286267-4074-3DDE-E313-77060FE30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0"/>
            <a:ext cx="10515600" cy="18400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noProof="1">
                <a:latin typeface="+mj-lt"/>
                <a:ea typeface="+mj-ea"/>
                <a:cs typeface="+mj-cs"/>
              </a:rPr>
              <a:t>Kreikka</a:t>
            </a:r>
            <a:endParaRPr lang="en-US" sz="5200" kern="1200" noProof="1">
              <a:latin typeface="+mj-lt"/>
              <a:cs typeface="Calibri Light"/>
            </a:endParaRPr>
          </a:p>
        </p:txBody>
      </p:sp>
      <p:pic>
        <p:nvPicPr>
          <p:cNvPr id="7" name="Kuva 6" descr="Kuva, joka sisältää kohteen seinä, sisä-, laasti, hylätty&#10;&#10;Kuvaus luotu automaattisesti">
            <a:extLst>
              <a:ext uri="{FF2B5EF4-FFF2-40B4-BE49-F238E27FC236}">
                <a16:creationId xmlns:a16="http://schemas.microsoft.com/office/drawing/2014/main" id="{AB4D08E0-5B16-5D72-7622-EDDD3F082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" b="-2"/>
          <a:stretch/>
        </p:blipFill>
        <p:spPr>
          <a:xfrm rot="16200000">
            <a:off x="-269226" y="3010707"/>
            <a:ext cx="3731891" cy="2827865"/>
          </a:xfrm>
          <a:prstGeom prst="rect">
            <a:avLst/>
          </a:prstGeom>
        </p:spPr>
      </p:pic>
      <p:pic>
        <p:nvPicPr>
          <p:cNvPr id="3" name="Kuva 2" descr="Kuva, joka sisältää kohteen korupäähine, asuste, sisä-, kruununjalokivet&#10;&#10;Kuvaus luotu automaattisesti">
            <a:extLst>
              <a:ext uri="{FF2B5EF4-FFF2-40B4-BE49-F238E27FC236}">
                <a16:creationId xmlns:a16="http://schemas.microsoft.com/office/drawing/2014/main" id="{FA4D384E-E4BE-FBED-5B2B-365274D7A1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0" r="33125" b="-2"/>
          <a:stretch/>
        </p:blipFill>
        <p:spPr>
          <a:xfrm>
            <a:off x="3180760" y="2558694"/>
            <a:ext cx="2827865" cy="3731891"/>
          </a:xfrm>
          <a:prstGeom prst="rect">
            <a:avLst/>
          </a:prstGeom>
        </p:spPr>
      </p:pic>
      <p:pic>
        <p:nvPicPr>
          <p:cNvPr id="9" name="Kuva 8" descr="Kuva, joka sisältää kohteen rakennus, taivas, vaate, piha-&#10;&#10;Kuvaus luotu automaattisesti">
            <a:extLst>
              <a:ext uri="{FF2B5EF4-FFF2-40B4-BE49-F238E27FC236}">
                <a16:creationId xmlns:a16="http://schemas.microsoft.com/office/drawing/2014/main" id="{F1FB51FB-58D7-69B7-EF72-FBC167E20B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8" r="26882" b="2"/>
          <a:stretch/>
        </p:blipFill>
        <p:spPr>
          <a:xfrm>
            <a:off x="6178733" y="2558694"/>
            <a:ext cx="2827865" cy="3731891"/>
          </a:xfrm>
          <a:prstGeom prst="rect">
            <a:avLst/>
          </a:prstGeom>
        </p:spPr>
      </p:pic>
      <p:pic>
        <p:nvPicPr>
          <p:cNvPr id="5" name="Kuva 4" descr="Kuva, joka sisältää kohteen piha-, Rauniot, taivas, puu&#10;&#10;Kuvaus luotu automaattisesti">
            <a:extLst>
              <a:ext uri="{FF2B5EF4-FFF2-40B4-BE49-F238E27FC236}">
                <a16:creationId xmlns:a16="http://schemas.microsoft.com/office/drawing/2014/main" id="{E63F1269-428B-43B3-A66F-008B545845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4" r="32727" b="1"/>
          <a:stretch/>
        </p:blipFill>
        <p:spPr>
          <a:xfrm>
            <a:off x="9176706" y="2558694"/>
            <a:ext cx="2827865" cy="37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74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9653884-08CE-4579-8A80-F00D55BF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Kuva 13" descr="Kuva, joka sisältää kohteen teksti, tussitaulu, käsiala, henkilö&#10;&#10;Kuvaus luotu automaattisesti">
            <a:extLst>
              <a:ext uri="{FF2B5EF4-FFF2-40B4-BE49-F238E27FC236}">
                <a16:creationId xmlns:a16="http://schemas.microsoft.com/office/drawing/2014/main" id="{8407818A-516A-C8BF-185A-D465F91C5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1" b="-1"/>
          <a:stretch/>
        </p:blipFill>
        <p:spPr>
          <a:xfrm rot="5400000">
            <a:off x="-1186468" y="1186467"/>
            <a:ext cx="6309360" cy="3936424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7EBA4C-58DC-FCFC-05B7-950139C16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271" y="443668"/>
            <a:ext cx="2871216" cy="1609344"/>
          </a:xfrm>
        </p:spPr>
        <p:txBody>
          <a:bodyPr>
            <a:normAutofit/>
          </a:bodyPr>
          <a:lstStyle/>
          <a:p>
            <a:r>
              <a:rPr lang="fi-FI" sz="2400">
                <a:ea typeface="Calibri Light"/>
                <a:cs typeface="Calibri Light"/>
              </a:rPr>
              <a:t>Kreikka</a:t>
            </a:r>
            <a:endParaRPr lang="fi-FI" sz="24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54550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10F1EB6-BA36-990F-D1F9-5915FDB16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1391" y="443668"/>
            <a:ext cx="3712464" cy="1609344"/>
          </a:xfrm>
        </p:spPr>
        <p:txBody>
          <a:bodyPr anchor="ctr">
            <a:normAutofit/>
          </a:bodyPr>
          <a:lstStyle/>
          <a:p>
            <a:endParaRPr lang="en-US" sz="1700"/>
          </a:p>
        </p:txBody>
      </p:sp>
      <p:pic>
        <p:nvPicPr>
          <p:cNvPr id="9" name="Sisällön paikkamerkki 8" descr="Kuva, joka sisältää kohteen teksti, animaatio, kirja, sisä-&#10;&#10;Kuvaus luotu automaattisesti">
            <a:extLst>
              <a:ext uri="{FF2B5EF4-FFF2-40B4-BE49-F238E27FC236}">
                <a16:creationId xmlns:a16="http://schemas.microsoft.com/office/drawing/2014/main" id="{A13C9625-EDAD-1F5B-E920-0533AD0E6B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r="27478" b="-1"/>
          <a:stretch/>
        </p:blipFill>
        <p:spPr>
          <a:xfrm>
            <a:off x="4155702" y="2573434"/>
            <a:ext cx="3922776" cy="3735926"/>
          </a:xfrm>
          <a:prstGeom prst="rect">
            <a:avLst/>
          </a:prstGeom>
        </p:spPr>
      </p:pic>
      <p:pic>
        <p:nvPicPr>
          <p:cNvPr id="7" name="Kuva 6" descr="Kuva, joka sisältää kohteen vaate, henkilö, Ihmisen kasvot, sisä-&#10;&#10;Kuvaus luotu automaattisesti">
            <a:extLst>
              <a:ext uri="{FF2B5EF4-FFF2-40B4-BE49-F238E27FC236}">
                <a16:creationId xmlns:a16="http://schemas.microsoft.com/office/drawing/2014/main" id="{9340E3CA-002D-01FF-37BA-5F7EDC3065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5" r="20496" b="-2"/>
          <a:stretch/>
        </p:blipFill>
        <p:spPr>
          <a:xfrm>
            <a:off x="8290932" y="2560123"/>
            <a:ext cx="3901068" cy="37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24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574D71B-7917-4BD7-887C-1D652DB0D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7EBA4C-58DC-FCFC-05B7-950139C16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841" y="679730"/>
            <a:ext cx="3951414" cy="37870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Kreikka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605660" y="145634"/>
            <a:ext cx="1715478" cy="69267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269325"/>
            <a:ext cx="6116779" cy="61719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FI  Creative Thinkers - Rules.jpg">
            <a:extLst>
              <a:ext uri="{FF2B5EF4-FFF2-40B4-BE49-F238E27FC236}">
                <a16:creationId xmlns:a16="http://schemas.microsoft.com/office/drawing/2014/main" id="{F9222272-570E-1E0F-0C3E-19F97F3EA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443" y="538941"/>
            <a:ext cx="3985138" cy="563270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CF143E5-57C3-46A3-91A2-EDAA7A8E6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0788" y="2754068"/>
            <a:ext cx="149016" cy="17099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4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7EBA4C-58DC-FCFC-05B7-950139C16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err="1">
                <a:solidFill>
                  <a:schemeClr val="bg1"/>
                </a:solidFill>
                <a:latin typeface="Amasis MT Pro"/>
              </a:rPr>
              <a:t>Mikä</a:t>
            </a:r>
            <a:r>
              <a:rPr lang="en-US" sz="3200" kern="1200">
                <a:solidFill>
                  <a:schemeClr val="bg1"/>
                </a:solidFill>
                <a:latin typeface="Amasis MT Pro"/>
              </a:rPr>
              <a:t> maa?</a:t>
            </a:r>
          </a:p>
        </p:txBody>
      </p:sp>
      <p:pic>
        <p:nvPicPr>
          <p:cNvPr id="4" name="WhatsApp-Video 2023-05-02 klo 18.32.35">
            <a:hlinkClick r:id="" action="ppaction://media"/>
            <a:extLst>
              <a:ext uri="{FF2B5EF4-FFF2-40B4-BE49-F238E27FC236}">
                <a16:creationId xmlns:a16="http://schemas.microsoft.com/office/drawing/2014/main" id="{41DFCEFE-25FC-D7B6-EF41-FB6B6C4F19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6685" y="1718359"/>
            <a:ext cx="7978628" cy="468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2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CE479D6E-4C4F-436C-A3F6-B1CE2514C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Kuva 20" descr="Kuva, joka sisältää kohteen rakennus, piha-, uskonnollinen rakennus, kivi&#10;&#10;Kuvaus luotu automaattisesti">
            <a:extLst>
              <a:ext uri="{FF2B5EF4-FFF2-40B4-BE49-F238E27FC236}">
                <a16:creationId xmlns:a16="http://schemas.microsoft.com/office/drawing/2014/main" id="{73A810CD-08F5-74BD-8671-71D5503F39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17" r="-4" b="-4"/>
          <a:stretch/>
        </p:blipFill>
        <p:spPr>
          <a:xfrm>
            <a:off x="-348140" y="-4581"/>
            <a:ext cx="3143787" cy="3651997"/>
          </a:xfrm>
          <a:prstGeom prst="rect">
            <a:avLst/>
          </a:prstGeom>
        </p:spPr>
      </p:pic>
      <p:pic>
        <p:nvPicPr>
          <p:cNvPr id="19" name="Kuva 18" descr="Kuva, joka sisältää kohteen teksti, ryhmä, kansa, poseeraaminen&#10;&#10;Kuvaus luotu automaattisesti">
            <a:extLst>
              <a:ext uri="{FF2B5EF4-FFF2-40B4-BE49-F238E27FC236}">
                <a16:creationId xmlns:a16="http://schemas.microsoft.com/office/drawing/2014/main" id="{CA7476C8-CB66-DAFF-23AB-8C51DBD4D6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08"/>
          <a:stretch/>
        </p:blipFill>
        <p:spPr>
          <a:xfrm>
            <a:off x="-89348" y="3554354"/>
            <a:ext cx="2884995" cy="3292564"/>
          </a:xfrm>
          <a:prstGeom prst="rect">
            <a:avLst/>
          </a:prstGeom>
        </p:spPr>
      </p:pic>
      <p:pic>
        <p:nvPicPr>
          <p:cNvPr id="23" name="Kuva 22" descr="Kuva, joka sisältää kohteen sisä-&#10;&#10;Kuvaus luotu automaattisesti">
            <a:extLst>
              <a:ext uri="{FF2B5EF4-FFF2-40B4-BE49-F238E27FC236}">
                <a16:creationId xmlns:a16="http://schemas.microsoft.com/office/drawing/2014/main" id="{94B89D3D-16E2-FD43-F1AC-F1354D1C0F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43" r="-3" b="-4"/>
          <a:stretch/>
        </p:blipFill>
        <p:spPr>
          <a:xfrm>
            <a:off x="2599219" y="2830425"/>
            <a:ext cx="3474467" cy="4016193"/>
          </a:xfrm>
          <a:prstGeom prst="rect">
            <a:avLst/>
          </a:prstGeom>
        </p:spPr>
      </p:pic>
      <p:pic>
        <p:nvPicPr>
          <p:cNvPr id="17" name="Kuva 16" descr="Kuva, joka sisältää kohteen katto, henkilö, sisä-, väkijoukko&#10;&#10;Kuvaus luotu automaattisesti">
            <a:extLst>
              <a:ext uri="{FF2B5EF4-FFF2-40B4-BE49-F238E27FC236}">
                <a16:creationId xmlns:a16="http://schemas.microsoft.com/office/drawing/2014/main" id="{589406D4-5BC7-42D0-ED8C-A654B97D71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88" r="14841"/>
          <a:stretch/>
        </p:blipFill>
        <p:spPr>
          <a:xfrm>
            <a:off x="2587565" y="-4582"/>
            <a:ext cx="3467429" cy="3975100"/>
          </a:xfrm>
          <a:prstGeom prst="rect">
            <a:avLst/>
          </a:prstGeom>
        </p:spPr>
      </p:pic>
      <p:pic>
        <p:nvPicPr>
          <p:cNvPr id="3" name="Kuva 3" descr="Kuva, joka sisältää kohteen henkilö, sisä-, katto, kansa&#10;&#10;Kuvaus luotu automaattisesti">
            <a:extLst>
              <a:ext uri="{FF2B5EF4-FFF2-40B4-BE49-F238E27FC236}">
                <a16:creationId xmlns:a16="http://schemas.microsoft.com/office/drawing/2014/main" id="{79D37F62-E6D9-DD04-87F3-27030A1B18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1114" y="2511606"/>
            <a:ext cx="3237391" cy="4349389"/>
          </a:xfrm>
          <a:prstGeom prst="rect">
            <a:avLst/>
          </a:prstGeom>
        </p:spPr>
      </p:pic>
      <p:pic>
        <p:nvPicPr>
          <p:cNvPr id="11" name="Kuva 10" descr="Kuva, joka sisältää kohteen piha-, rakennus, taivas, päivä&#10;&#10;Kuvaus luotu automaattisesti">
            <a:extLst>
              <a:ext uri="{FF2B5EF4-FFF2-40B4-BE49-F238E27FC236}">
                <a16:creationId xmlns:a16="http://schemas.microsoft.com/office/drawing/2014/main" id="{564ABC4E-4F3A-6D25-7748-2A68021774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084" r="-1" b="9909"/>
          <a:stretch/>
        </p:blipFill>
        <p:spPr>
          <a:xfrm>
            <a:off x="6064160" y="-62091"/>
            <a:ext cx="3081247" cy="3544017"/>
          </a:xfrm>
          <a:prstGeom prst="rect">
            <a:avLst/>
          </a:prstGeom>
        </p:spPr>
      </p:pic>
      <p:pic>
        <p:nvPicPr>
          <p:cNvPr id="9" name="Kuva 8" descr="Kuva, joka sisältää kohteen henkilö, ryhmä, poseeraaminen, kansa&#10;&#10;Kuvaus luotu automaattisesti">
            <a:extLst>
              <a:ext uri="{FF2B5EF4-FFF2-40B4-BE49-F238E27FC236}">
                <a16:creationId xmlns:a16="http://schemas.microsoft.com/office/drawing/2014/main" id="{E20403FB-A606-C142-6F9E-267C766285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771" r="12788" b="-2"/>
          <a:stretch/>
        </p:blipFill>
        <p:spPr>
          <a:xfrm>
            <a:off x="6049783" y="3417619"/>
            <a:ext cx="2994983" cy="34289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D7EBA4C-58DC-FCFC-05B7-950139C16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958" y="1203358"/>
            <a:ext cx="2103910" cy="51188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200" b="1" kern="1200" err="1">
                <a:latin typeface="Amasis MT Pro"/>
              </a:rPr>
              <a:t>Puola</a:t>
            </a:r>
            <a:endParaRPr lang="en-US" sz="5200" b="1" kern="1200">
              <a:latin typeface="Amasis MT Pro"/>
            </a:endParaRPr>
          </a:p>
        </p:txBody>
      </p:sp>
    </p:spTree>
    <p:extLst>
      <p:ext uri="{BB962C8B-B14F-4D97-AF65-F5344CB8AC3E}">
        <p14:creationId xmlns:p14="http://schemas.microsoft.com/office/powerpoint/2010/main" val="2648332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7EBA4C-58DC-FCFC-05B7-950139C16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err="1">
                <a:solidFill>
                  <a:schemeClr val="bg1"/>
                </a:solidFill>
                <a:latin typeface="Amasis MT Pro" panose="02040504050005020304" pitchFamily="18" charset="0"/>
              </a:rPr>
              <a:t>Mikä</a:t>
            </a:r>
            <a:r>
              <a:rPr lang="en-US" sz="3200" kern="1200">
                <a:solidFill>
                  <a:schemeClr val="bg1"/>
                </a:solidFill>
                <a:latin typeface="Amasis MT Pro" panose="02040504050005020304" pitchFamily="18" charset="0"/>
              </a:rPr>
              <a:t> maa?</a:t>
            </a:r>
          </a:p>
        </p:txBody>
      </p:sp>
      <p:pic>
        <p:nvPicPr>
          <p:cNvPr id="4" name="Sisällön paikkamerkki 3" descr="Kuva, joka sisältää kohteen rakennus, piha-, teksti, huonekasvi&#10;&#10;Kuvaus luotu automaattisesti">
            <a:extLst>
              <a:ext uri="{FF2B5EF4-FFF2-40B4-BE49-F238E27FC236}">
                <a16:creationId xmlns:a16="http://schemas.microsoft.com/office/drawing/2014/main" id="{EED34674-6114-6154-3E52-38367DBCA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" r="12404"/>
          <a:stretch/>
        </p:blipFill>
        <p:spPr>
          <a:xfrm rot="5400000">
            <a:off x="3661080" y="2381251"/>
            <a:ext cx="5313818" cy="3327923"/>
          </a:xfrm>
        </p:spPr>
      </p:pic>
    </p:spTree>
    <p:extLst>
      <p:ext uri="{BB962C8B-B14F-4D97-AF65-F5344CB8AC3E}">
        <p14:creationId xmlns:p14="http://schemas.microsoft.com/office/powerpoint/2010/main" val="672395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CF1A9B0B-8C22-B86C-9AA5-D6D840073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4961" y="171716"/>
            <a:ext cx="3793268" cy="6514565"/>
          </a:xfrm>
          <a:prstGeom prst="rect">
            <a:avLst/>
          </a:prstGeom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152F398E-2AA2-985B-8A11-5D2EAE001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035" r="3394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AD64FA79-FA5F-83BD-FD50-F2395EB5E3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3" r="16291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80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1D370D6-0755-48BB-C09E-3E23A3588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3" r="13073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B4C804BE-A7CA-236E-3792-0229BF0806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9" r="20170" b="-1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CADA8A8A-E798-D190-B881-B928EAEFA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538" r="7921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95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7EBA4C-58DC-FCFC-05B7-950139C16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kern="1200" err="1">
                <a:latin typeface="Amasis MT Pro"/>
              </a:rPr>
              <a:t>Puola</a:t>
            </a:r>
            <a:endParaRPr lang="en-US" sz="3700" b="1" kern="1200">
              <a:latin typeface="Amasis MT Pr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FI Self Manager Kultaiset säännöt.png">
            <a:extLst>
              <a:ext uri="{FF2B5EF4-FFF2-40B4-BE49-F238E27FC236}">
                <a16:creationId xmlns:a16="http://schemas.microsoft.com/office/drawing/2014/main" id="{29833D75-30B6-909C-1B36-94783FB9A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65" y="858525"/>
            <a:ext cx="7366650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00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Kuva 9" descr="Kuva, joka sisältää kohteen ruoho, piha-, talo, kasvi&#10;&#10;Kuvaus luotu automaattisesti">
            <a:extLst>
              <a:ext uri="{FF2B5EF4-FFF2-40B4-BE49-F238E27FC236}">
                <a16:creationId xmlns:a16="http://schemas.microsoft.com/office/drawing/2014/main" id="{1117A21C-2FF5-3FE1-5130-E31D64107D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1" r="1" b="338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1F74479A-16FC-0D82-EE70-6A78F884D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34" y="-1889845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Mikä</a:t>
            </a:r>
            <a:r>
              <a:rPr lang="en-US" sz="5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maa?</a:t>
            </a:r>
          </a:p>
        </p:txBody>
      </p:sp>
    </p:spTree>
    <p:extLst>
      <p:ext uri="{BB962C8B-B14F-4D97-AF65-F5344CB8AC3E}">
        <p14:creationId xmlns:p14="http://schemas.microsoft.com/office/powerpoint/2010/main" val="4021281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5AB06D3-6A08-1656-CEBC-A1C31B086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046163"/>
            <a:ext cx="2711450" cy="3649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758C811-2A70-6940-1542-CA289ABA5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46163"/>
            <a:ext cx="2708275" cy="3649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865EE917-1FB9-2102-4BE2-9A855D0BE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1046163"/>
            <a:ext cx="2516188" cy="3649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174958F7-24B2-FE3C-B39D-F77881094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688" y="1046163"/>
            <a:ext cx="2744788" cy="3649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D7EBA4C-58DC-FCFC-05B7-950139C16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Madeira</a:t>
            </a: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A6331154-9D6B-1879-346D-D032A57E2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-1417638"/>
            <a:ext cx="86677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4ED4BF0-6D17-70B1-814A-09247EDBC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-1417638"/>
            <a:ext cx="8667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F257CCD-BBD8-F9E0-7107-22A8B9E1F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0" y="-1417638"/>
            <a:ext cx="76200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033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uva 10" descr="Kuva, joka sisältää kohteen taivas, vuori, piha-, henkilö&#10;&#10;Kuvaus luotu automaattisesti">
            <a:extLst>
              <a:ext uri="{FF2B5EF4-FFF2-40B4-BE49-F238E27FC236}">
                <a16:creationId xmlns:a16="http://schemas.microsoft.com/office/drawing/2014/main" id="{1BAB9EA3-F6A2-1E90-95AC-A503EC880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873125"/>
            <a:ext cx="5073650" cy="2820988"/>
          </a:xfrm>
          <a:prstGeom prst="rect">
            <a:avLst/>
          </a:prstGeom>
        </p:spPr>
      </p:pic>
      <p:pic>
        <p:nvPicPr>
          <p:cNvPr id="13" name="Kuva 12" descr="Kuva, joka sisältää kohteen puu, piha-, kasvi&#10;&#10;Kuvaus luotu automaattisesti">
            <a:extLst>
              <a:ext uri="{FF2B5EF4-FFF2-40B4-BE49-F238E27FC236}">
                <a16:creationId xmlns:a16="http://schemas.microsoft.com/office/drawing/2014/main" id="{3CBD1EFC-AE74-E62E-E557-2DF5E2B18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3767138"/>
            <a:ext cx="1212850" cy="2214563"/>
          </a:xfrm>
          <a:prstGeom prst="rect">
            <a:avLst/>
          </a:prstGeom>
        </p:spPr>
      </p:pic>
      <p:pic>
        <p:nvPicPr>
          <p:cNvPr id="17" name="Kuva 16" descr="Kuva, joka sisältää kohteen vuori, taivas, piha-, luonto&#10;&#10;Kuvaus luotu automaattisesti">
            <a:extLst>
              <a:ext uri="{FF2B5EF4-FFF2-40B4-BE49-F238E27FC236}">
                <a16:creationId xmlns:a16="http://schemas.microsoft.com/office/drawing/2014/main" id="{B4F8212C-6E7F-8ACD-255A-0CF55F7C2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3767138"/>
            <a:ext cx="1212850" cy="2214563"/>
          </a:xfrm>
          <a:prstGeom prst="rect">
            <a:avLst/>
          </a:prstGeom>
        </p:spPr>
      </p:pic>
      <p:pic>
        <p:nvPicPr>
          <p:cNvPr id="19" name="Kuva 18" descr="Kuva, joka sisältää kohteen juna, vuori, taivas, rata&#10;&#10;Kuvaus luotu automaattisesti">
            <a:extLst>
              <a:ext uri="{FF2B5EF4-FFF2-40B4-BE49-F238E27FC236}">
                <a16:creationId xmlns:a16="http://schemas.microsoft.com/office/drawing/2014/main" id="{64051B8D-3DD2-0FF8-AF13-B75E545FF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275" y="3767138"/>
            <a:ext cx="1212850" cy="2214563"/>
          </a:xfrm>
          <a:prstGeom prst="rect">
            <a:avLst/>
          </a:prstGeom>
        </p:spPr>
      </p:pic>
      <p:pic>
        <p:nvPicPr>
          <p:cNvPr id="21" name="Kuva 20" descr="Kuva, joka sisältää kohteen kallio, piha-, luonto, vuori&#10;&#10;Kuvaus luotu automaattisesti">
            <a:extLst>
              <a:ext uri="{FF2B5EF4-FFF2-40B4-BE49-F238E27FC236}">
                <a16:creationId xmlns:a16="http://schemas.microsoft.com/office/drawing/2014/main" id="{EC0C5E02-E485-D762-9A4F-B7252EB9F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25" y="3767138"/>
            <a:ext cx="1212850" cy="2214563"/>
          </a:xfrm>
          <a:prstGeom prst="rect">
            <a:avLst/>
          </a:prstGeom>
        </p:spPr>
      </p:pic>
      <p:pic>
        <p:nvPicPr>
          <p:cNvPr id="23" name="Kuva 22" descr="Kuva, joka sisältää kohteen piha-, vesi, luonto, vuori&#10;&#10;Kuvaus luotu automaattisesti">
            <a:extLst>
              <a:ext uri="{FF2B5EF4-FFF2-40B4-BE49-F238E27FC236}">
                <a16:creationId xmlns:a16="http://schemas.microsoft.com/office/drawing/2014/main" id="{513755FB-E0A2-D98D-08EB-1FD543A3F6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873125"/>
            <a:ext cx="2841625" cy="5108575"/>
          </a:xfrm>
          <a:prstGeom prst="rect">
            <a:avLst/>
          </a:prstGeom>
        </p:spPr>
      </p:pic>
      <p:pic>
        <p:nvPicPr>
          <p:cNvPr id="25" name="Kuva 24" descr="Kuva, joka sisältää kohteen ruoka, pöytä, lautanen, henkilö&#10;&#10;Kuvaus luotu automaattisesti">
            <a:extLst>
              <a:ext uri="{FF2B5EF4-FFF2-40B4-BE49-F238E27FC236}">
                <a16:creationId xmlns:a16="http://schemas.microsoft.com/office/drawing/2014/main" id="{C796F788-5987-9E50-1ED4-96711211DF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50" y="873125"/>
            <a:ext cx="2841625" cy="510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90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Kuva 7" descr="Kuva, joka sisältää kohteen taivas, piha-, vesi, luonto&#10;&#10;Kuvaus luotu automaattisesti">
            <a:extLst>
              <a:ext uri="{FF2B5EF4-FFF2-40B4-BE49-F238E27FC236}">
                <a16:creationId xmlns:a16="http://schemas.microsoft.com/office/drawing/2014/main" id="{98D17909-5F57-6BED-643B-018F57714F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1" r="2" b="2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6" name="Kuva 5" descr="Kuva, joka sisältää kohteen taivas, piha-, vesi, luonto&#10;&#10;Kuvaus luotu automaattisesti">
            <a:extLst>
              <a:ext uri="{FF2B5EF4-FFF2-40B4-BE49-F238E27FC236}">
                <a16:creationId xmlns:a16="http://schemas.microsoft.com/office/drawing/2014/main" id="{F9AF8B21-50DB-738F-2557-6533FAE8F3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1" r="2" b="14527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A6857446-8115-42DD-EB94-25696F357F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9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4" name="Kuva 3" descr="Kuva, joka sisältää kohteen vuori, matkailu, moottori, rinne&#10;&#10;Kuvaus luotu automaattisesti">
            <a:extLst>
              <a:ext uri="{FF2B5EF4-FFF2-40B4-BE49-F238E27FC236}">
                <a16:creationId xmlns:a16="http://schemas.microsoft.com/office/drawing/2014/main" id="{81CC0841-D298-4447-0B8F-E570E1FCDC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3" r="2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84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Kuva 12" descr="Kuva, joka sisältää kohteen sisä-, lomakohde, useita&#10;&#10;Kuvaus luotu automaattisesti">
            <a:extLst>
              <a:ext uri="{FF2B5EF4-FFF2-40B4-BE49-F238E27FC236}">
                <a16:creationId xmlns:a16="http://schemas.microsoft.com/office/drawing/2014/main" id="{6AD1722E-2474-F67B-5DD9-B6EC8F90C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8" r="-1" b="25991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Kuva 6" descr="Kuva, joka sisältää kohteen taivas, piha-, vesi, pilvinen&#10;&#10;Kuvaus luotu automaattisesti">
            <a:extLst>
              <a:ext uri="{FF2B5EF4-FFF2-40B4-BE49-F238E27FC236}">
                <a16:creationId xmlns:a16="http://schemas.microsoft.com/office/drawing/2014/main" id="{C600713C-1EFF-F8D1-4632-50A46B976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9" r="-1" b="41361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1" name="Kuva 10" descr="Kuva, joka sisältää kohteen puu, kasvi, havupuu, kivi&#10;&#10;Kuvaus luotu automaattisesti">
            <a:extLst>
              <a:ext uri="{FF2B5EF4-FFF2-40B4-BE49-F238E27FC236}">
                <a16:creationId xmlns:a16="http://schemas.microsoft.com/office/drawing/2014/main" id="{BC60B872-7BFB-B28E-7C54-B08404AF6C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7" r="-1" b="-1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5" name="Kuva 4" descr="Kuva, joka sisältää kohteen taivas, piha-, vesi, luonto&#10;&#10;Kuvaus luotu automaattisesti">
            <a:extLst>
              <a:ext uri="{FF2B5EF4-FFF2-40B4-BE49-F238E27FC236}">
                <a16:creationId xmlns:a16="http://schemas.microsoft.com/office/drawing/2014/main" id="{DC0E7704-E00C-0AC9-1384-5CB0422F2B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0" r="-2" b="-2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9" name="Kuva 8" descr="Kuva, joka sisältää kohteen piha-, kivi, päällystys&#10;&#10;Kuvaus luotu automaattisesti">
            <a:extLst>
              <a:ext uri="{FF2B5EF4-FFF2-40B4-BE49-F238E27FC236}">
                <a16:creationId xmlns:a16="http://schemas.microsoft.com/office/drawing/2014/main" id="{A65FE92B-D083-220B-5A3D-CAE8991DA2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3" r="-2" b="40935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11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7EBA4C-58DC-FCFC-05B7-950139C16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Madeira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FI Independent Enquirers - Rules.png">
            <a:extLst>
              <a:ext uri="{FF2B5EF4-FFF2-40B4-BE49-F238E27FC236}">
                <a16:creationId xmlns:a16="http://schemas.microsoft.com/office/drawing/2014/main" id="{B9C26942-1A16-5492-C0AA-167003065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679" y="269054"/>
            <a:ext cx="4104365" cy="58013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27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7EBA4C-58DC-FCFC-05B7-950139C16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ea typeface="Calibri Light"/>
                <a:cs typeface="Calibri Light"/>
              </a:rPr>
              <a:t>Miksi kannattaa osallistua Erasmus-projektiin?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8327A19-45D7-24B1-F581-E45AEEC28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fi-FI"/>
          </a:p>
          <a:p>
            <a:r>
              <a:rPr lang="fi-FI">
                <a:ea typeface="Calibri"/>
                <a:cs typeface="Calibri"/>
              </a:rPr>
              <a:t>Saa tutustua uusiin ihaniin ihmisiin.</a:t>
            </a:r>
          </a:p>
          <a:p>
            <a:r>
              <a:rPr lang="fi-FI">
                <a:ea typeface="Calibri"/>
                <a:cs typeface="Calibri"/>
              </a:rPr>
              <a:t>Pääsee kokemaan ulkomaan kulttuuria ja paikallista elämää, jota turistina matkustaessa ei kokisi</a:t>
            </a:r>
          </a:p>
          <a:p>
            <a:r>
              <a:rPr lang="fi-FI">
                <a:cs typeface="Calibri"/>
              </a:rPr>
              <a:t>Oppii uusia mielenkiintoisia asioita</a:t>
            </a:r>
            <a:endParaRPr lang="fi-FI"/>
          </a:p>
          <a:p>
            <a:r>
              <a:rPr lang="fi-FI">
                <a:ea typeface="Calibri"/>
                <a:cs typeface="Calibri"/>
              </a:rPr>
              <a:t>Kielitaito kehittyy</a:t>
            </a:r>
          </a:p>
        </p:txBody>
      </p:sp>
    </p:spTree>
    <p:extLst>
      <p:ext uri="{BB962C8B-B14F-4D97-AF65-F5344CB8AC3E}">
        <p14:creationId xmlns:p14="http://schemas.microsoft.com/office/powerpoint/2010/main" val="243376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7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7EBA4C-58DC-FCFC-05B7-950139C16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521646"/>
            <a:ext cx="10506456" cy="14855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cs typeface="Calibri Light"/>
              </a:rPr>
              <a:t>Italia</a:t>
            </a:r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Kuva 8" descr="Kuva, joka sisältää kohteen jalkineet, piha-, vaate, farkut&#10;&#10;Kuvaus luotu automaattisesti">
            <a:extLst>
              <a:ext uri="{FF2B5EF4-FFF2-40B4-BE49-F238E27FC236}">
                <a16:creationId xmlns:a16="http://schemas.microsoft.com/office/drawing/2014/main" id="{87B5A4EE-3D89-320F-ECAE-22F432B046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8" b="-3"/>
          <a:stretch/>
        </p:blipFill>
        <p:spPr>
          <a:xfrm rot="5400000">
            <a:off x="-769344" y="1141801"/>
            <a:ext cx="6690078" cy="4782275"/>
          </a:xfrm>
          <a:prstGeom prst="rect">
            <a:avLst/>
          </a:prstGeom>
        </p:spPr>
      </p:pic>
      <p:pic>
        <p:nvPicPr>
          <p:cNvPr id="7" name="Kuva 6" descr="Kuva, joka sisältää kohteen piha-, henkilö, pussi, sininen&#10;&#10;Kuvaus luotu automaattisesti">
            <a:extLst>
              <a:ext uri="{FF2B5EF4-FFF2-40B4-BE49-F238E27FC236}">
                <a16:creationId xmlns:a16="http://schemas.microsoft.com/office/drawing/2014/main" id="{E262A4B0-8075-D6E9-15E0-92335CEE33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8" b="-3"/>
          <a:stretch/>
        </p:blipFill>
        <p:spPr>
          <a:xfrm rot="5400000">
            <a:off x="4595789" y="633092"/>
            <a:ext cx="3155238" cy="2255462"/>
          </a:xfrm>
          <a:prstGeom prst="rect">
            <a:avLst/>
          </a:prstGeom>
        </p:spPr>
      </p:pic>
      <p:pic>
        <p:nvPicPr>
          <p:cNvPr id="5" name="Sisällön paikkamerkki 4" descr="Kuva, joka sisältää kohteen Välipala, pikaruoka, ruoka, sormiruoka&#10;&#10;Kuvaus luotu automaattisesti">
            <a:extLst>
              <a:ext uri="{FF2B5EF4-FFF2-40B4-BE49-F238E27FC236}">
                <a16:creationId xmlns:a16="http://schemas.microsoft.com/office/drawing/2014/main" id="{390D901D-95B8-757D-8571-4828289E3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8" b="-1"/>
          <a:stretch/>
        </p:blipFill>
        <p:spPr>
          <a:xfrm>
            <a:off x="7322003" y="3494046"/>
            <a:ext cx="2255462" cy="3155238"/>
          </a:xfrm>
          <a:prstGeom prst="rect">
            <a:avLst/>
          </a:prstGeom>
        </p:spPr>
      </p:pic>
      <p:pic>
        <p:nvPicPr>
          <p:cNvPr id="11" name="Kuva 10" descr="Kuva, joka sisältää kohteen vaate, henkilö, jalkineet, taide&#10;&#10;Kuvaus luotu automaattisesti">
            <a:extLst>
              <a:ext uri="{FF2B5EF4-FFF2-40B4-BE49-F238E27FC236}">
                <a16:creationId xmlns:a16="http://schemas.microsoft.com/office/drawing/2014/main" id="{545700EE-1D9D-6A50-8204-626B52EA56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8" b="-3"/>
          <a:stretch/>
        </p:blipFill>
        <p:spPr>
          <a:xfrm rot="5400000">
            <a:off x="9305589" y="3964750"/>
            <a:ext cx="3155238" cy="2255462"/>
          </a:xfrm>
          <a:prstGeom prst="rect">
            <a:avLst/>
          </a:prstGeom>
        </p:spPr>
      </p:pic>
      <p:pic>
        <p:nvPicPr>
          <p:cNvPr id="13" name="Kuva 12" descr="Kuva, joka sisältää kohteen piha-, taivas, pilvi, vesi&#10;&#10;Kuvaus luotu automaattisesti">
            <a:extLst>
              <a:ext uri="{FF2B5EF4-FFF2-40B4-BE49-F238E27FC236}">
                <a16:creationId xmlns:a16="http://schemas.microsoft.com/office/drawing/2014/main" id="{5AF9C1F1-4FF0-9A1E-8FC1-56B9F63328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8" r="34542" b="-2"/>
          <a:stretch/>
        </p:blipFill>
        <p:spPr>
          <a:xfrm>
            <a:off x="7493647" y="187900"/>
            <a:ext cx="4510924" cy="315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38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25AADE-C093-0176-0C09-FB078A1C4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>
              <a:cs typeface="Calibri Light"/>
            </a:endParaRP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CBCA752-7C19-3033-CCA0-D9BF2ECFF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fi-FI">
              <a:ea typeface="+mn-lt"/>
              <a:cs typeface="+mn-lt"/>
            </a:endParaRPr>
          </a:p>
          <a:p>
            <a:r>
              <a:rPr lang="fi-FI">
                <a:ea typeface="+mn-lt"/>
                <a:cs typeface="+mn-lt"/>
                <a:hlinkClick r:id="rId2"/>
              </a:rPr>
              <a:t>https://edutipake-my.sharepoint.com/:v:/g/personal/elli_raisanen_edu_mantsala_fi/EUMMRDL34uVBrWvFGKpnFMoBFMV5fDNJu4-hp-BTljzgJw?e=enQ9j5</a:t>
            </a:r>
            <a:endParaRPr lang="fi-FI">
              <a:ea typeface="Calibri" panose="020F0502020204030204"/>
              <a:cs typeface="Calibri"/>
            </a:endParaRPr>
          </a:p>
          <a:p>
            <a:endParaRPr lang="fi-FI">
              <a:ea typeface="Calibri" panose="020F0502020204030204"/>
              <a:cs typeface="Calibri"/>
            </a:endParaRPr>
          </a:p>
          <a:p>
            <a:endParaRPr lang="fi-FI">
              <a:ea typeface="Calibri" panose="020F0502020204030204"/>
              <a:cs typeface="Calibri"/>
            </a:endParaRPr>
          </a:p>
          <a:p>
            <a:endParaRPr lang="fi-FI"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618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Kuva 7" descr="Kuva, joka sisältää kohteen kasvi, puu, piha-, banyan&#10;&#10;Kuvaus luotu automaattisesti">
            <a:extLst>
              <a:ext uri="{FF2B5EF4-FFF2-40B4-BE49-F238E27FC236}">
                <a16:creationId xmlns:a16="http://schemas.microsoft.com/office/drawing/2014/main" id="{29C75B74-3A00-532C-22B3-09DB67DAE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 r="17255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3" name="Kuva 2" descr="Kuva, joka sisältää kohteen piha-, kasvi, Maisemointi, Kasvitieteellinen puutarha&#10;&#10;Kuvaus luotu automaattisesti">
            <a:extLst>
              <a:ext uri="{FF2B5EF4-FFF2-40B4-BE49-F238E27FC236}">
                <a16:creationId xmlns:a16="http://schemas.microsoft.com/office/drawing/2014/main" id="{1670E19C-3763-2317-2810-C6AD24FE79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34873" b="-1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Kuva 4" descr="Kuva, joka sisältää kohteen rakennus, loikka, kirkko, pelihalli&#10;&#10;Kuvaus luotu automaattisesti">
            <a:extLst>
              <a:ext uri="{FF2B5EF4-FFF2-40B4-BE49-F238E27FC236}">
                <a16:creationId xmlns:a16="http://schemas.microsoft.com/office/drawing/2014/main" id="{6FB5E862-44ED-5FC2-B8A0-0605CDBA4D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r="10048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61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574D71B-7917-4BD7-887C-1D652DB0D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7EBA4C-58DC-FCFC-05B7-950139C16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841" y="679730"/>
            <a:ext cx="3951414" cy="37870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latin typeface="+mj-lt"/>
                <a:ea typeface="+mj-ea"/>
                <a:cs typeface="+mj-cs"/>
              </a:rPr>
              <a:t>Sisilia</a:t>
            </a:r>
            <a:r>
              <a:rPr lang="en-US" sz="6000"/>
              <a:t>, Palermo</a:t>
            </a:r>
            <a:endParaRPr lang="en-US" sz="6000" kern="1200"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605660" y="145634"/>
            <a:ext cx="1715478" cy="69267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269325"/>
            <a:ext cx="6116779" cy="61719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E432E1F1-5798-41E3-8F73-703E26B4A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443" y="538941"/>
            <a:ext cx="3985138" cy="563270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CF143E5-57C3-46A3-91A2-EDAA7A8E6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0788" y="2754068"/>
            <a:ext cx="149016" cy="17099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93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7EBA4C-58DC-FCFC-05B7-950139C16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err="1">
                <a:solidFill>
                  <a:schemeClr val="bg1"/>
                </a:solidFill>
                <a:latin typeface="Amasis MT Pro" panose="02040504050005020304" pitchFamily="18" charset="0"/>
              </a:rPr>
              <a:t>Mikä</a:t>
            </a:r>
            <a:r>
              <a:rPr lang="en-US" sz="3200" kern="1200">
                <a:solidFill>
                  <a:schemeClr val="bg1"/>
                </a:solidFill>
                <a:latin typeface="Amasis MT Pro" panose="02040504050005020304" pitchFamily="18" charset="0"/>
              </a:rPr>
              <a:t> maa?</a:t>
            </a:r>
          </a:p>
        </p:txBody>
      </p:sp>
      <p:pic>
        <p:nvPicPr>
          <p:cNvPr id="6" name="Kuva 6" descr="Kuva, joka sisältää kohteen taivas, piha-, kasvi&#10;&#10;Kuvaus luotu automaattisesti">
            <a:extLst>
              <a:ext uri="{FF2B5EF4-FFF2-40B4-BE49-F238E27FC236}">
                <a16:creationId xmlns:a16="http://schemas.microsoft.com/office/drawing/2014/main" id="{4F708A73-3F44-8FF1-8E52-0C839BDD5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1217" y="1408682"/>
            <a:ext cx="2704585" cy="5444016"/>
          </a:xfrm>
        </p:spPr>
      </p:pic>
    </p:spTree>
    <p:extLst>
      <p:ext uri="{BB962C8B-B14F-4D97-AF65-F5344CB8AC3E}">
        <p14:creationId xmlns:p14="http://schemas.microsoft.com/office/powerpoint/2010/main" val="1078624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E52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7" descr="Kuva, joka sisältää kohteen taivas, piha-, ranta, päivä&#10;&#10;Kuvaus luotu automaattisesti">
            <a:extLst>
              <a:ext uri="{FF2B5EF4-FFF2-40B4-BE49-F238E27FC236}">
                <a16:creationId xmlns:a16="http://schemas.microsoft.com/office/drawing/2014/main" id="{7AC84214-EE70-D360-F41B-A20AE48CCF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67188" y="960438"/>
            <a:ext cx="3243263" cy="2416175"/>
          </a:xfrm>
        </p:spPr>
      </p:pic>
      <p:pic>
        <p:nvPicPr>
          <p:cNvPr id="5" name="Kuva 5" descr="Kuva, joka sisältää kohteen taivas, piha-, henkilö, istuminen&#10;&#10;Kuvaus luotu automaattisesti">
            <a:extLst>
              <a:ext uri="{FF2B5EF4-FFF2-40B4-BE49-F238E27FC236}">
                <a16:creationId xmlns:a16="http://schemas.microsoft.com/office/drawing/2014/main" id="{91EDA6C8-7FA8-87BE-BA45-8C3E84362C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038" r="-2" b="12551"/>
          <a:stretch/>
        </p:blipFill>
        <p:spPr>
          <a:xfrm>
            <a:off x="7470775" y="960438"/>
            <a:ext cx="3625850" cy="2416175"/>
          </a:xfrm>
          <a:prstGeom prst="rect">
            <a:avLst/>
          </a:prstGeom>
        </p:spPr>
      </p:pic>
      <p:pic>
        <p:nvPicPr>
          <p:cNvPr id="6" name="Kuva 6" descr="Kuva, joka sisältää kohteen henkilö, rakennus, piha-, poseeraaminen&#10;&#10;Kuvaus luotu automaattisesti">
            <a:extLst>
              <a:ext uri="{FF2B5EF4-FFF2-40B4-BE49-F238E27FC236}">
                <a16:creationId xmlns:a16="http://schemas.microsoft.com/office/drawing/2014/main" id="{6B8EC69C-B11A-A447-2019-725EC4F4E7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5656" r="3060" b="1"/>
          <a:stretch/>
        </p:blipFill>
        <p:spPr>
          <a:xfrm>
            <a:off x="4167188" y="3436938"/>
            <a:ext cx="6929438" cy="245427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D7EBA4C-58DC-FCFC-05B7-950139C16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Espanja</a:t>
            </a:r>
          </a:p>
        </p:txBody>
      </p:sp>
    </p:spTree>
    <p:extLst>
      <p:ext uri="{BB962C8B-B14F-4D97-AF65-F5344CB8AC3E}">
        <p14:creationId xmlns:p14="http://schemas.microsoft.com/office/powerpoint/2010/main" val="2038660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574D71B-7917-4BD7-887C-1D652DB0D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D7EBA4C-58DC-FCFC-05B7-950139C16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841" y="679730"/>
            <a:ext cx="3951414" cy="37870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Espanja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605660" y="145634"/>
            <a:ext cx="1715478" cy="69267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269325"/>
            <a:ext cx="6116779" cy="61719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opio Finland - Teamwork - Rules.jpg">
            <a:extLst>
              <a:ext uri="{FF2B5EF4-FFF2-40B4-BE49-F238E27FC236}">
                <a16:creationId xmlns:a16="http://schemas.microsoft.com/office/drawing/2014/main" id="{63603B95-309F-8FC5-8CFF-66265C32E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443" y="538941"/>
            <a:ext cx="3985138" cy="563270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CF143E5-57C3-46A3-91A2-EDAA7A8E6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0788" y="2754068"/>
            <a:ext cx="149016" cy="17099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75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7EBA4C-58DC-FCFC-05B7-950139C16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ea typeface="Calibri Light"/>
                <a:cs typeface="Calibri Light"/>
              </a:rPr>
              <a:t>Mikä maa?</a:t>
            </a:r>
            <a:br>
              <a:rPr lang="fi-FI">
                <a:ea typeface="Calibri Light"/>
                <a:cs typeface="Calibri Light"/>
              </a:rPr>
            </a:br>
            <a:endParaRPr lang="fi-FI">
              <a:ea typeface="Calibri Light"/>
              <a:cs typeface="Calibri Light"/>
            </a:endParaRP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6A75947B-DEAF-B519-6BF4-DFD88E807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1600">
                <a:ea typeface="+mn-lt"/>
                <a:cs typeface="+mn-lt"/>
                <a:hlinkClick r:id="rId2"/>
              </a:rPr>
              <a:t>https://edutipake-my.sharepoint.com/:v:/g/personal/aaron_eloranta_edu_mantsala_fi/EY7SmnBQtTdKpE1KiE9n0mUB7nwPzIeQHfpKu6sDR3csIg?e=Qif3bn</a:t>
            </a:r>
            <a:endParaRPr lang="fi-FI">
              <a:ea typeface="+mn-lt"/>
              <a:cs typeface="+mn-lt"/>
            </a:endParaRPr>
          </a:p>
          <a:p>
            <a:endParaRPr lang="fi-FI" sz="1600">
              <a:ea typeface="Calibri"/>
              <a:cs typeface="Calibri"/>
            </a:endParaRPr>
          </a:p>
          <a:p>
            <a:endParaRPr lang="fi-FI"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4496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30</Slides>
  <Notes>0</Notes>
  <HiddenSlides>0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30</vt:i4>
      </vt:variant>
    </vt:vector>
  </HeadingPairs>
  <TitlesOfParts>
    <vt:vector size="31" baseType="lpstr">
      <vt:lpstr>Office-teema</vt:lpstr>
      <vt:lpstr>Erasmus+-projekti</vt:lpstr>
      <vt:lpstr>Mikä maa?</vt:lpstr>
      <vt:lpstr>Italia</vt:lpstr>
      <vt:lpstr>PowerPoint-esitys</vt:lpstr>
      <vt:lpstr>Sisilia, Palermo</vt:lpstr>
      <vt:lpstr>Mikä maa?</vt:lpstr>
      <vt:lpstr>Espanja</vt:lpstr>
      <vt:lpstr>Espanja</vt:lpstr>
      <vt:lpstr>Mikä maa? </vt:lpstr>
      <vt:lpstr>Suomi</vt:lpstr>
      <vt:lpstr>Suomi</vt:lpstr>
      <vt:lpstr>Suomi</vt:lpstr>
      <vt:lpstr>Mikä maa?</vt:lpstr>
      <vt:lpstr>PowerPoint-esitys</vt:lpstr>
      <vt:lpstr>Kreikka</vt:lpstr>
      <vt:lpstr>Kreikka</vt:lpstr>
      <vt:lpstr>Kreikka</vt:lpstr>
      <vt:lpstr>Mikä maa?</vt:lpstr>
      <vt:lpstr>Puola</vt:lpstr>
      <vt:lpstr>PowerPoint-esitys</vt:lpstr>
      <vt:lpstr>PowerPoint-esitys</vt:lpstr>
      <vt:lpstr>Puola</vt:lpstr>
      <vt:lpstr>Mikä maa?</vt:lpstr>
      <vt:lpstr>Madeira</vt:lpstr>
      <vt:lpstr>PowerPoint-esitys</vt:lpstr>
      <vt:lpstr>PowerPoint-esitys</vt:lpstr>
      <vt:lpstr>PowerPoint-esitys</vt:lpstr>
      <vt:lpstr>Madeira</vt:lpstr>
      <vt:lpstr>Miksi kannattaa osallistua Erasmus-projektiin?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revision>2</cp:revision>
  <dcterms:created xsi:type="dcterms:W3CDTF">2023-04-23T11:14:11Z</dcterms:created>
  <dcterms:modified xsi:type="dcterms:W3CDTF">2023-05-25T10:48:47Z</dcterms:modified>
</cp:coreProperties>
</file>