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8" r:id="rId5"/>
    <p:sldMasterId id="2147483666" r:id="rId6"/>
    <p:sldMasterId id="2147483668" r:id="rId7"/>
  </p:sldMasterIdLst>
  <p:notesMasterIdLst>
    <p:notesMasterId r:id="rId19"/>
  </p:notesMasterIdLst>
  <p:handoutMasterIdLst>
    <p:handoutMasterId r:id="rId20"/>
  </p:handoutMasterIdLst>
  <p:sldIdLst>
    <p:sldId id="277" r:id="rId8"/>
    <p:sldId id="285" r:id="rId9"/>
    <p:sldId id="286" r:id="rId10"/>
    <p:sldId id="287" r:id="rId11"/>
    <p:sldId id="288" r:id="rId12"/>
    <p:sldId id="289" r:id="rId13"/>
    <p:sldId id="291" r:id="rId14"/>
    <p:sldId id="292" r:id="rId15"/>
    <p:sldId id="290" r:id="rId16"/>
    <p:sldId id="293" r:id="rId17"/>
    <p:sldId id="294" r:id="rId18"/>
  </p:sldIdLst>
  <p:sldSz cx="12192000" cy="6858000"/>
  <p:notesSz cx="6858000" cy="9144000"/>
  <p:embeddedFontLst>
    <p:embeddedFont>
      <p:font typeface="Cambria Math" panose="02040503050406030204" pitchFamily="18" charset="0"/>
      <p:regular r:id="rId21"/>
    </p:embeddedFont>
    <p:embeddedFont>
      <p:font typeface="MULISH REGULAR ROMAN" pitchFamily="2" charset="77"/>
      <p:regular r:id="rId22"/>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497" y="39"/>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8AD64B-349E-804E-8B4E-DC33264C47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1985975-B8F5-3E4D-ACC0-1EA9E5C9A9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5829F5-938F-6842-939C-A99E14613C39}" type="datetimeFigureOut">
              <a:rPr lang="fi-FI" smtClean="0"/>
              <a:t>13.5.2025</a:t>
            </a:fld>
            <a:endParaRPr lang="fi-FI"/>
          </a:p>
        </p:txBody>
      </p:sp>
      <p:sp>
        <p:nvSpPr>
          <p:cNvPr id="4" name="Footer Placeholder 3">
            <a:extLst>
              <a:ext uri="{FF2B5EF4-FFF2-40B4-BE49-F238E27FC236}">
                <a16:creationId xmlns:a16="http://schemas.microsoft.com/office/drawing/2014/main" id="{E08F7842-C027-5549-8735-7283B236B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582CE9FE-8242-E34F-B4B1-AA5AFFF5EC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6BB2C0-2951-604C-8342-7512F6FDEEE6}" type="slidenum">
              <a:rPr lang="fi-FI" smtClean="0"/>
              <a:t>‹#›</a:t>
            </a:fld>
            <a:endParaRPr lang="fi-FI"/>
          </a:p>
        </p:txBody>
      </p:sp>
    </p:spTree>
    <p:extLst>
      <p:ext uri="{BB962C8B-B14F-4D97-AF65-F5344CB8AC3E}">
        <p14:creationId xmlns:p14="http://schemas.microsoft.com/office/powerpoint/2010/main" val="1690068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418D5-92CB-3945-A233-B6D8D8F18415}" type="datetimeFigureOut">
              <a:rPr lang="fi-FI" smtClean="0"/>
              <a:t>13.5.2025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1685E-A0C2-4842-901D-B8BF5CA4790F}" type="slidenum">
              <a:rPr lang="fi-FI" smtClean="0"/>
              <a:t>‹#›</a:t>
            </a:fld>
            <a:endParaRPr lang="fi-FI"/>
          </a:p>
        </p:txBody>
      </p:sp>
    </p:spTree>
    <p:extLst>
      <p:ext uri="{BB962C8B-B14F-4D97-AF65-F5344CB8AC3E}">
        <p14:creationId xmlns:p14="http://schemas.microsoft.com/office/powerpoint/2010/main" val="47202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9178-3FC6-434F-B564-E257816808D0}"/>
              </a:ext>
            </a:extLst>
          </p:cNvPr>
          <p:cNvSpPr>
            <a:spLocks noGrp="1"/>
          </p:cNvSpPr>
          <p:nvPr>
            <p:ph type="ctrTitle"/>
          </p:nvPr>
        </p:nvSpPr>
        <p:spPr>
          <a:xfrm>
            <a:off x="1524000" y="1122363"/>
            <a:ext cx="9144000" cy="2387600"/>
          </a:xfrm>
        </p:spPr>
        <p:txBody>
          <a:bodyPr anchor="b"/>
          <a:lstStyle>
            <a:lvl1pPr algn="ctr">
              <a:defRPr sz="5000"/>
            </a:lvl1pPr>
          </a:lstStyle>
          <a:p>
            <a:r>
              <a:rPr lang="en-GB"/>
              <a:t>Click to edit Master title style</a:t>
            </a:r>
            <a:endParaRPr lang="en-FI"/>
          </a:p>
        </p:txBody>
      </p:sp>
      <p:sp>
        <p:nvSpPr>
          <p:cNvPr id="3" name="Subtitle 2">
            <a:extLst>
              <a:ext uri="{FF2B5EF4-FFF2-40B4-BE49-F238E27FC236}">
                <a16:creationId xmlns:a16="http://schemas.microsoft.com/office/drawing/2014/main" id="{0ED2A53E-2128-5949-AA29-D71C2FD80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8" name="Slide Number Placeholder 4">
            <a:extLst>
              <a:ext uri="{FF2B5EF4-FFF2-40B4-BE49-F238E27FC236}">
                <a16:creationId xmlns:a16="http://schemas.microsoft.com/office/drawing/2014/main" id="{17064E99-A076-1847-821C-81E64CA13B6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424633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C1B2131B-B706-1A4D-A1A9-E8DD0FAA58A3}"/>
              </a:ext>
            </a:extLst>
          </p:cNvPr>
          <p:cNvSpPr>
            <a:spLocks noGrp="1"/>
          </p:cNvSpPr>
          <p:nvPr>
            <p:ph type="title"/>
          </p:nvPr>
        </p:nvSpPr>
        <p:spPr>
          <a:xfrm>
            <a:off x="1474852" y="3302288"/>
            <a:ext cx="9242296" cy="1519093"/>
          </a:xfrm>
          <a:prstGeom prst="rect">
            <a:avLst/>
          </a:prstGeom>
        </p:spPr>
        <p:txBody>
          <a:bodyPr vert="horz" lIns="91440" tIns="45720" rIns="91440" bIns="45720" rtlCol="0" anchor="t">
            <a:normAutofit/>
          </a:bodyPr>
          <a:lstStyle/>
          <a:p>
            <a:r>
              <a:rPr lang="en-GB"/>
              <a:t>Click to edit Master title style</a:t>
            </a:r>
            <a:endParaRPr lang="en-FI"/>
          </a:p>
        </p:txBody>
      </p:sp>
      <p:sp>
        <p:nvSpPr>
          <p:cNvPr id="5" name="Slide Number Placeholder 4">
            <a:extLst>
              <a:ext uri="{FF2B5EF4-FFF2-40B4-BE49-F238E27FC236}">
                <a16:creationId xmlns:a16="http://schemas.microsoft.com/office/drawing/2014/main" id="{824DAC14-4248-8745-80E2-A7D8C7B56DFD}"/>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solidFill>
                <a:schemeClr val="bg1"/>
              </a:solidFill>
            </a:endParaRPr>
          </a:p>
        </p:txBody>
      </p:sp>
    </p:spTree>
    <p:extLst>
      <p:ext uri="{BB962C8B-B14F-4D97-AF65-F5344CB8AC3E}">
        <p14:creationId xmlns:p14="http://schemas.microsoft.com/office/powerpoint/2010/main" val="3751892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5" name="Slide Number Placeholder 4">
            <a:extLst>
              <a:ext uri="{FF2B5EF4-FFF2-40B4-BE49-F238E27FC236}">
                <a16:creationId xmlns:a16="http://schemas.microsoft.com/office/drawing/2014/main" id="{8A7EA05F-C017-534F-BCEF-B7226124314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48807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517FB6-3BC0-9A49-8853-5323391CBF97}"/>
              </a:ext>
            </a:extLst>
          </p:cNvPr>
          <p:cNvSpPr>
            <a:spLocks noGrp="1"/>
          </p:cNvSpPr>
          <p:nvPr>
            <p:ph type="ctrTitle"/>
          </p:nvPr>
        </p:nvSpPr>
        <p:spPr>
          <a:xfrm>
            <a:off x="1524000" y="1122363"/>
            <a:ext cx="9144000" cy="2387600"/>
          </a:xfrm>
          <a:prstGeom prst="rect">
            <a:avLst/>
          </a:prstGeom>
        </p:spPr>
        <p:txBody>
          <a:bodyPr anchor="b"/>
          <a:lstStyle>
            <a:lvl1pPr algn="ctr">
              <a:defRPr sz="5000"/>
            </a:lvl1pPr>
          </a:lstStyle>
          <a:p>
            <a:r>
              <a:rPr lang="en-GB"/>
              <a:t>Click to edit Master title style</a:t>
            </a:r>
            <a:endParaRPr lang="en-FI"/>
          </a:p>
        </p:txBody>
      </p:sp>
      <p:sp>
        <p:nvSpPr>
          <p:cNvPr id="4" name="Subtitle 2">
            <a:extLst>
              <a:ext uri="{FF2B5EF4-FFF2-40B4-BE49-F238E27FC236}">
                <a16:creationId xmlns:a16="http://schemas.microsoft.com/office/drawing/2014/main" id="{9812833D-FF83-BE45-A35A-CC8A04626C4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6" name="Slide Number Placeholder 5">
            <a:extLst>
              <a:ext uri="{FF2B5EF4-FFF2-40B4-BE49-F238E27FC236}">
                <a16:creationId xmlns:a16="http://schemas.microsoft.com/office/drawing/2014/main" id="{1DECF2A6-2D37-CA43-B9F3-F5E29295C190}"/>
              </a:ext>
            </a:extLst>
          </p:cNvPr>
          <p:cNvSpPr>
            <a:spLocks noGrp="1"/>
          </p:cNvSpPr>
          <p:nvPr>
            <p:ph type="sldNum" sz="quarter" idx="4"/>
          </p:nvPr>
        </p:nvSpPr>
        <p:spPr>
          <a:xfrm>
            <a:off x="913334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8855AA2B-F8AE-154F-A534-41D8A5F87F41}" type="slidenum">
              <a:rPr lang="en-FI" smtClean="0"/>
              <a:pPr/>
              <a:t>‹#›</a:t>
            </a:fld>
            <a:endParaRPr lang="en-FI"/>
          </a:p>
        </p:txBody>
      </p:sp>
    </p:spTree>
    <p:extLst>
      <p:ext uri="{BB962C8B-B14F-4D97-AF65-F5344CB8AC3E}">
        <p14:creationId xmlns:p14="http://schemas.microsoft.com/office/powerpoint/2010/main" val="133143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67C12-4B09-6948-97FA-FB199BA7F7A4}"/>
              </a:ext>
            </a:extLst>
          </p:cNvPr>
          <p:cNvSpPr>
            <a:spLocks noGrp="1"/>
          </p:cNvSpPr>
          <p:nvPr>
            <p:ph type="title"/>
          </p:nvPr>
        </p:nvSpPr>
        <p:spPr/>
        <p:txBody>
          <a:bodyPr anchor="b"/>
          <a:lstStyle/>
          <a:p>
            <a:r>
              <a:rPr lang="en-GB"/>
              <a:t>Click to edit Master title style</a:t>
            </a:r>
            <a:endParaRPr lang="en-FI"/>
          </a:p>
        </p:txBody>
      </p:sp>
      <p:sp>
        <p:nvSpPr>
          <p:cNvPr id="3" name="Content Placeholder 2">
            <a:extLst>
              <a:ext uri="{FF2B5EF4-FFF2-40B4-BE49-F238E27FC236}">
                <a16:creationId xmlns:a16="http://schemas.microsoft.com/office/drawing/2014/main" id="{D244F43C-B3AE-5E47-AC28-FE82D74852B2}"/>
              </a:ext>
            </a:extLst>
          </p:cNvPr>
          <p:cNvSpPr>
            <a:spLocks noGrp="1"/>
          </p:cNvSpPr>
          <p:nvPr>
            <p:ph idx="1"/>
          </p:nvPr>
        </p:nvSpPr>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Slide Number Placeholder 4">
            <a:extLst>
              <a:ext uri="{FF2B5EF4-FFF2-40B4-BE49-F238E27FC236}">
                <a16:creationId xmlns:a16="http://schemas.microsoft.com/office/drawing/2014/main" id="{D0DD2C2D-B106-E84F-A66E-B6D4D217526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121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237D4-79D3-2E4E-A53C-24395A2038B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3E93E7B8-A76F-4B4E-B66A-160BDDD1EC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8" name="Slide Number Placeholder 4">
            <a:extLst>
              <a:ext uri="{FF2B5EF4-FFF2-40B4-BE49-F238E27FC236}">
                <a16:creationId xmlns:a16="http://schemas.microsoft.com/office/drawing/2014/main" id="{E83CD906-0E54-6B43-AD3A-BB9D5B854AA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39382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996BFE-43AF-6641-8189-229C5A5058A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069744CC-5695-6B40-94FD-34D354BC78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9" name="Title 8">
            <a:extLst>
              <a:ext uri="{FF2B5EF4-FFF2-40B4-BE49-F238E27FC236}">
                <a16:creationId xmlns:a16="http://schemas.microsoft.com/office/drawing/2014/main" id="{14BA559B-C3BE-BB43-9273-F41539EF5C03}"/>
              </a:ext>
            </a:extLst>
          </p:cNvPr>
          <p:cNvSpPr>
            <a:spLocks noGrp="1"/>
          </p:cNvSpPr>
          <p:nvPr>
            <p:ph type="title"/>
          </p:nvPr>
        </p:nvSpPr>
        <p:spPr/>
        <p:txBody>
          <a:bodyPr anchor="b"/>
          <a:lstStyle/>
          <a:p>
            <a:r>
              <a:rPr lang="en-GB"/>
              <a:t>Click to edit Master title style</a:t>
            </a:r>
            <a:endParaRPr lang="fi-FI"/>
          </a:p>
        </p:txBody>
      </p:sp>
      <p:sp>
        <p:nvSpPr>
          <p:cNvPr id="6" name="Slide Number Placeholder 4">
            <a:extLst>
              <a:ext uri="{FF2B5EF4-FFF2-40B4-BE49-F238E27FC236}">
                <a16:creationId xmlns:a16="http://schemas.microsoft.com/office/drawing/2014/main" id="{71E18C5B-31A3-3944-85D9-687D86DA6307}"/>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615559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6DCA-23EF-ED45-8F6D-629416D4653E}"/>
              </a:ext>
            </a:extLst>
          </p:cNvPr>
          <p:cNvSpPr>
            <a:spLocks noGrp="1"/>
          </p:cNvSpPr>
          <p:nvPr>
            <p:ph type="title"/>
          </p:nvPr>
        </p:nvSpPr>
        <p:spPr>
          <a:xfrm>
            <a:off x="839788" y="365125"/>
            <a:ext cx="10515600" cy="1325563"/>
          </a:xfrm>
        </p:spPr>
        <p:txBody>
          <a:bodyPr anchor="b"/>
          <a:lstStyle/>
          <a:p>
            <a:r>
              <a:rPr lang="en-GB"/>
              <a:t>Click to edit Master title style</a:t>
            </a:r>
            <a:endParaRPr lang="en-FI"/>
          </a:p>
        </p:txBody>
      </p:sp>
      <p:sp>
        <p:nvSpPr>
          <p:cNvPr id="3" name="Text Placeholder 2">
            <a:extLst>
              <a:ext uri="{FF2B5EF4-FFF2-40B4-BE49-F238E27FC236}">
                <a16:creationId xmlns:a16="http://schemas.microsoft.com/office/drawing/2014/main" id="{C08AC587-C11C-5242-9582-828A6BFD6942}"/>
              </a:ext>
            </a:extLst>
          </p:cNvPr>
          <p:cNvSpPr>
            <a:spLocks noGrp="1"/>
          </p:cNvSpPr>
          <p:nvPr>
            <p:ph type="body" idx="1"/>
          </p:nvPr>
        </p:nvSpPr>
        <p:spPr>
          <a:xfrm>
            <a:off x="839788" y="1681163"/>
            <a:ext cx="5157787"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A25FC2-CF21-E04D-948C-C723832F3AA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A03D22D7-87CE-7340-A4C0-DF90E63B16E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68BDD7-BDEC-3B40-85E3-F39DF965471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8" name="Slide Number Placeholder 4">
            <a:extLst>
              <a:ext uri="{FF2B5EF4-FFF2-40B4-BE49-F238E27FC236}">
                <a16:creationId xmlns:a16="http://schemas.microsoft.com/office/drawing/2014/main" id="{FC6E2EBE-5348-4F45-8A64-282B3A33CF95}"/>
              </a:ext>
            </a:extLst>
          </p:cNvPr>
          <p:cNvSpPr>
            <a:spLocks noGrp="1"/>
          </p:cNvSpPr>
          <p:nvPr>
            <p:ph type="sldNum" sz="quarter" idx="10"/>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945869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3B61-D7BF-284B-8557-10E901413F5C}"/>
              </a:ext>
            </a:extLst>
          </p:cNvPr>
          <p:cNvSpPr>
            <a:spLocks noGrp="1"/>
          </p:cNvSpPr>
          <p:nvPr>
            <p:ph type="title"/>
          </p:nvPr>
        </p:nvSpPr>
        <p:spPr/>
        <p:txBody>
          <a:bodyPr anchor="b"/>
          <a:lstStyle/>
          <a:p>
            <a:r>
              <a:rPr lang="en-GB"/>
              <a:t>Click to edit Master title style</a:t>
            </a:r>
            <a:endParaRPr lang="en-FI"/>
          </a:p>
        </p:txBody>
      </p:sp>
      <p:sp>
        <p:nvSpPr>
          <p:cNvPr id="4" name="Slide Number Placeholder 4">
            <a:extLst>
              <a:ext uri="{FF2B5EF4-FFF2-40B4-BE49-F238E27FC236}">
                <a16:creationId xmlns:a16="http://schemas.microsoft.com/office/drawing/2014/main" id="{66099738-71D7-C14C-AAF8-CFF3D7FCCD8E}"/>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116400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C7B837D-2E8C-8D47-A3EE-93CE87629E3B}"/>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33236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830-D255-4343-81BE-D9E460EC3DC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65D016D8-E190-BB42-8321-69B4C745A2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BB8708A2-9B9E-834E-8BC2-D9527619A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CC5884BC-B5DF-BF4F-9A0A-022B3CD70616}"/>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279541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BAE8-F77E-5C47-BF0C-82E5966CBE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193B1256-087F-9243-BF97-27686CD4B243}"/>
              </a:ext>
            </a:extLst>
          </p:cNvPr>
          <p:cNvSpPr>
            <a:spLocks noGrp="1"/>
          </p:cNvSpPr>
          <p:nvPr>
            <p:ph type="pic" idx="1"/>
          </p:nvPr>
        </p:nvSpPr>
        <p:spPr>
          <a:xfrm>
            <a:off x="5183188" y="987425"/>
            <a:ext cx="6172200" cy="487362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AEF93D44-6E79-104B-B1E2-DEDD76A8A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Slide Number Placeholder 4">
            <a:extLst>
              <a:ext uri="{FF2B5EF4-FFF2-40B4-BE49-F238E27FC236}">
                <a16:creationId xmlns:a16="http://schemas.microsoft.com/office/drawing/2014/main" id="{EB6D20A3-AF35-9F46-AEF9-9DDD30EFB1E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68455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A3B3C-211F-0540-8542-DEB9AADD8D63}"/>
              </a:ext>
            </a:extLst>
          </p:cNvPr>
          <p:cNvSpPr>
            <a:spLocks noGrp="1"/>
          </p:cNvSpPr>
          <p:nvPr>
            <p:ph type="title"/>
          </p:nvPr>
        </p:nvSpPr>
        <p:spPr>
          <a:xfrm>
            <a:off x="838200" y="365125"/>
            <a:ext cx="9756228" cy="1325563"/>
          </a:xfrm>
          <a:prstGeom prst="rect">
            <a:avLst/>
          </a:prstGeom>
        </p:spPr>
        <p:txBody>
          <a:bodyPr vert="horz" lIns="91440" tIns="45720" rIns="91440" bIns="45720" rtlCol="0" anchor="b">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A67AE467-6425-694A-A08C-234D26764C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10" name="Picture 9" descr="Logo&#10;&#10;Description automatically generated">
            <a:extLst>
              <a:ext uri="{FF2B5EF4-FFF2-40B4-BE49-F238E27FC236}">
                <a16:creationId xmlns:a16="http://schemas.microsoft.com/office/drawing/2014/main" id="{4E74B6E7-3ADE-9C4C-9F8B-877100783A5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
        <p:nvSpPr>
          <p:cNvPr id="5" name="Slide Number Placeholder 4">
            <a:extLst>
              <a:ext uri="{FF2B5EF4-FFF2-40B4-BE49-F238E27FC236}">
                <a16:creationId xmlns:a16="http://schemas.microsoft.com/office/drawing/2014/main" id="{81C5BFFC-CA47-9F44-B764-DFB17953E622}"/>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tx2"/>
                </a:solidFill>
                <a:latin typeface="MULISH REGULAR ROMAN" pitchFamily="2" charset="77"/>
              </a:defRPr>
            </a:lvl1pPr>
          </a:lstStyle>
          <a:p>
            <a:fld id="{954E8188-653C-DD4D-99BB-6A9BE1F2B284}" type="slidenum">
              <a:rPr lang="fi-FI" smtClean="0"/>
              <a:pPr/>
              <a:t>‹#›</a:t>
            </a:fld>
            <a:endParaRPr lang="fi-FI"/>
          </a:p>
        </p:txBody>
      </p:sp>
      <p:sp>
        <p:nvSpPr>
          <p:cNvPr id="6" name="Footer Placeholder 5">
            <a:extLst>
              <a:ext uri="{FF2B5EF4-FFF2-40B4-BE49-F238E27FC236}">
                <a16:creationId xmlns:a16="http://schemas.microsoft.com/office/drawing/2014/main" id="{871C2DAE-F64C-EA40-835F-3DC2E7DD3B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Tree>
    <p:extLst>
      <p:ext uri="{BB962C8B-B14F-4D97-AF65-F5344CB8AC3E}">
        <p14:creationId xmlns:p14="http://schemas.microsoft.com/office/powerpoint/2010/main" val="422762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5" descr="Logo&#10;&#10;Description automatically generated">
            <a:extLst>
              <a:ext uri="{FF2B5EF4-FFF2-40B4-BE49-F238E27FC236}">
                <a16:creationId xmlns:a16="http://schemas.microsoft.com/office/drawing/2014/main" id="{2A611A3E-3DD3-D249-9354-7C0219BF40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43214" y="1030142"/>
            <a:ext cx="3305571" cy="2045565"/>
          </a:xfrm>
          <a:prstGeom prst="rect">
            <a:avLst/>
          </a:prstGeom>
        </p:spPr>
      </p:pic>
      <p:sp>
        <p:nvSpPr>
          <p:cNvPr id="5" name="Slide Number Placeholder 4">
            <a:extLst>
              <a:ext uri="{FF2B5EF4-FFF2-40B4-BE49-F238E27FC236}">
                <a16:creationId xmlns:a16="http://schemas.microsoft.com/office/drawing/2014/main" id="{060AC36E-DFF1-2941-BD7E-58048348BD15}"/>
              </a:ext>
            </a:extLst>
          </p:cNvPr>
          <p:cNvSpPr>
            <a:spLocks noGrp="1"/>
          </p:cNvSpPr>
          <p:nvPr>
            <p:ph type="sldNum" sz="quarter" idx="4"/>
          </p:nvPr>
        </p:nvSpPr>
        <p:spPr>
          <a:xfrm>
            <a:off x="9222828" y="6356350"/>
            <a:ext cx="2743200" cy="365125"/>
          </a:xfrm>
          <a:prstGeom prst="rect">
            <a:avLst/>
          </a:prstGeom>
        </p:spPr>
        <p:txBody>
          <a:bodyPr vert="horz" lIns="91440" tIns="45720" rIns="91440" bIns="45720" rtlCol="0" anchor="ctr"/>
          <a:lstStyle>
            <a:lvl1pPr algn="r">
              <a:defRPr sz="1200">
                <a:solidFill>
                  <a:schemeClr val="bg1"/>
                </a:solidFill>
                <a:latin typeface="MULISH REGULAR ROMAN" pitchFamily="2" charset="77"/>
              </a:defRPr>
            </a:lvl1pPr>
          </a:lstStyle>
          <a:p>
            <a:fld id="{954E8188-653C-DD4D-99BB-6A9BE1F2B284}" type="slidenum">
              <a:rPr lang="fi-FI" smtClean="0"/>
              <a:pPr/>
              <a:t>‹#›</a:t>
            </a:fld>
            <a:endParaRPr lang="fi-FI"/>
          </a:p>
        </p:txBody>
      </p:sp>
    </p:spTree>
    <p:extLst>
      <p:ext uri="{BB962C8B-B14F-4D97-AF65-F5344CB8AC3E}">
        <p14:creationId xmlns:p14="http://schemas.microsoft.com/office/powerpoint/2010/main" val="122361835"/>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ctr" defTabSz="914400" rtl="0" eaLnBrk="1" latinLnBrk="0" hangingPunct="1">
        <a:lnSpc>
          <a:spcPct val="90000"/>
        </a:lnSpc>
        <a:spcBef>
          <a:spcPct val="0"/>
        </a:spcBef>
        <a:buNone/>
        <a:defRPr sz="48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5117DAB0-BE3B-B64E-B623-50D36E82AE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2632860842"/>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B6C05-B9C6-7043-AF22-46C12953692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4" name="Picture 3" descr="Logo&#10;&#10;Description automatically generated">
            <a:extLst>
              <a:ext uri="{FF2B5EF4-FFF2-40B4-BE49-F238E27FC236}">
                <a16:creationId xmlns:a16="http://schemas.microsoft.com/office/drawing/2014/main" id="{B1996935-C37E-0047-93E2-495EED5F95C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09737" y="197370"/>
            <a:ext cx="966811" cy="768028"/>
          </a:xfrm>
          <a:prstGeom prst="rect">
            <a:avLst/>
          </a:prstGeom>
        </p:spPr>
      </p:pic>
    </p:spTree>
    <p:extLst>
      <p:ext uri="{BB962C8B-B14F-4D97-AF65-F5344CB8AC3E}">
        <p14:creationId xmlns:p14="http://schemas.microsoft.com/office/powerpoint/2010/main" val="1643151712"/>
      </p:ext>
    </p:extLst>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914400" rtl="0" eaLnBrk="1" latinLnBrk="0" hangingPunct="1">
        <a:lnSpc>
          <a:spcPct val="90000"/>
        </a:lnSpc>
        <a:spcBef>
          <a:spcPct val="0"/>
        </a:spcBef>
        <a:buNone/>
        <a:defRPr sz="4400" kern="1200">
          <a:solidFill>
            <a:schemeClr val="tx2"/>
          </a:solidFill>
          <a:latin typeface="MULISH REGULAR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LISH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LISH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LISH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LISH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ph.fi/sites/default/files/documents/terveet_tilat_2028_yleissivistavien_oppilaitosrakennusten_nykytilaselvity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E27982-1146-4949-8AD0-4159F6A39C46}"/>
              </a:ext>
            </a:extLst>
          </p:cNvPr>
          <p:cNvSpPr>
            <a:spLocks noGrp="1"/>
          </p:cNvSpPr>
          <p:nvPr>
            <p:ph type="sldNum" sz="quarter" idx="4"/>
          </p:nvPr>
        </p:nvSpPr>
        <p:spPr>
          <a:xfrm>
            <a:off x="9303038" y="6236034"/>
            <a:ext cx="2592805" cy="365125"/>
          </a:xfrm>
        </p:spPr>
        <p:txBody>
          <a:bodyPr/>
          <a:lstStyle/>
          <a:p>
            <a:r>
              <a:rPr lang="fi-FI"/>
              <a:t>1</a:t>
            </a:r>
          </a:p>
        </p:txBody>
      </p:sp>
      <p:sp>
        <p:nvSpPr>
          <p:cNvPr id="5" name="Title 4">
            <a:extLst>
              <a:ext uri="{FF2B5EF4-FFF2-40B4-BE49-F238E27FC236}">
                <a16:creationId xmlns:a16="http://schemas.microsoft.com/office/drawing/2014/main" id="{52A4C271-7162-1533-9A6D-3A277938980C}"/>
              </a:ext>
            </a:extLst>
          </p:cNvPr>
          <p:cNvSpPr>
            <a:spLocks noGrp="1"/>
          </p:cNvSpPr>
          <p:nvPr>
            <p:ph type="title"/>
          </p:nvPr>
        </p:nvSpPr>
        <p:spPr/>
        <p:txBody>
          <a:bodyPr>
            <a:normAutofit/>
          </a:bodyPr>
          <a:lstStyle/>
          <a:p>
            <a:r>
              <a:rPr lang="en-US" dirty="0" err="1"/>
              <a:t>Kirkonkylän</a:t>
            </a:r>
            <a:r>
              <a:rPr lang="en-US" dirty="0"/>
              <a:t> </a:t>
            </a:r>
            <a:r>
              <a:rPr lang="en-US" dirty="0" err="1"/>
              <a:t>koulun</a:t>
            </a:r>
            <a:r>
              <a:rPr lang="en-US" dirty="0"/>
              <a:t> </a:t>
            </a:r>
            <a:r>
              <a:rPr lang="en-US" dirty="0" err="1"/>
              <a:t>viipaleen</a:t>
            </a:r>
            <a:r>
              <a:rPr lang="en-US" dirty="0"/>
              <a:t> </a:t>
            </a:r>
            <a:r>
              <a:rPr lang="en-US" dirty="0" err="1"/>
              <a:t>väistäminen</a:t>
            </a:r>
            <a:endParaRPr lang="en-US" dirty="0"/>
          </a:p>
        </p:txBody>
      </p:sp>
    </p:spTree>
    <p:extLst>
      <p:ext uri="{BB962C8B-B14F-4D97-AF65-F5344CB8AC3E}">
        <p14:creationId xmlns:p14="http://schemas.microsoft.com/office/powerpoint/2010/main" val="3667759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F9C4CB-2ABB-C311-01B9-D8A943B0859A}"/>
              </a:ext>
            </a:extLst>
          </p:cNvPr>
          <p:cNvSpPr>
            <a:spLocks noGrp="1"/>
          </p:cNvSpPr>
          <p:nvPr>
            <p:ph type="title"/>
          </p:nvPr>
        </p:nvSpPr>
        <p:spPr/>
        <p:txBody>
          <a:bodyPr/>
          <a:lstStyle/>
          <a:p>
            <a:r>
              <a:rPr lang="fi-FI" dirty="0"/>
              <a:t>Esityksen pohjana</a:t>
            </a:r>
          </a:p>
        </p:txBody>
      </p:sp>
      <p:sp>
        <p:nvSpPr>
          <p:cNvPr id="3" name="Sisällön paikkamerkki 2">
            <a:extLst>
              <a:ext uri="{FF2B5EF4-FFF2-40B4-BE49-F238E27FC236}">
                <a16:creationId xmlns:a16="http://schemas.microsoft.com/office/drawing/2014/main" id="{CB4CCFA5-B774-4270-F070-6602FB23E850}"/>
              </a:ext>
            </a:extLst>
          </p:cNvPr>
          <p:cNvSpPr>
            <a:spLocks noGrp="1"/>
          </p:cNvSpPr>
          <p:nvPr>
            <p:ph idx="1"/>
          </p:nvPr>
        </p:nvSpPr>
        <p:spPr/>
        <p:txBody>
          <a:bodyPr/>
          <a:lstStyle/>
          <a:p>
            <a:pPr marL="457200" indent="-457200">
              <a:buFontTx/>
              <a:buChar char="-"/>
            </a:pPr>
            <a:r>
              <a:rPr lang="fi-FI" sz="2000" dirty="0">
                <a:latin typeface="MULISH REGULAR ROMAN" panose="020B0604020202020204" charset="0"/>
              </a:rPr>
              <a:t>Myllymäen koulun väistötilaan koulumatkat säilyvät kohtuullisina:</a:t>
            </a:r>
          </a:p>
          <a:p>
            <a:pPr marL="342900" lvl="0" indent="-342900">
              <a:buSzPts val="1000"/>
              <a:buFont typeface="Symbol" panose="05050102010706020507" pitchFamily="18" charset="2"/>
              <a:buChar char=""/>
              <a:tabLst>
                <a:tab pos="457200" algn="l"/>
              </a:tabLst>
            </a:pPr>
            <a:r>
              <a:rPr lang="fi-FI" sz="2000" dirty="0">
                <a:solidFill>
                  <a:srgbClr val="000000"/>
                </a:solidFill>
                <a:latin typeface="MULISH REGULAR ROMAN" panose="020B0604020202020204" charset="0"/>
                <a:ea typeface="Times New Roman" panose="02020603050405020304" pitchFamily="18" charset="0"/>
                <a:cs typeface="Aptos" panose="020B0004020202020204" pitchFamily="34" charset="0"/>
              </a:rPr>
              <a:t>K</a:t>
            </a:r>
            <a:r>
              <a:rPr lang="fi-FI" sz="2000" dirty="0">
                <a:solidFill>
                  <a:srgbClr val="000000"/>
                </a:solidFill>
                <a:effectLst/>
                <a:latin typeface="MULISH REGULAR ROMAN" panose="020B0604020202020204" charset="0"/>
                <a:ea typeface="Times New Roman" panose="02020603050405020304" pitchFamily="18" charset="0"/>
                <a:cs typeface="Aptos" panose="020B0004020202020204" pitchFamily="34" charset="0"/>
              </a:rPr>
              <a:t>oulumatka pisimmillään tulee olemaan 2.8 km, ko. oppilaan osalta koulumatka tällä hetkellä on 2,4 km</a:t>
            </a:r>
            <a:endParaRPr lang="fi-FI" sz="2000" dirty="0">
              <a:solidFill>
                <a:srgbClr val="000000"/>
              </a:solidFill>
              <a:effectLst/>
              <a:latin typeface="MULISH REGULAR ROMAN" panose="020B060402020202020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fi-FI" sz="2000" dirty="0">
                <a:solidFill>
                  <a:srgbClr val="000000"/>
                </a:solidFill>
                <a:latin typeface="MULISH REGULAR ROMAN" panose="020B0604020202020204" charset="0"/>
                <a:ea typeface="Times New Roman" panose="02020603050405020304" pitchFamily="18" charset="0"/>
                <a:cs typeface="Aptos" panose="020B0004020202020204" pitchFamily="34" charset="0"/>
              </a:rPr>
              <a:t>K</a:t>
            </a:r>
            <a:r>
              <a:rPr lang="fi-FI" sz="2000" dirty="0">
                <a:solidFill>
                  <a:srgbClr val="000000"/>
                </a:solidFill>
                <a:effectLst/>
                <a:latin typeface="MULISH REGULAR ROMAN" panose="020B0604020202020204" charset="0"/>
                <a:ea typeface="Times New Roman" panose="02020603050405020304" pitchFamily="18" charset="0"/>
                <a:cs typeface="Aptos" panose="020B0004020202020204" pitchFamily="34" charset="0"/>
              </a:rPr>
              <a:t>aikkien koulumatka tulee olemaan alle 3 km, kuljetusoppilaiden osalta tilanne ei muutu, eikä järjestely lisää kuljetettavien oppilaiden määrää.</a:t>
            </a:r>
            <a:endParaRPr lang="fi-FI" sz="2000" dirty="0">
              <a:solidFill>
                <a:srgbClr val="000000"/>
              </a:solidFill>
              <a:effectLst/>
              <a:latin typeface="MULISH REGULAR ROMAN" panose="020B060402020202020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fi-FI" sz="2000" dirty="0" err="1">
                <a:solidFill>
                  <a:srgbClr val="000000"/>
                </a:solidFill>
                <a:effectLst/>
                <a:latin typeface="MULISH REGULAR ROMAN" panose="020B0604020202020204" charset="0"/>
                <a:ea typeface="Times New Roman" panose="02020603050405020304" pitchFamily="18" charset="0"/>
                <a:cs typeface="Aptos" panose="020B0004020202020204" pitchFamily="34" charset="0"/>
              </a:rPr>
              <a:t>Kirkkiksen</a:t>
            </a:r>
            <a:r>
              <a:rPr lang="fi-FI" sz="2000" dirty="0">
                <a:solidFill>
                  <a:srgbClr val="000000"/>
                </a:solidFill>
                <a:effectLst/>
                <a:latin typeface="MULISH REGULAR ROMAN" panose="020B0604020202020204" charset="0"/>
                <a:ea typeface="Times New Roman" panose="02020603050405020304" pitchFamily="18" charset="0"/>
                <a:cs typeface="Aptos" panose="020B0004020202020204" pitchFamily="34" charset="0"/>
              </a:rPr>
              <a:t> välittömässä läheisyydessä asuu 14 oppilasta, heidän koulumatkansa jää alle kahden kilometrin.</a:t>
            </a:r>
            <a:endParaRPr lang="fi-FI" sz="2000" dirty="0">
              <a:solidFill>
                <a:srgbClr val="000000"/>
              </a:solidFill>
              <a:effectLst/>
              <a:latin typeface="MULISH REGULAR ROMAN" panose="020B060402020202020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fi-FI" sz="2000" dirty="0">
                <a:solidFill>
                  <a:srgbClr val="000000"/>
                </a:solidFill>
                <a:latin typeface="MULISH REGULAR ROMAN" panose="020B0604020202020204" charset="0"/>
                <a:ea typeface="Times New Roman" panose="02020603050405020304" pitchFamily="18" charset="0"/>
                <a:cs typeface="Aptos" panose="020B0004020202020204" pitchFamily="34" charset="0"/>
              </a:rPr>
              <a:t>K</a:t>
            </a:r>
            <a:r>
              <a:rPr lang="fi-FI" sz="2000" dirty="0">
                <a:solidFill>
                  <a:srgbClr val="000000"/>
                </a:solidFill>
                <a:effectLst/>
                <a:latin typeface="MULISH REGULAR ROMAN" panose="020B0604020202020204" charset="0"/>
                <a:ea typeface="Times New Roman" panose="02020603050405020304" pitchFamily="18" charset="0"/>
                <a:cs typeface="Aptos" panose="020B0004020202020204" pitchFamily="34" charset="0"/>
              </a:rPr>
              <a:t>aiken kaikkiaan siirtyy 75 oppilasta. </a:t>
            </a:r>
            <a:r>
              <a:rPr lang="fi-FI" sz="2000" dirty="0">
                <a:solidFill>
                  <a:srgbClr val="000000"/>
                </a:solidFill>
                <a:latin typeface="MULISH REGULAR ROMAN" panose="020B0604020202020204" charset="0"/>
                <a:ea typeface="Times New Roman" panose="02020603050405020304" pitchFamily="18" charset="0"/>
                <a:cs typeface="Aptos" panose="020B0004020202020204" pitchFamily="34" charset="0"/>
              </a:rPr>
              <a:t>Huomioitavaa on, että osa oppilaista käy jo nyt Ehnroosin koululle valinnaisen kielen tunneilla.</a:t>
            </a:r>
            <a:endParaRPr lang="fi-FI" sz="2000" dirty="0">
              <a:solidFill>
                <a:srgbClr val="000000"/>
              </a:solidFill>
              <a:effectLst/>
              <a:latin typeface="MULISH REGULAR ROMAN" panose="020B0604020202020204" charset="0"/>
              <a:ea typeface="Aptos" panose="020B0004020202020204" pitchFamily="34" charset="0"/>
              <a:cs typeface="Aptos" panose="020B0004020202020204" pitchFamily="34" charset="0"/>
            </a:endParaRPr>
          </a:p>
          <a:p>
            <a:pPr marL="457200" indent="-457200">
              <a:buFontTx/>
              <a:buChar char="-"/>
            </a:pPr>
            <a:r>
              <a:rPr lang="fi-FI" sz="2000" dirty="0"/>
              <a:t>Oppilaat ja henkilökunta säilyvät Kirkonkylän koulun alaisuudessa.</a:t>
            </a:r>
          </a:p>
          <a:p>
            <a:pPr marL="457200" indent="-457200">
              <a:buFontTx/>
              <a:buChar char="-"/>
            </a:pPr>
            <a:r>
              <a:rPr lang="fi-FI" sz="2000" dirty="0"/>
              <a:t>Päivittäistoiminta on mahdollista järjestää laadukkaasti.</a:t>
            </a:r>
          </a:p>
          <a:p>
            <a:pPr marL="457200" indent="-457200">
              <a:buFontTx/>
              <a:buChar char="-"/>
            </a:pPr>
            <a:r>
              <a:rPr lang="fi-FI" sz="2000" dirty="0"/>
              <a:t>Siirtyvä henkilöstö on sitoutunut muutokseen.</a:t>
            </a:r>
          </a:p>
        </p:txBody>
      </p:sp>
      <p:sp>
        <p:nvSpPr>
          <p:cNvPr id="4" name="Dian numeron paikkamerkki 3">
            <a:extLst>
              <a:ext uri="{FF2B5EF4-FFF2-40B4-BE49-F238E27FC236}">
                <a16:creationId xmlns:a16="http://schemas.microsoft.com/office/drawing/2014/main" id="{8361F75D-E51C-2586-5DDE-5FAB8C3221DC}"/>
              </a:ext>
            </a:extLst>
          </p:cNvPr>
          <p:cNvSpPr>
            <a:spLocks noGrp="1"/>
          </p:cNvSpPr>
          <p:nvPr>
            <p:ph type="sldNum" sz="quarter" idx="4"/>
          </p:nvPr>
        </p:nvSpPr>
        <p:spPr/>
        <p:txBody>
          <a:bodyPr/>
          <a:lstStyle/>
          <a:p>
            <a:fld id="{954E8188-653C-DD4D-99BB-6A9BE1F2B284}" type="slidenum">
              <a:rPr lang="fi-FI" smtClean="0"/>
              <a:pPr/>
              <a:t>10</a:t>
            </a:fld>
            <a:endParaRPr lang="fi-FI"/>
          </a:p>
        </p:txBody>
      </p:sp>
    </p:spTree>
    <p:extLst>
      <p:ext uri="{BB962C8B-B14F-4D97-AF65-F5344CB8AC3E}">
        <p14:creationId xmlns:p14="http://schemas.microsoft.com/office/powerpoint/2010/main" val="78630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B8F37C-C853-B418-D1BB-EB58160442D2}"/>
              </a:ext>
            </a:extLst>
          </p:cNvPr>
          <p:cNvSpPr>
            <a:spLocks noGrp="1"/>
          </p:cNvSpPr>
          <p:nvPr>
            <p:ph type="title"/>
          </p:nvPr>
        </p:nvSpPr>
        <p:spPr/>
        <p:txBody>
          <a:bodyPr/>
          <a:lstStyle/>
          <a:p>
            <a:r>
              <a:rPr lang="fi-FI" dirty="0"/>
              <a:t>Kysymykset ja näkemykset tilaisuudessa 7.5.2025</a:t>
            </a:r>
          </a:p>
        </p:txBody>
      </p:sp>
      <p:sp>
        <p:nvSpPr>
          <p:cNvPr id="3" name="Sisällön paikkamerkki 2">
            <a:extLst>
              <a:ext uri="{FF2B5EF4-FFF2-40B4-BE49-F238E27FC236}">
                <a16:creationId xmlns:a16="http://schemas.microsoft.com/office/drawing/2014/main" id="{F1874745-FBE4-9590-9D63-E05E12AAE178}"/>
              </a:ext>
            </a:extLst>
          </p:cNvPr>
          <p:cNvSpPr>
            <a:spLocks noGrp="1"/>
          </p:cNvSpPr>
          <p:nvPr>
            <p:ph idx="1"/>
          </p:nvPr>
        </p:nvSpPr>
        <p:spPr/>
        <p:txBody>
          <a:bodyPr/>
          <a:lstStyle/>
          <a:p>
            <a:r>
              <a:rPr lang="fi-FI" dirty="0"/>
              <a:t>Kirkonkylän koulun Rehtori Taina Ahonen kirjasi läsnäolleiden huoltajien näkemykset. Yhteenveto </a:t>
            </a:r>
            <a:r>
              <a:rPr lang="fi-FI" dirty="0" err="1"/>
              <a:t>lähetätään</a:t>
            </a:r>
            <a:r>
              <a:rPr lang="fi-FI" dirty="0"/>
              <a:t> Wilman kautta tiedoksi </a:t>
            </a:r>
            <a:r>
              <a:rPr lang="fi-FI" dirty="0" err="1"/>
              <a:t>kaikien</a:t>
            </a:r>
            <a:r>
              <a:rPr lang="fi-FI" dirty="0"/>
              <a:t> 4. ja 5. luokkalaisten oppilaiden huoltajille. </a:t>
            </a:r>
          </a:p>
          <a:p>
            <a:r>
              <a:rPr lang="fi-FI" dirty="0"/>
              <a:t>Keskustelun yhteydessä nousi esille toive selvittää myös Myllymäen koulun kentän yhden parakkirivi siirtäminen Kirkonkylän koulun piha-alueelle. Tämä vaihtoehto selvitetään asian </a:t>
            </a:r>
            <a:r>
              <a:rPr lang="fi-FI"/>
              <a:t>valmistelun yhteydessä.</a:t>
            </a:r>
          </a:p>
        </p:txBody>
      </p:sp>
      <p:sp>
        <p:nvSpPr>
          <p:cNvPr id="4" name="Dian numeron paikkamerkki 3">
            <a:extLst>
              <a:ext uri="{FF2B5EF4-FFF2-40B4-BE49-F238E27FC236}">
                <a16:creationId xmlns:a16="http://schemas.microsoft.com/office/drawing/2014/main" id="{F525CC7C-A606-3650-DC4C-085FA8F8F630}"/>
              </a:ext>
            </a:extLst>
          </p:cNvPr>
          <p:cNvSpPr>
            <a:spLocks noGrp="1"/>
          </p:cNvSpPr>
          <p:nvPr>
            <p:ph type="sldNum" sz="quarter" idx="4"/>
          </p:nvPr>
        </p:nvSpPr>
        <p:spPr/>
        <p:txBody>
          <a:bodyPr/>
          <a:lstStyle/>
          <a:p>
            <a:fld id="{954E8188-653C-DD4D-99BB-6A9BE1F2B284}" type="slidenum">
              <a:rPr lang="fi-FI" smtClean="0"/>
              <a:pPr/>
              <a:t>11</a:t>
            </a:fld>
            <a:endParaRPr lang="fi-FI"/>
          </a:p>
        </p:txBody>
      </p:sp>
    </p:spTree>
    <p:extLst>
      <p:ext uri="{BB962C8B-B14F-4D97-AF65-F5344CB8AC3E}">
        <p14:creationId xmlns:p14="http://schemas.microsoft.com/office/powerpoint/2010/main" val="102016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6A632D3-00A0-F31B-A17A-0389403DC3C6}"/>
              </a:ext>
            </a:extLst>
          </p:cNvPr>
          <p:cNvSpPr>
            <a:spLocks noGrp="1"/>
          </p:cNvSpPr>
          <p:nvPr>
            <p:ph idx="1"/>
          </p:nvPr>
        </p:nvSpPr>
        <p:spPr/>
        <p:txBody>
          <a:bodyPr>
            <a:normAutofit fontScale="92500" lnSpcReduction="10000"/>
          </a:bodyPr>
          <a:lstStyle/>
          <a:p>
            <a:pPr marL="457200" indent="-457200">
              <a:buFontTx/>
              <a:buChar char="-"/>
            </a:pPr>
            <a:endParaRPr lang="fi-FI" dirty="0"/>
          </a:p>
          <a:p>
            <a:pPr marL="457200" indent="-457200">
              <a:buFontTx/>
              <a:buChar char="-"/>
            </a:pPr>
            <a:r>
              <a:rPr lang="fi-FI" dirty="0"/>
              <a:t>Kirkonkylän koulun viipale on rakennettu väliaikaiseen käyttöön 1976.</a:t>
            </a:r>
          </a:p>
          <a:p>
            <a:pPr marL="457200" indent="-457200">
              <a:buFontTx/>
              <a:buChar char="-"/>
            </a:pPr>
            <a:r>
              <a:rPr lang="fi-FI" dirty="0"/>
              <a:t>Rakennusta on korjattu vuosikymmenten aikana useita kertoja, käytännössä rakennus on korjausten yhteydessä rakennettu uudelleen.</a:t>
            </a:r>
          </a:p>
          <a:p>
            <a:pPr marL="457200" indent="-457200">
              <a:buFontTx/>
              <a:buChar char="-"/>
            </a:pPr>
            <a:r>
              <a:rPr lang="fi-FI" dirty="0"/>
              <a:t>Rakennuksesta on oltu väistössä mm. 2008 ja 2017.</a:t>
            </a:r>
          </a:p>
          <a:p>
            <a:pPr marL="457200" indent="-457200">
              <a:buFontTx/>
              <a:buChar char="-"/>
            </a:pPr>
            <a:r>
              <a:rPr lang="fi-FI" dirty="0"/>
              <a:t>Rakennuksessa oleskeluun liittyvät oirekokemukset ovat jatkuneet. Kuluvan lukuvuoden aikana 9 oppilasta ja 10 henkilöstön jäsentä on ilmoittanut kokevansa oireita rakennuksessa.</a:t>
            </a:r>
          </a:p>
        </p:txBody>
      </p:sp>
      <p:sp>
        <p:nvSpPr>
          <p:cNvPr id="4" name="Dian numeron paikkamerkki 3">
            <a:extLst>
              <a:ext uri="{FF2B5EF4-FFF2-40B4-BE49-F238E27FC236}">
                <a16:creationId xmlns:a16="http://schemas.microsoft.com/office/drawing/2014/main" id="{8DF7462C-CAF5-EB99-5500-9ADEFA9A01FD}"/>
              </a:ext>
            </a:extLst>
          </p:cNvPr>
          <p:cNvSpPr>
            <a:spLocks noGrp="1"/>
          </p:cNvSpPr>
          <p:nvPr>
            <p:ph type="sldNum" sz="quarter" idx="4"/>
          </p:nvPr>
        </p:nvSpPr>
        <p:spPr/>
        <p:txBody>
          <a:bodyPr/>
          <a:lstStyle/>
          <a:p>
            <a:fld id="{954E8188-653C-DD4D-99BB-6A9BE1F2B284}" type="slidenum">
              <a:rPr lang="fi-FI" smtClean="0"/>
              <a:pPr/>
              <a:t>2</a:t>
            </a:fld>
            <a:endParaRPr lang="fi-FI"/>
          </a:p>
        </p:txBody>
      </p:sp>
      <p:sp>
        <p:nvSpPr>
          <p:cNvPr id="5" name="Rectangle 1">
            <a:extLst>
              <a:ext uri="{FF2B5EF4-FFF2-40B4-BE49-F238E27FC236}">
                <a16:creationId xmlns:a16="http://schemas.microsoft.com/office/drawing/2014/main" id="{67903E87-3A7B-7D3A-2E9A-86C01CB1071E}"/>
              </a:ext>
            </a:extLst>
          </p:cNvPr>
          <p:cNvSpPr>
            <a:spLocks noGrp="1" noChangeArrowheads="1"/>
          </p:cNvSpPr>
          <p:nvPr>
            <p:ph type="title"/>
          </p:nvPr>
        </p:nvSpPr>
        <p:spPr bwMode="auto">
          <a:xfrm>
            <a:off x="838200" y="704741"/>
            <a:ext cx="13816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1pPr>
            <a:lvl2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2pPr>
            <a:lvl3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3pPr>
            <a:lvl4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4pPr>
            <a:lvl5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5pPr>
            <a:lvl6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6pPr>
            <a:lvl7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7pPr>
            <a:lvl8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8pPr>
            <a:lvl9pPr eaLnBrk="0" fontAlgn="base" hangingPunct="0">
              <a:spcBef>
                <a:spcPct val="0"/>
              </a:spcBef>
              <a:spcAft>
                <a:spcPct val="0"/>
              </a:spcAft>
              <a:tabLst>
                <a:tab pos="828675" algn="l"/>
                <a:tab pos="1655763" algn="l"/>
                <a:tab pos="2484438" algn="l"/>
                <a:tab pos="3311525" algn="l"/>
                <a:tab pos="4140200" algn="l"/>
                <a:tab pos="4968875" algn="l"/>
                <a:tab pos="57959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828675" algn="l"/>
                <a:tab pos="1655763" algn="l"/>
                <a:tab pos="2484438" algn="l"/>
                <a:tab pos="3311525" algn="l"/>
                <a:tab pos="4140200" algn="l"/>
                <a:tab pos="4968875" algn="l"/>
                <a:tab pos="5795963" algn="l"/>
              </a:tabLst>
            </a:pPr>
            <a:r>
              <a:rPr kumimoji="0" lang="fi-FI" altLang="fi-FI" sz="3600" b="0" i="0" u="none" strike="noStrike" cap="none" normalizeH="0" baseline="0" dirty="0">
                <a:ln>
                  <a:noFill/>
                </a:ln>
                <a:solidFill>
                  <a:schemeClr val="tx1"/>
                </a:solidFill>
                <a:effectLst/>
                <a:latin typeface="+mn-lt"/>
              </a:rPr>
              <a:t>Tausta</a:t>
            </a:r>
          </a:p>
        </p:txBody>
      </p:sp>
    </p:spTree>
    <p:extLst>
      <p:ext uri="{BB962C8B-B14F-4D97-AF65-F5344CB8AC3E}">
        <p14:creationId xmlns:p14="http://schemas.microsoft.com/office/powerpoint/2010/main" val="429168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A07EED-D44E-D1F2-5991-E0D3D0A2BA8B}"/>
              </a:ext>
            </a:extLst>
          </p:cNvPr>
          <p:cNvSpPr>
            <a:spLocks noGrp="1"/>
          </p:cNvSpPr>
          <p:nvPr>
            <p:ph type="title"/>
          </p:nvPr>
        </p:nvSpPr>
        <p:spPr>
          <a:xfrm>
            <a:off x="838200" y="345531"/>
            <a:ext cx="9756228" cy="1325563"/>
          </a:xfrm>
        </p:spPr>
        <p:txBody>
          <a:bodyPr/>
          <a:lstStyle/>
          <a:p>
            <a:r>
              <a:rPr lang="fi-FI" dirty="0"/>
              <a:t>Tausta</a:t>
            </a:r>
          </a:p>
        </p:txBody>
      </p:sp>
      <p:sp>
        <p:nvSpPr>
          <p:cNvPr id="3" name="Sisällön paikkamerkki 2">
            <a:extLst>
              <a:ext uri="{FF2B5EF4-FFF2-40B4-BE49-F238E27FC236}">
                <a16:creationId xmlns:a16="http://schemas.microsoft.com/office/drawing/2014/main" id="{A0A5AA90-6301-E599-E110-C86B3B668E4D}"/>
              </a:ext>
            </a:extLst>
          </p:cNvPr>
          <p:cNvSpPr>
            <a:spLocks noGrp="1"/>
          </p:cNvSpPr>
          <p:nvPr>
            <p:ph idx="1"/>
          </p:nvPr>
        </p:nvSpPr>
        <p:spPr/>
        <p:txBody>
          <a:bodyPr>
            <a:normAutofit/>
          </a:bodyPr>
          <a:lstStyle/>
          <a:p>
            <a:pPr marL="457200" indent="-457200">
              <a:buFontTx/>
              <a:buChar char="-"/>
            </a:pPr>
            <a:r>
              <a:rPr lang="fi-FI" dirty="0" err="1"/>
              <a:t>Viipalen</a:t>
            </a:r>
            <a:r>
              <a:rPr lang="fi-FI" dirty="0"/>
              <a:t> olosuhteita on tutkittu useaan otteeseen, viimeisimmäksi on tutkittu ulkoseinärakenteiden ilmatiiveys (22.4.2025). Tässä havaittiin joitakin tukittavissa olevia ilmavuotoja. Nämä löydökset eivät suoraan selitä oirekokemuksia.</a:t>
            </a:r>
          </a:p>
          <a:p>
            <a:pPr marL="457200" indent="-457200">
              <a:buFontTx/>
              <a:buChar char="-"/>
            </a:pPr>
            <a:r>
              <a:rPr lang="fi-FI" dirty="0"/>
              <a:t>Radon-arvot ovat olleet koholla kuluvan vuoden aikana, viipaleeseen on lisätty radon-imuri. Tämän jälkeen tutkimuksissa radonpitoisuudet olivat viitearvojen sisällä</a:t>
            </a:r>
          </a:p>
        </p:txBody>
      </p:sp>
      <p:sp>
        <p:nvSpPr>
          <p:cNvPr id="4" name="Dian numeron paikkamerkki 3">
            <a:extLst>
              <a:ext uri="{FF2B5EF4-FFF2-40B4-BE49-F238E27FC236}">
                <a16:creationId xmlns:a16="http://schemas.microsoft.com/office/drawing/2014/main" id="{1FC412A1-D7FF-88E6-8638-E914CA87127F}"/>
              </a:ext>
            </a:extLst>
          </p:cNvPr>
          <p:cNvSpPr>
            <a:spLocks noGrp="1"/>
          </p:cNvSpPr>
          <p:nvPr>
            <p:ph type="sldNum" sz="quarter" idx="4"/>
          </p:nvPr>
        </p:nvSpPr>
        <p:spPr/>
        <p:txBody>
          <a:bodyPr/>
          <a:lstStyle/>
          <a:p>
            <a:fld id="{954E8188-653C-DD4D-99BB-6A9BE1F2B284}" type="slidenum">
              <a:rPr lang="fi-FI" smtClean="0"/>
              <a:pPr/>
              <a:t>3</a:t>
            </a:fld>
            <a:endParaRPr lang="fi-FI"/>
          </a:p>
        </p:txBody>
      </p:sp>
    </p:spTree>
    <p:extLst>
      <p:ext uri="{BB962C8B-B14F-4D97-AF65-F5344CB8AC3E}">
        <p14:creationId xmlns:p14="http://schemas.microsoft.com/office/powerpoint/2010/main" val="78238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E7759D-0E3C-AEE1-95D2-431556CBF442}"/>
              </a:ext>
            </a:extLst>
          </p:cNvPr>
          <p:cNvSpPr>
            <a:spLocks noGrp="1"/>
          </p:cNvSpPr>
          <p:nvPr>
            <p:ph type="title"/>
          </p:nvPr>
        </p:nvSpPr>
        <p:spPr/>
        <p:txBody>
          <a:bodyPr/>
          <a:lstStyle/>
          <a:p>
            <a:r>
              <a:rPr lang="fi-FI" dirty="0"/>
              <a:t>Opetuksen järjestävää sitovat seikat</a:t>
            </a:r>
          </a:p>
        </p:txBody>
      </p:sp>
      <p:sp>
        <p:nvSpPr>
          <p:cNvPr id="3" name="Sisällön paikkamerkki 2">
            <a:extLst>
              <a:ext uri="{FF2B5EF4-FFF2-40B4-BE49-F238E27FC236}">
                <a16:creationId xmlns:a16="http://schemas.microsoft.com/office/drawing/2014/main" id="{40306F11-F455-A02A-06DB-94B0D0FD8CC8}"/>
              </a:ext>
            </a:extLst>
          </p:cNvPr>
          <p:cNvSpPr>
            <a:spLocks noGrp="1"/>
          </p:cNvSpPr>
          <p:nvPr>
            <p:ph idx="1"/>
          </p:nvPr>
        </p:nvSpPr>
        <p:spPr/>
        <p:txBody>
          <a:bodyPr/>
          <a:lstStyle/>
          <a:p>
            <a:pPr marL="285750" indent="-285750">
              <a:buFontTx/>
              <a:buChar char="-"/>
            </a:pPr>
            <a:r>
              <a:rPr lang="fi-FI" sz="1800" dirty="0">
                <a:effectLst/>
                <a:latin typeface="Aptos" panose="020B0004020202020204" pitchFamily="34" charset="0"/>
                <a:ea typeface="Aptos" panose="020B0004020202020204" pitchFamily="34" charset="0"/>
                <a:cs typeface="Times New Roman" panose="02020603050405020304" pitchFamily="18" charset="0"/>
              </a:rPr>
              <a:t>Peruskoulu</a:t>
            </a:r>
            <a:r>
              <a:rPr lang="fi-FI" sz="1800" dirty="0">
                <a:effectLst/>
                <a:latin typeface="Cambria Math" panose="02040503050406030204" pitchFamily="18" charset="0"/>
                <a:ea typeface="Aptos" panose="020B0004020202020204" pitchFamily="34" charset="0"/>
                <a:cs typeface="Cambria Math" panose="02040503050406030204" pitchFamily="18" charset="0"/>
              </a:rPr>
              <a:t>‐</a:t>
            </a:r>
            <a:r>
              <a:rPr lang="fi-FI" sz="1800" dirty="0">
                <a:effectLst/>
                <a:latin typeface="Aptos" panose="020B0004020202020204" pitchFamily="34" charset="0"/>
                <a:ea typeface="Aptos" panose="020B0004020202020204" pitchFamily="34" charset="0"/>
                <a:cs typeface="Aptos" panose="020B0004020202020204" pitchFamily="34" charset="0"/>
              </a:rPr>
              <a:t> </a:t>
            </a:r>
            <a:r>
              <a:rPr lang="fi-FI" sz="1800" dirty="0">
                <a:effectLst/>
                <a:latin typeface="Aptos" panose="020B0004020202020204" pitchFamily="34" charset="0"/>
                <a:ea typeface="Aptos" panose="020B0004020202020204" pitchFamily="34" charset="0"/>
                <a:cs typeface="Times New Roman" panose="02020603050405020304" pitchFamily="18" charset="0"/>
              </a:rPr>
              <a:t>ja lukiorakennusten terveellist</a:t>
            </a:r>
            <a:r>
              <a:rPr lang="fi-FI" sz="1800" dirty="0">
                <a:effectLst/>
                <a:latin typeface="Aptos" panose="020B0004020202020204" pitchFamily="34" charset="0"/>
                <a:ea typeface="Aptos" panose="020B0004020202020204" pitchFamily="34" charset="0"/>
                <a:cs typeface="Aptos" panose="020B0004020202020204" pitchFamily="34" charset="0"/>
              </a:rPr>
              <a:t>ä</a:t>
            </a:r>
            <a:r>
              <a:rPr lang="fi-FI" sz="1800" dirty="0">
                <a:effectLst/>
                <a:latin typeface="Aptos" panose="020B0004020202020204" pitchFamily="34" charset="0"/>
                <a:ea typeface="Aptos" panose="020B0004020202020204" pitchFamily="34" charset="0"/>
                <a:cs typeface="Times New Roman" panose="02020603050405020304" pitchFamily="18" charset="0"/>
              </a:rPr>
              <a:t> ymp</a:t>
            </a:r>
            <a:r>
              <a:rPr lang="fi-FI" sz="1800" dirty="0">
                <a:effectLst/>
                <a:latin typeface="Aptos" panose="020B0004020202020204" pitchFamily="34" charset="0"/>
                <a:ea typeface="Aptos" panose="020B0004020202020204" pitchFamily="34" charset="0"/>
                <a:cs typeface="Aptos" panose="020B0004020202020204" pitchFamily="34" charset="0"/>
              </a:rPr>
              <a:t>ä</a:t>
            </a:r>
            <a:r>
              <a:rPr lang="fi-FI" sz="1800" dirty="0">
                <a:effectLst/>
                <a:latin typeface="Aptos" panose="020B0004020202020204" pitchFamily="34" charset="0"/>
                <a:ea typeface="Aptos" panose="020B0004020202020204" pitchFamily="34" charset="0"/>
                <a:cs typeface="Times New Roman" panose="02020603050405020304" pitchFamily="18" charset="0"/>
              </a:rPr>
              <a:t>rist</a:t>
            </a:r>
            <a:r>
              <a:rPr lang="fi-FI" sz="1800" dirty="0">
                <a:effectLst/>
                <a:latin typeface="Aptos" panose="020B0004020202020204" pitchFamily="34" charset="0"/>
                <a:ea typeface="Aptos" panose="020B0004020202020204" pitchFamily="34" charset="0"/>
                <a:cs typeface="Aptos" panose="020B0004020202020204" pitchFamily="34" charset="0"/>
              </a:rPr>
              <a:t>öä</a:t>
            </a:r>
            <a:r>
              <a:rPr lang="fi-FI" sz="1800" dirty="0">
                <a:effectLst/>
                <a:latin typeface="Aptos" panose="020B0004020202020204" pitchFamily="34" charset="0"/>
                <a:ea typeface="Aptos" panose="020B0004020202020204" pitchFamily="34" charset="0"/>
                <a:cs typeface="Times New Roman" panose="02020603050405020304" pitchFamily="18" charset="0"/>
              </a:rPr>
              <a:t> koskevien s</a:t>
            </a:r>
            <a:r>
              <a:rPr lang="fi-FI" sz="1800" dirty="0">
                <a:effectLst/>
                <a:latin typeface="Aptos" panose="020B0004020202020204" pitchFamily="34" charset="0"/>
                <a:ea typeface="Aptos" panose="020B0004020202020204" pitchFamily="34" charset="0"/>
                <a:cs typeface="Aptos" panose="020B0004020202020204" pitchFamily="34" charset="0"/>
              </a:rPr>
              <a:t>ää</a:t>
            </a:r>
            <a:r>
              <a:rPr lang="fi-FI" sz="1800" dirty="0">
                <a:effectLst/>
                <a:latin typeface="Aptos" panose="020B0004020202020204" pitchFamily="34" charset="0"/>
                <a:ea typeface="Aptos" panose="020B0004020202020204" pitchFamily="34" charset="0"/>
                <a:cs typeface="Times New Roman" panose="02020603050405020304" pitchFamily="18" charset="0"/>
              </a:rPr>
              <a:t>nn</a:t>
            </a:r>
            <a:r>
              <a:rPr lang="fi-FI" sz="1800" dirty="0">
                <a:effectLst/>
                <a:latin typeface="Aptos" panose="020B0004020202020204" pitchFamily="34" charset="0"/>
                <a:ea typeface="Aptos" panose="020B0004020202020204" pitchFamily="34" charset="0"/>
                <a:cs typeface="Aptos" panose="020B0004020202020204" pitchFamily="34" charset="0"/>
              </a:rPr>
              <a:t>ö</a:t>
            </a:r>
            <a:r>
              <a:rPr lang="fi-FI" sz="1800" dirty="0">
                <a:effectLst/>
                <a:latin typeface="Aptos" panose="020B0004020202020204" pitchFamily="34" charset="0"/>
                <a:ea typeface="Aptos" panose="020B0004020202020204" pitchFamily="34" charset="0"/>
                <a:cs typeface="Times New Roman" panose="02020603050405020304" pitchFamily="18" charset="0"/>
              </a:rPr>
              <a:t>sten lains</a:t>
            </a:r>
            <a:r>
              <a:rPr lang="fi-FI" sz="1800" dirty="0">
                <a:effectLst/>
                <a:latin typeface="Aptos" panose="020B0004020202020204" pitchFamily="34" charset="0"/>
                <a:ea typeface="Aptos" panose="020B0004020202020204" pitchFamily="34" charset="0"/>
                <a:cs typeface="Aptos" panose="020B0004020202020204" pitchFamily="34" charset="0"/>
              </a:rPr>
              <a:t>ää</a:t>
            </a:r>
            <a:r>
              <a:rPr lang="fi-FI" sz="1800" dirty="0">
                <a:effectLst/>
                <a:latin typeface="Aptos" panose="020B0004020202020204" pitchFamily="34" charset="0"/>
                <a:ea typeface="Aptos" panose="020B0004020202020204" pitchFamily="34" charset="0"/>
                <a:cs typeface="Times New Roman" panose="02020603050405020304" pitchFamily="18" charset="0"/>
              </a:rPr>
              <a:t>d</a:t>
            </a:r>
            <a:r>
              <a:rPr lang="fi-FI" sz="1800" dirty="0">
                <a:effectLst/>
                <a:latin typeface="Aptos" panose="020B0004020202020204" pitchFamily="34" charset="0"/>
                <a:ea typeface="Aptos" panose="020B0004020202020204" pitchFamily="34" charset="0"/>
                <a:cs typeface="Aptos" panose="020B0004020202020204" pitchFamily="34" charset="0"/>
              </a:rPr>
              <a:t>ä</a:t>
            </a:r>
            <a:r>
              <a:rPr lang="fi-FI" sz="1800" dirty="0">
                <a:effectLst/>
                <a:latin typeface="Aptos" panose="020B0004020202020204" pitchFamily="34" charset="0"/>
                <a:ea typeface="Aptos" panose="020B0004020202020204" pitchFamily="34" charset="0"/>
                <a:cs typeface="Times New Roman" panose="02020603050405020304" pitchFamily="18" charset="0"/>
              </a:rPr>
              <a:t>nn</a:t>
            </a:r>
            <a:r>
              <a:rPr lang="fi-FI" sz="1800" dirty="0">
                <a:effectLst/>
                <a:latin typeface="Aptos" panose="020B0004020202020204" pitchFamily="34" charset="0"/>
                <a:ea typeface="Aptos" panose="020B0004020202020204" pitchFamily="34" charset="0"/>
                <a:cs typeface="Aptos" panose="020B0004020202020204" pitchFamily="34" charset="0"/>
              </a:rPr>
              <a:t>ö</a:t>
            </a:r>
            <a:r>
              <a:rPr lang="fi-FI" sz="1800" dirty="0">
                <a:effectLst/>
                <a:latin typeface="Aptos" panose="020B0004020202020204" pitchFamily="34" charset="0"/>
                <a:ea typeface="Aptos" panose="020B0004020202020204" pitchFamily="34" charset="0"/>
                <a:cs typeface="Times New Roman" panose="02020603050405020304" pitchFamily="18" charset="0"/>
              </a:rPr>
              <a:t>llinen tausta ulottuu Suomen perustuslakiin (11.6.1999/731), jonka 20.2 </a:t>
            </a:r>
            <a:r>
              <a:rPr lang="fi-FI" sz="1800" dirty="0">
                <a:effectLst/>
                <a:latin typeface="Aptos" panose="020B0004020202020204" pitchFamily="34" charset="0"/>
                <a:ea typeface="Aptos" panose="020B0004020202020204" pitchFamily="34" charset="0"/>
                <a:cs typeface="Aptos" panose="020B0004020202020204" pitchFamily="34" charset="0"/>
              </a:rPr>
              <a:t>§</a:t>
            </a:r>
            <a:r>
              <a:rPr lang="fi-FI" sz="1800" dirty="0">
                <a:effectLst/>
                <a:latin typeface="Aptos" panose="020B0004020202020204" pitchFamily="34" charset="0"/>
                <a:ea typeface="Aptos" panose="020B0004020202020204" pitchFamily="34" charset="0"/>
                <a:cs typeface="Times New Roman" panose="02020603050405020304" pitchFamily="18" charset="0"/>
              </a:rPr>
              <a:t>:n mukaan </a:t>
            </a:r>
            <a:r>
              <a:rPr lang="fi-FI" sz="1800" dirty="0">
                <a:effectLst/>
                <a:latin typeface="Aptos" panose="020B0004020202020204" pitchFamily="34" charset="0"/>
                <a:ea typeface="Aptos" panose="020B0004020202020204" pitchFamily="34" charset="0"/>
                <a:cs typeface="Aptos" panose="020B0004020202020204" pitchFamily="34" charset="0"/>
              </a:rPr>
              <a:t>”</a:t>
            </a:r>
            <a:r>
              <a:rPr lang="fi-FI" sz="1800" dirty="0">
                <a:effectLst/>
                <a:latin typeface="Aptos" panose="020B0004020202020204" pitchFamily="34" charset="0"/>
                <a:ea typeface="Aptos" panose="020B0004020202020204" pitchFamily="34" charset="0"/>
                <a:cs typeface="Times New Roman" panose="02020603050405020304" pitchFamily="18" charset="0"/>
              </a:rPr>
              <a:t>julkisen vallan on pyritt</a:t>
            </a:r>
            <a:r>
              <a:rPr lang="fi-FI" sz="1800" dirty="0">
                <a:effectLst/>
                <a:latin typeface="Aptos" panose="020B0004020202020204" pitchFamily="34" charset="0"/>
                <a:ea typeface="Aptos" panose="020B0004020202020204" pitchFamily="34" charset="0"/>
                <a:cs typeface="Aptos" panose="020B0004020202020204" pitchFamily="34" charset="0"/>
              </a:rPr>
              <a:t>ä</a:t>
            </a:r>
            <a:r>
              <a:rPr lang="fi-FI" sz="1800" dirty="0">
                <a:effectLst/>
                <a:latin typeface="Aptos" panose="020B0004020202020204" pitchFamily="34" charset="0"/>
                <a:ea typeface="Aptos" panose="020B0004020202020204" pitchFamily="34" charset="0"/>
                <a:cs typeface="Times New Roman" panose="02020603050405020304" pitchFamily="18" charset="0"/>
              </a:rPr>
              <a:t>v</a:t>
            </a:r>
            <a:r>
              <a:rPr lang="fi-FI" sz="1800" dirty="0">
                <a:effectLst/>
                <a:latin typeface="Aptos" panose="020B0004020202020204" pitchFamily="34" charset="0"/>
                <a:ea typeface="Aptos" panose="020B0004020202020204" pitchFamily="34" charset="0"/>
                <a:cs typeface="Aptos" panose="020B0004020202020204" pitchFamily="34" charset="0"/>
              </a:rPr>
              <a:t>ä</a:t>
            </a:r>
            <a:r>
              <a:rPr lang="fi-FI" sz="1800" dirty="0">
                <a:effectLst/>
                <a:latin typeface="Aptos" panose="020B0004020202020204" pitchFamily="34" charset="0"/>
                <a:ea typeface="Aptos" panose="020B0004020202020204" pitchFamily="34" charset="0"/>
                <a:cs typeface="Times New Roman" panose="02020603050405020304" pitchFamily="18" charset="0"/>
              </a:rPr>
              <a:t> turvaamaan jokaiselle oikeus terveelliseen ymp</a:t>
            </a:r>
            <a:r>
              <a:rPr lang="fi-FI" sz="1800" dirty="0">
                <a:effectLst/>
                <a:latin typeface="Aptos" panose="020B0004020202020204" pitchFamily="34" charset="0"/>
                <a:ea typeface="Aptos" panose="020B0004020202020204" pitchFamily="34" charset="0"/>
                <a:cs typeface="Aptos" panose="020B0004020202020204" pitchFamily="34" charset="0"/>
              </a:rPr>
              <a:t>ä</a:t>
            </a:r>
            <a:r>
              <a:rPr lang="fi-FI" sz="1800" dirty="0">
                <a:effectLst/>
                <a:latin typeface="Aptos" panose="020B0004020202020204" pitchFamily="34" charset="0"/>
                <a:ea typeface="Aptos" panose="020B0004020202020204" pitchFamily="34" charset="0"/>
                <a:cs typeface="Times New Roman" panose="02020603050405020304" pitchFamily="18" charset="0"/>
              </a:rPr>
              <a:t>rist</a:t>
            </a:r>
            <a:r>
              <a:rPr lang="fi-FI" sz="1800" dirty="0">
                <a:effectLst/>
                <a:latin typeface="Aptos" panose="020B0004020202020204" pitchFamily="34" charset="0"/>
                <a:ea typeface="Aptos" panose="020B0004020202020204" pitchFamily="34" charset="0"/>
                <a:cs typeface="Aptos" panose="020B0004020202020204" pitchFamily="34" charset="0"/>
              </a:rPr>
              <a:t>öö</a:t>
            </a:r>
            <a:r>
              <a:rPr lang="fi-FI" sz="1800" dirty="0">
                <a:effectLst/>
                <a:latin typeface="Aptos" panose="020B0004020202020204" pitchFamily="34" charset="0"/>
                <a:ea typeface="Aptos" panose="020B0004020202020204" pitchFamily="34" charset="0"/>
                <a:cs typeface="Times New Roman" panose="02020603050405020304" pitchFamily="18" charset="0"/>
              </a:rPr>
              <a:t>n</a:t>
            </a:r>
            <a:r>
              <a:rPr lang="fi-FI" sz="1800" dirty="0">
                <a:effectLst/>
                <a:latin typeface="Aptos" panose="020B0004020202020204" pitchFamily="34" charset="0"/>
                <a:ea typeface="Aptos" panose="020B0004020202020204" pitchFamily="34" charset="0"/>
                <a:cs typeface="Aptos" panose="020B0004020202020204" pitchFamily="34" charset="0"/>
              </a:rPr>
              <a:t>”</a:t>
            </a:r>
            <a:r>
              <a:rPr lang="fi-FI" sz="1800" dirty="0">
                <a:effectLst/>
                <a:latin typeface="Aptos" panose="020B0004020202020204" pitchFamily="34" charset="0"/>
                <a:ea typeface="Aptos" panose="020B0004020202020204" pitchFamily="34" charset="0"/>
                <a:cs typeface="Times New Roman" panose="02020603050405020304" pitchFamily="18" charset="0"/>
              </a:rPr>
              <a:t>. </a:t>
            </a:r>
          </a:p>
          <a:p>
            <a:pPr marL="457200" indent="-457200">
              <a:buFontTx/>
              <a:buChar char="-"/>
            </a:pPr>
            <a:r>
              <a:rPr lang="fi-FI" sz="1800" kern="100" dirty="0">
                <a:effectLst/>
                <a:latin typeface="Aptos" panose="020B0004020202020204" pitchFamily="34" charset="0"/>
                <a:ea typeface="Aptos" panose="020B0004020202020204" pitchFamily="34" charset="0"/>
                <a:cs typeface="Times New Roman" panose="02020603050405020304" pitchFamily="18" charset="0"/>
              </a:rPr>
              <a:t>Perusopetuslaki (21.8.1998/628) on perusopetusta koskeva yleislaki, jossa on säädetty opetuksen järjestämisen perusteista. Perusopetuslain 29 </a:t>
            </a:r>
            <a:r>
              <a:rPr lang="fi-FI" sz="1800" kern="100" dirty="0">
                <a:effectLst/>
                <a:latin typeface="Aptos" panose="020B0004020202020204" pitchFamily="34" charset="0"/>
                <a:ea typeface="Aptos" panose="020B0004020202020204" pitchFamily="34" charset="0"/>
                <a:cs typeface="Aptos" panose="020B0004020202020204" pitchFamily="34" charset="0"/>
              </a:rPr>
              <a:t>§</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:ss</a:t>
            </a:r>
            <a:r>
              <a:rPr lang="fi-FI" sz="1800" kern="100" dirty="0">
                <a:effectLst/>
                <a:latin typeface="Aptos" panose="020B0004020202020204" pitchFamily="34" charset="0"/>
                <a:ea typeface="Aptos" panose="020B0004020202020204" pitchFamily="34" charset="0"/>
                <a:cs typeface="Aptos" panose="020B0004020202020204" pitchFamily="34" charset="0"/>
              </a:rPr>
              <a:t>ä</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 (30.12.2013/1267) on s</a:t>
            </a:r>
            <a:r>
              <a:rPr lang="fi-FI" sz="1800" kern="100" dirty="0">
                <a:effectLst/>
                <a:latin typeface="Aptos" panose="020B0004020202020204" pitchFamily="34" charset="0"/>
                <a:ea typeface="Aptos" panose="020B0004020202020204" pitchFamily="34" charset="0"/>
                <a:cs typeface="Aptos" panose="020B0004020202020204" pitchFamily="34" charset="0"/>
              </a:rPr>
              <a:t>ää</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detty oppilaiden oikeudesta turvalliseen opiskeluymp</a:t>
            </a:r>
            <a:r>
              <a:rPr lang="fi-FI" sz="1800" kern="100" dirty="0">
                <a:effectLst/>
                <a:latin typeface="Aptos" panose="020B0004020202020204" pitchFamily="34" charset="0"/>
                <a:ea typeface="Aptos" panose="020B0004020202020204" pitchFamily="34" charset="0"/>
                <a:cs typeface="Aptos" panose="020B0004020202020204" pitchFamily="34" charset="0"/>
              </a:rPr>
              <a:t>ä</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rist</a:t>
            </a:r>
            <a:r>
              <a:rPr lang="fi-FI" sz="1800" kern="100" dirty="0">
                <a:effectLst/>
                <a:latin typeface="Aptos" panose="020B0004020202020204" pitchFamily="34" charset="0"/>
                <a:ea typeface="Aptos" panose="020B0004020202020204" pitchFamily="34" charset="0"/>
                <a:cs typeface="Aptos" panose="020B0004020202020204" pitchFamily="34" charset="0"/>
              </a:rPr>
              <a:t>öö</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n seuraava: Opetukseen osallistuvalla on oikeus turvalliseen opiskeluymp</a:t>
            </a:r>
            <a:r>
              <a:rPr lang="fi-FI" sz="1800" kern="100" dirty="0">
                <a:effectLst/>
                <a:latin typeface="Aptos" panose="020B0004020202020204" pitchFamily="34" charset="0"/>
                <a:ea typeface="Aptos" panose="020B0004020202020204" pitchFamily="34" charset="0"/>
                <a:cs typeface="Aptos" panose="020B0004020202020204" pitchFamily="34" charset="0"/>
              </a:rPr>
              <a:t>ä</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rist</a:t>
            </a:r>
            <a:r>
              <a:rPr lang="fi-FI" sz="1800" kern="100" dirty="0">
                <a:effectLst/>
                <a:latin typeface="Aptos" panose="020B0004020202020204" pitchFamily="34" charset="0"/>
                <a:ea typeface="Aptos" panose="020B0004020202020204" pitchFamily="34" charset="0"/>
                <a:cs typeface="Aptos" panose="020B0004020202020204" pitchFamily="34" charset="0"/>
              </a:rPr>
              <a:t>öö</a:t>
            </a:r>
            <a:r>
              <a:rPr lang="fi-FI" sz="1800" kern="100" dirty="0">
                <a:effectLst/>
                <a:latin typeface="Aptos" panose="020B0004020202020204" pitchFamily="34" charset="0"/>
                <a:ea typeface="Aptos" panose="020B0004020202020204" pitchFamily="34" charset="0"/>
                <a:cs typeface="Times New Roman" panose="02020603050405020304" pitchFamily="18" charset="0"/>
              </a:rPr>
              <a:t>n. (1. mom.)</a:t>
            </a:r>
          </a:p>
          <a:p>
            <a:pPr marL="457200" indent="-457200">
              <a:buFontTx/>
              <a:buChar char="-"/>
            </a:pPr>
            <a:r>
              <a:rPr lang="fi-FI" sz="1800" dirty="0">
                <a:effectLst/>
                <a:latin typeface="Aptos" panose="020B0004020202020204" pitchFamily="34" charset="0"/>
                <a:ea typeface="Aptos" panose="020B0004020202020204" pitchFamily="34" charset="0"/>
                <a:cs typeface="Times New Roman" panose="02020603050405020304" pitchFamily="18" charset="0"/>
              </a:rPr>
              <a:t>Perusopetuslain esitöissä (HE 86/1997 vp.) on mainittu, että ”Säännös edellyttää toisaalta, että opetukseen tarkoitetut tilat ja välineet ovat turvallisia, ja toisaalta se velvoittaa koulutuksen järjestäjän huolehtimaan esimerkiksi siitä, etteivät oppilaat joudu väkivallan tai muun kiusaamisen kohteiksi koulussa tai muussa koulun toiminnassa.</a:t>
            </a:r>
          </a:p>
          <a:p>
            <a:pPr marL="0" indent="0"/>
            <a:r>
              <a:rPr lang="fi-FI" sz="1800" dirty="0">
                <a:latin typeface="Aptos" panose="020B0004020202020204" pitchFamily="34" charset="0"/>
                <a:cs typeface="Times New Roman" panose="02020603050405020304" pitchFamily="18" charset="0"/>
              </a:rPr>
              <a:t>Lainausten lähde: </a:t>
            </a:r>
            <a:r>
              <a:rPr lang="fi-FI" sz="1400" dirty="0">
                <a:hlinkClick r:id="rId2"/>
              </a:rPr>
              <a:t>Microsoft Word - Terveet tilat 2028 Yleissivistävien oppilaitosrakennusten nykytilaselvitys 08062020</a:t>
            </a:r>
            <a:endParaRPr lang="fi-FI" sz="1400" dirty="0"/>
          </a:p>
        </p:txBody>
      </p:sp>
      <p:sp>
        <p:nvSpPr>
          <p:cNvPr id="4" name="Dian numeron paikkamerkki 3">
            <a:extLst>
              <a:ext uri="{FF2B5EF4-FFF2-40B4-BE49-F238E27FC236}">
                <a16:creationId xmlns:a16="http://schemas.microsoft.com/office/drawing/2014/main" id="{D3F110AA-95C6-B051-6A53-786A4E66007E}"/>
              </a:ext>
            </a:extLst>
          </p:cNvPr>
          <p:cNvSpPr>
            <a:spLocks noGrp="1"/>
          </p:cNvSpPr>
          <p:nvPr>
            <p:ph type="sldNum" sz="quarter" idx="4"/>
          </p:nvPr>
        </p:nvSpPr>
        <p:spPr/>
        <p:txBody>
          <a:bodyPr/>
          <a:lstStyle/>
          <a:p>
            <a:fld id="{954E8188-653C-DD4D-99BB-6A9BE1F2B284}" type="slidenum">
              <a:rPr lang="fi-FI" smtClean="0"/>
              <a:pPr/>
              <a:t>4</a:t>
            </a:fld>
            <a:endParaRPr lang="fi-FI"/>
          </a:p>
        </p:txBody>
      </p:sp>
    </p:spTree>
    <p:extLst>
      <p:ext uri="{BB962C8B-B14F-4D97-AF65-F5344CB8AC3E}">
        <p14:creationId xmlns:p14="http://schemas.microsoft.com/office/powerpoint/2010/main" val="2440395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DC5D6-7218-3763-AB94-672B8C6B08BC}"/>
              </a:ext>
            </a:extLst>
          </p:cNvPr>
          <p:cNvSpPr>
            <a:spLocks noGrp="1"/>
          </p:cNvSpPr>
          <p:nvPr>
            <p:ph type="title"/>
          </p:nvPr>
        </p:nvSpPr>
        <p:spPr/>
        <p:txBody>
          <a:bodyPr/>
          <a:lstStyle/>
          <a:p>
            <a:r>
              <a:rPr lang="fi-FI" dirty="0"/>
              <a:t>Opetuksen järjestäjää sitovat seikat</a:t>
            </a:r>
          </a:p>
        </p:txBody>
      </p:sp>
      <p:sp>
        <p:nvSpPr>
          <p:cNvPr id="3" name="Sisällön paikkamerkki 2">
            <a:extLst>
              <a:ext uri="{FF2B5EF4-FFF2-40B4-BE49-F238E27FC236}">
                <a16:creationId xmlns:a16="http://schemas.microsoft.com/office/drawing/2014/main" id="{D4128ABE-D898-DB5E-0443-3BB95B368F22}"/>
              </a:ext>
            </a:extLst>
          </p:cNvPr>
          <p:cNvSpPr>
            <a:spLocks noGrp="1"/>
          </p:cNvSpPr>
          <p:nvPr>
            <p:ph idx="1"/>
          </p:nvPr>
        </p:nvSpPr>
        <p:spPr/>
        <p:txBody>
          <a:bodyPr/>
          <a:lstStyle/>
          <a:p>
            <a:r>
              <a:rPr lang="fi-FI" dirty="0"/>
              <a:t>- Mäntsälän koulukuljetussäännössä todetaan, että kuljetuksen myöntämisen perusteena on koulumatkan pituus. Kuljetus järjestetään, jos koulumatka on lyhintä käyttökelpoista reittiä pitkin yli viisi kilometriä tai koulumatka tai osa siitä todetaan vaaralliseksi.</a:t>
            </a:r>
          </a:p>
        </p:txBody>
      </p:sp>
      <p:sp>
        <p:nvSpPr>
          <p:cNvPr id="4" name="Dian numeron paikkamerkki 3">
            <a:extLst>
              <a:ext uri="{FF2B5EF4-FFF2-40B4-BE49-F238E27FC236}">
                <a16:creationId xmlns:a16="http://schemas.microsoft.com/office/drawing/2014/main" id="{95B12C54-D70C-D3FB-676F-A9E87273E8C5}"/>
              </a:ext>
            </a:extLst>
          </p:cNvPr>
          <p:cNvSpPr>
            <a:spLocks noGrp="1"/>
          </p:cNvSpPr>
          <p:nvPr>
            <p:ph type="sldNum" sz="quarter" idx="4"/>
          </p:nvPr>
        </p:nvSpPr>
        <p:spPr/>
        <p:txBody>
          <a:bodyPr/>
          <a:lstStyle/>
          <a:p>
            <a:fld id="{954E8188-653C-DD4D-99BB-6A9BE1F2B284}" type="slidenum">
              <a:rPr lang="fi-FI" smtClean="0"/>
              <a:pPr/>
              <a:t>5</a:t>
            </a:fld>
            <a:endParaRPr lang="fi-FI"/>
          </a:p>
        </p:txBody>
      </p:sp>
    </p:spTree>
    <p:extLst>
      <p:ext uri="{BB962C8B-B14F-4D97-AF65-F5344CB8AC3E}">
        <p14:creationId xmlns:p14="http://schemas.microsoft.com/office/powerpoint/2010/main" val="4057954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9FC438-79C0-C2F8-659B-5E34CFB64F9F}"/>
              </a:ext>
            </a:extLst>
          </p:cNvPr>
          <p:cNvSpPr>
            <a:spLocks noGrp="1"/>
          </p:cNvSpPr>
          <p:nvPr>
            <p:ph type="title"/>
          </p:nvPr>
        </p:nvSpPr>
        <p:spPr/>
        <p:txBody>
          <a:bodyPr/>
          <a:lstStyle/>
          <a:p>
            <a:r>
              <a:rPr lang="fi-FI" dirty="0"/>
              <a:t>Tavoite ja pohditut vaihtoehdot</a:t>
            </a:r>
          </a:p>
        </p:txBody>
      </p:sp>
      <p:sp>
        <p:nvSpPr>
          <p:cNvPr id="3" name="Sisällön paikkamerkki 2">
            <a:extLst>
              <a:ext uri="{FF2B5EF4-FFF2-40B4-BE49-F238E27FC236}">
                <a16:creationId xmlns:a16="http://schemas.microsoft.com/office/drawing/2014/main" id="{A7366A93-FBC8-9022-AFC6-E93AE2DBE31B}"/>
              </a:ext>
            </a:extLst>
          </p:cNvPr>
          <p:cNvSpPr>
            <a:spLocks noGrp="1"/>
          </p:cNvSpPr>
          <p:nvPr>
            <p:ph idx="1"/>
          </p:nvPr>
        </p:nvSpPr>
        <p:spPr/>
        <p:txBody>
          <a:bodyPr/>
          <a:lstStyle/>
          <a:p>
            <a:pPr marL="0" indent="0"/>
            <a:r>
              <a:rPr lang="fi-FI" dirty="0"/>
              <a:t>Tavoite: Oppilaille ja henkilöstölle turvalliset ja terveelliset tilat 1.8.2025 alkaen.</a:t>
            </a:r>
          </a:p>
          <a:p>
            <a:pPr marL="457200" indent="-457200">
              <a:buFontTx/>
              <a:buChar char="-"/>
            </a:pPr>
            <a:r>
              <a:rPr lang="fi-FI" dirty="0"/>
              <a:t>Vanhan viipaleen purkaminen ja uuden rakentaminen tilalle.</a:t>
            </a:r>
          </a:p>
          <a:p>
            <a:pPr marL="457200" indent="-457200">
              <a:buFontTx/>
              <a:buChar char="-"/>
            </a:pPr>
            <a:r>
              <a:rPr lang="fi-FI" dirty="0"/>
              <a:t>Opetuspalveluiden käytössä olevien tilojen hyödyntäminen tilapäisesti.</a:t>
            </a:r>
          </a:p>
          <a:p>
            <a:pPr marL="457200" indent="-457200">
              <a:buFontTx/>
              <a:buChar char="-"/>
            </a:pPr>
            <a:r>
              <a:rPr lang="fi-FI" dirty="0"/>
              <a:t>Viipaleen käytön jatkaminen.</a:t>
            </a:r>
          </a:p>
        </p:txBody>
      </p:sp>
      <p:sp>
        <p:nvSpPr>
          <p:cNvPr id="4" name="Dian numeron paikkamerkki 3">
            <a:extLst>
              <a:ext uri="{FF2B5EF4-FFF2-40B4-BE49-F238E27FC236}">
                <a16:creationId xmlns:a16="http://schemas.microsoft.com/office/drawing/2014/main" id="{690D2961-9CC5-6624-770B-7F02ECF2D7F8}"/>
              </a:ext>
            </a:extLst>
          </p:cNvPr>
          <p:cNvSpPr>
            <a:spLocks noGrp="1"/>
          </p:cNvSpPr>
          <p:nvPr>
            <p:ph type="sldNum" sz="quarter" idx="4"/>
          </p:nvPr>
        </p:nvSpPr>
        <p:spPr/>
        <p:txBody>
          <a:bodyPr/>
          <a:lstStyle/>
          <a:p>
            <a:fld id="{954E8188-653C-DD4D-99BB-6A9BE1F2B284}" type="slidenum">
              <a:rPr lang="fi-FI" smtClean="0"/>
              <a:pPr/>
              <a:t>6</a:t>
            </a:fld>
            <a:endParaRPr lang="fi-FI"/>
          </a:p>
        </p:txBody>
      </p:sp>
    </p:spTree>
    <p:extLst>
      <p:ext uri="{BB962C8B-B14F-4D97-AF65-F5344CB8AC3E}">
        <p14:creationId xmlns:p14="http://schemas.microsoft.com/office/powerpoint/2010/main" val="293798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50458-972A-D843-FE19-C90980B24ED7}"/>
              </a:ext>
            </a:extLst>
          </p:cNvPr>
          <p:cNvSpPr>
            <a:spLocks noGrp="1"/>
          </p:cNvSpPr>
          <p:nvPr>
            <p:ph type="title"/>
          </p:nvPr>
        </p:nvSpPr>
        <p:spPr/>
        <p:txBody>
          <a:bodyPr/>
          <a:lstStyle/>
          <a:p>
            <a:r>
              <a:rPr lang="fi-FI" dirty="0"/>
              <a:t>Viipaleen purkaminen ja uudet väistötilaratkaisut</a:t>
            </a:r>
          </a:p>
        </p:txBody>
      </p:sp>
      <p:sp>
        <p:nvSpPr>
          <p:cNvPr id="3" name="Sisällön paikkamerkki 2">
            <a:extLst>
              <a:ext uri="{FF2B5EF4-FFF2-40B4-BE49-F238E27FC236}">
                <a16:creationId xmlns:a16="http://schemas.microsoft.com/office/drawing/2014/main" id="{AC4BDC5A-CF69-DB1A-F6B0-81592EE98761}"/>
              </a:ext>
            </a:extLst>
          </p:cNvPr>
          <p:cNvSpPr>
            <a:spLocks noGrp="1"/>
          </p:cNvSpPr>
          <p:nvPr>
            <p:ph idx="1"/>
          </p:nvPr>
        </p:nvSpPr>
        <p:spPr/>
        <p:txBody>
          <a:bodyPr/>
          <a:lstStyle/>
          <a:p>
            <a:r>
              <a:rPr lang="fi-FI" dirty="0"/>
              <a:t>- Viipaleen purkaminen maksaa alustavan arvion mukaan noin 60 000 euroa.</a:t>
            </a:r>
          </a:p>
          <a:p>
            <a:pPr marL="457200" indent="-457200">
              <a:buFontTx/>
              <a:buChar char="-"/>
            </a:pPr>
            <a:r>
              <a:rPr lang="fi-FI" dirty="0"/>
              <a:t>Yhden uuden 4 opetustilaa sisältävän väistötilan vuosikustannukset vuokrina ovat noin 500000 kolmen vuoden vuokra-ajalla.</a:t>
            </a:r>
          </a:p>
          <a:p>
            <a:pPr marL="457200" indent="-457200">
              <a:buFontTx/>
              <a:buChar char="-"/>
            </a:pPr>
            <a:r>
              <a:rPr lang="fi-FI" dirty="0"/>
              <a:t>Aikataulullisesti uusi väistötila olisi valmis opetuskäyttöön aikaisintaan helmikuun alussa (päätöksenteko hankinnasta, kilpailutus, valitusajat, rakennuslupa, purkaminen, maa- ja perustustyöt, elementtien asennus).</a:t>
            </a:r>
          </a:p>
        </p:txBody>
      </p:sp>
      <p:sp>
        <p:nvSpPr>
          <p:cNvPr id="4" name="Dian numeron paikkamerkki 3">
            <a:extLst>
              <a:ext uri="{FF2B5EF4-FFF2-40B4-BE49-F238E27FC236}">
                <a16:creationId xmlns:a16="http://schemas.microsoft.com/office/drawing/2014/main" id="{B4261A92-9AF1-ABC1-9624-6FE21E5B833C}"/>
              </a:ext>
            </a:extLst>
          </p:cNvPr>
          <p:cNvSpPr>
            <a:spLocks noGrp="1"/>
          </p:cNvSpPr>
          <p:nvPr>
            <p:ph type="sldNum" sz="quarter" idx="4"/>
          </p:nvPr>
        </p:nvSpPr>
        <p:spPr/>
        <p:txBody>
          <a:bodyPr/>
          <a:lstStyle/>
          <a:p>
            <a:fld id="{954E8188-653C-DD4D-99BB-6A9BE1F2B284}" type="slidenum">
              <a:rPr lang="fi-FI" smtClean="0"/>
              <a:pPr/>
              <a:t>7</a:t>
            </a:fld>
            <a:endParaRPr lang="fi-FI"/>
          </a:p>
        </p:txBody>
      </p:sp>
    </p:spTree>
    <p:extLst>
      <p:ext uri="{BB962C8B-B14F-4D97-AF65-F5344CB8AC3E}">
        <p14:creationId xmlns:p14="http://schemas.microsoft.com/office/powerpoint/2010/main" val="235733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3C5052-7A58-FB59-F2A8-CEADD0C0D120}"/>
              </a:ext>
            </a:extLst>
          </p:cNvPr>
          <p:cNvSpPr>
            <a:spLocks noGrp="1"/>
          </p:cNvSpPr>
          <p:nvPr>
            <p:ph type="title"/>
          </p:nvPr>
        </p:nvSpPr>
        <p:spPr/>
        <p:txBody>
          <a:bodyPr/>
          <a:lstStyle/>
          <a:p>
            <a:r>
              <a:rPr lang="fi-FI" dirty="0"/>
              <a:t>Opetuspalveluiden käytössä olevien tilojen hyödyntäminen tilapäisesti</a:t>
            </a:r>
          </a:p>
        </p:txBody>
      </p:sp>
      <p:sp>
        <p:nvSpPr>
          <p:cNvPr id="3" name="Sisällön paikkamerkki 2">
            <a:extLst>
              <a:ext uri="{FF2B5EF4-FFF2-40B4-BE49-F238E27FC236}">
                <a16:creationId xmlns:a16="http://schemas.microsoft.com/office/drawing/2014/main" id="{2AEE1572-A184-8205-9B61-557E7322A9C1}"/>
              </a:ext>
            </a:extLst>
          </p:cNvPr>
          <p:cNvSpPr>
            <a:spLocks noGrp="1"/>
          </p:cNvSpPr>
          <p:nvPr>
            <p:ph idx="1"/>
          </p:nvPr>
        </p:nvSpPr>
        <p:spPr/>
        <p:txBody>
          <a:bodyPr/>
          <a:lstStyle/>
          <a:p>
            <a:r>
              <a:rPr lang="fi-FI" dirty="0"/>
              <a:t>- Riihenmäen koulun ja Hepolan koulun tilojen hyödyntäminen: Yleisopetuksen ryhmät Hepolan piharakennukseen, </a:t>
            </a:r>
            <a:r>
              <a:rPr lang="fi-FI" dirty="0" err="1"/>
              <a:t>petu</a:t>
            </a:r>
            <a:r>
              <a:rPr lang="fi-FI" dirty="0"/>
              <a:t>-opetus Riihenmäkeen (siirto hallinnollisesti Riihenmäen koulun alaisuuteen).</a:t>
            </a:r>
          </a:p>
          <a:p>
            <a:r>
              <a:rPr lang="fi-FI" dirty="0"/>
              <a:t>- Myllymäki-Ehnroos yhtenäiskoulun tilojen hyödyntäminen.</a:t>
            </a:r>
          </a:p>
        </p:txBody>
      </p:sp>
      <p:sp>
        <p:nvSpPr>
          <p:cNvPr id="4" name="Dian numeron paikkamerkki 3">
            <a:extLst>
              <a:ext uri="{FF2B5EF4-FFF2-40B4-BE49-F238E27FC236}">
                <a16:creationId xmlns:a16="http://schemas.microsoft.com/office/drawing/2014/main" id="{0E73731B-4831-F2D7-49EE-57AEF94D65E2}"/>
              </a:ext>
            </a:extLst>
          </p:cNvPr>
          <p:cNvSpPr>
            <a:spLocks noGrp="1"/>
          </p:cNvSpPr>
          <p:nvPr>
            <p:ph type="sldNum" sz="quarter" idx="4"/>
          </p:nvPr>
        </p:nvSpPr>
        <p:spPr/>
        <p:txBody>
          <a:bodyPr/>
          <a:lstStyle/>
          <a:p>
            <a:fld id="{954E8188-653C-DD4D-99BB-6A9BE1F2B284}" type="slidenum">
              <a:rPr lang="fi-FI" smtClean="0"/>
              <a:pPr/>
              <a:t>8</a:t>
            </a:fld>
            <a:endParaRPr lang="fi-FI"/>
          </a:p>
        </p:txBody>
      </p:sp>
    </p:spTree>
    <p:extLst>
      <p:ext uri="{BB962C8B-B14F-4D97-AF65-F5344CB8AC3E}">
        <p14:creationId xmlns:p14="http://schemas.microsoft.com/office/powerpoint/2010/main" val="183706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8D98E-3BEF-D525-C6ED-9C34B8E5C356}"/>
              </a:ext>
            </a:extLst>
          </p:cNvPr>
          <p:cNvSpPr>
            <a:spLocks noGrp="1"/>
          </p:cNvSpPr>
          <p:nvPr>
            <p:ph type="title"/>
          </p:nvPr>
        </p:nvSpPr>
        <p:spPr/>
        <p:txBody>
          <a:bodyPr/>
          <a:lstStyle/>
          <a:p>
            <a:r>
              <a:rPr lang="fi-FI" dirty="0"/>
              <a:t>Esitetään keskustelujen pohjalta</a:t>
            </a:r>
          </a:p>
        </p:txBody>
      </p:sp>
      <p:sp>
        <p:nvSpPr>
          <p:cNvPr id="3" name="Sisällön paikkamerkki 2">
            <a:extLst>
              <a:ext uri="{FF2B5EF4-FFF2-40B4-BE49-F238E27FC236}">
                <a16:creationId xmlns:a16="http://schemas.microsoft.com/office/drawing/2014/main" id="{F2FAAFF2-B12E-B0AC-DEA9-3DE945AA1E46}"/>
              </a:ext>
            </a:extLst>
          </p:cNvPr>
          <p:cNvSpPr>
            <a:spLocks noGrp="1"/>
          </p:cNvSpPr>
          <p:nvPr>
            <p:ph idx="1"/>
          </p:nvPr>
        </p:nvSpPr>
        <p:spPr/>
        <p:txBody>
          <a:bodyPr/>
          <a:lstStyle/>
          <a:p>
            <a:pPr marL="457200" indent="-457200">
              <a:buFont typeface="Wingdings" panose="05000000000000000000" pitchFamily="2" charset="2"/>
              <a:buChar char="§"/>
            </a:pPr>
            <a:r>
              <a:rPr lang="fi-FI" sz="2000" dirty="0"/>
              <a:t>4.- ja 5.-luokkalaiset siirtyvät väistötiloihin Myllymäen koulun kentälle (heillä vähiten opettajamuutoksia)</a:t>
            </a:r>
          </a:p>
          <a:p>
            <a:pPr marL="457200" indent="-457200">
              <a:buFont typeface="Wingdings" panose="05000000000000000000" pitchFamily="2" charset="2"/>
              <a:buChar char="§"/>
            </a:pPr>
            <a:r>
              <a:rPr lang="fi-FI" sz="2000" dirty="0"/>
              <a:t>mu/li/</a:t>
            </a:r>
            <a:r>
              <a:rPr lang="fi-FI" sz="2000" dirty="0" err="1"/>
              <a:t>ks</a:t>
            </a:r>
            <a:r>
              <a:rPr lang="fi-FI" sz="2000" dirty="0"/>
              <a:t>  </a:t>
            </a:r>
            <a:r>
              <a:rPr lang="fi-FI" sz="2000" dirty="0" err="1"/>
              <a:t>Mylliksen</a:t>
            </a:r>
            <a:r>
              <a:rPr lang="fi-FI" sz="2000" dirty="0"/>
              <a:t> tiloissa / </a:t>
            </a:r>
            <a:r>
              <a:rPr lang="fi-FI" sz="2000" dirty="0" err="1"/>
              <a:t>Kirkkiksellä</a:t>
            </a:r>
            <a:endParaRPr lang="fi-FI" sz="2000" dirty="0"/>
          </a:p>
          <a:p>
            <a:pPr marL="457200" indent="-457200">
              <a:buFont typeface="Wingdings" panose="05000000000000000000" pitchFamily="2" charset="2"/>
              <a:buChar char="§"/>
            </a:pPr>
            <a:r>
              <a:rPr lang="fi-FI" sz="2000" dirty="0"/>
              <a:t>Yhteiset tapahtumat </a:t>
            </a:r>
            <a:r>
              <a:rPr lang="fi-FI" sz="2000" dirty="0" err="1"/>
              <a:t>Kirkkiksellä</a:t>
            </a:r>
            <a:endParaRPr lang="fi-FI" sz="2000" dirty="0"/>
          </a:p>
          <a:p>
            <a:pPr marL="457200" indent="-457200">
              <a:buFont typeface="Wingdings" panose="05000000000000000000" pitchFamily="2" charset="2"/>
              <a:buChar char="§"/>
            </a:pPr>
            <a:r>
              <a:rPr lang="fi-FI" sz="2000" dirty="0"/>
              <a:t>käynti tänä keväänä filiaalissa</a:t>
            </a:r>
          </a:p>
          <a:p>
            <a:pPr marL="457200" indent="-457200">
              <a:buFont typeface="Wingdings" panose="05000000000000000000" pitchFamily="2" charset="2"/>
              <a:buChar char="§"/>
            </a:pPr>
            <a:r>
              <a:rPr lang="fi-FI" sz="2000" dirty="0"/>
              <a:t>omat opettajat &amp; ohjaaja &amp; laaja-alainen erityisopettaja</a:t>
            </a:r>
          </a:p>
          <a:p>
            <a:pPr marL="0" indent="0"/>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indent="-457200">
              <a:buFontTx/>
              <a:buChar char="-"/>
            </a:pPr>
            <a:r>
              <a:rPr lang="fi-FI" sz="2000" kern="100" dirty="0">
                <a:effectLst/>
                <a:latin typeface="Aptos" panose="020B0004020202020204" pitchFamily="34" charset="0"/>
                <a:ea typeface="Aptos" panose="020B0004020202020204" pitchFamily="34" charset="0"/>
                <a:cs typeface="Times New Roman" panose="02020603050405020304" pitchFamily="18" charset="0"/>
              </a:rPr>
              <a:t>Mäntsälän  kunnan hallintosäännön mukaan </a:t>
            </a:r>
            <a:r>
              <a:rPr lang="fi-FI" sz="2000" kern="100" dirty="0">
                <a:latin typeface="Aptos" panose="020B0004020202020204" pitchFamily="34" charset="0"/>
                <a:ea typeface="Aptos" panose="020B0004020202020204" pitchFamily="34" charset="0"/>
                <a:cs typeface="Times New Roman" panose="02020603050405020304" pitchFamily="18" charset="0"/>
              </a:rPr>
              <a:t>p</a:t>
            </a:r>
            <a:r>
              <a:rPr lang="fi-FI" sz="2000" kern="100" dirty="0">
                <a:effectLst/>
                <a:latin typeface="Aptos" panose="020B0004020202020204" pitchFamily="34" charset="0"/>
                <a:ea typeface="Aptos" panose="020B0004020202020204" pitchFamily="34" charset="0"/>
                <a:cs typeface="Times New Roman" panose="02020603050405020304" pitchFamily="18" charset="0"/>
              </a:rPr>
              <a:t>alvelua-aluejohtaja (sivistysjohtaja) päättää asiat, jotka koskevat palvelualueen toimintojen organisoitumiseen ja resurssien käyttöön liittyvät asiat. Palvelualuejohtaja tekee päätökset niistä palvelualueelle kuuluvista asioista, joita ei kunnanhallituksen tai lautakunnan toimintasäännöllä tai muutoin ole määrätty muun viranhaltijan päätettäväksi.</a:t>
            </a:r>
          </a:p>
          <a:p>
            <a:pPr marL="457200" indent="-457200">
              <a:buFontTx/>
              <a:buChar char="-"/>
            </a:pPr>
            <a:endParaRPr lang="fi-FI" dirty="0"/>
          </a:p>
        </p:txBody>
      </p:sp>
      <p:sp>
        <p:nvSpPr>
          <p:cNvPr id="4" name="Dian numeron paikkamerkki 3">
            <a:extLst>
              <a:ext uri="{FF2B5EF4-FFF2-40B4-BE49-F238E27FC236}">
                <a16:creationId xmlns:a16="http://schemas.microsoft.com/office/drawing/2014/main" id="{3BD72E32-4BD1-5D13-54FD-5CB930FF97C9}"/>
              </a:ext>
            </a:extLst>
          </p:cNvPr>
          <p:cNvSpPr>
            <a:spLocks noGrp="1"/>
          </p:cNvSpPr>
          <p:nvPr>
            <p:ph type="sldNum" sz="quarter" idx="4"/>
          </p:nvPr>
        </p:nvSpPr>
        <p:spPr/>
        <p:txBody>
          <a:bodyPr/>
          <a:lstStyle/>
          <a:p>
            <a:fld id="{954E8188-653C-DD4D-99BB-6A9BE1F2B284}" type="slidenum">
              <a:rPr lang="fi-FI" smtClean="0"/>
              <a:pPr/>
              <a:t>9</a:t>
            </a:fld>
            <a:endParaRPr lang="fi-FI"/>
          </a:p>
        </p:txBody>
      </p:sp>
    </p:spTree>
    <p:extLst>
      <p:ext uri="{BB962C8B-B14F-4D97-AF65-F5344CB8AC3E}">
        <p14:creationId xmlns:p14="http://schemas.microsoft.com/office/powerpoint/2010/main" val="3477130413"/>
      </p:ext>
    </p:extLst>
  </p:cSld>
  <p:clrMapOvr>
    <a:masterClrMapping/>
  </p:clrMapOvr>
</p:sld>
</file>

<file path=ppt/theme/theme1.xml><?xml version="1.0" encoding="utf-8"?>
<a:theme xmlns:a="http://schemas.openxmlformats.org/drawingml/2006/main" name="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14">
      <a:dk1>
        <a:srgbClr val="000000"/>
      </a:dk1>
      <a:lt1>
        <a:srgbClr val="FFFFFF"/>
      </a:lt1>
      <a:dk2>
        <a:srgbClr val="00415D"/>
      </a:dk2>
      <a:lt2>
        <a:srgbClr val="E8F5FB"/>
      </a:lt2>
      <a:accent1>
        <a:srgbClr val="E4660C"/>
      </a:accent1>
      <a:accent2>
        <a:srgbClr val="006178"/>
      </a:accent2>
      <a:accent3>
        <a:srgbClr val="F2B955"/>
      </a:accent3>
      <a:accent4>
        <a:srgbClr val="599F6B"/>
      </a:accent4>
      <a:accent5>
        <a:srgbClr val="197869"/>
      </a:accent5>
      <a:accent6>
        <a:srgbClr val="FFE190"/>
      </a:accent6>
      <a:hlink>
        <a:srgbClr val="384E99"/>
      </a:hlink>
      <a:folHlink>
        <a:srgbClr val="5383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4a7e087-6038-4ca6-a9fd-d25b443c93b3" xsi:nil="true"/>
    <lcf76f155ced4ddcb4097134ff3c332f xmlns="bf943ef0-f690-4085-90e3-592e7cf1047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87552BF6E5D69E4684FA03F44C4BAEBE" ma:contentTypeVersion="6" ma:contentTypeDescription="Luo uusi asiakirja." ma:contentTypeScope="" ma:versionID="4fb619336048192e31cc555f1ab131e6">
  <xsd:schema xmlns:xsd="http://www.w3.org/2001/XMLSchema" xmlns:xs="http://www.w3.org/2001/XMLSchema" xmlns:p="http://schemas.microsoft.com/office/2006/metadata/properties" xmlns:ns2="128c98e2-ddb0-4a7c-9759-5ee7fed5979e" xmlns:ns3="a24696a2-b2e5-4c9d-b349-768e5435dce1" xmlns:ns4="bf943ef0-f690-4085-90e3-592e7cf1047d" xmlns:ns5="d4a7e087-6038-4ca6-a9fd-d25b443c93b3" targetNamespace="http://schemas.microsoft.com/office/2006/metadata/properties" ma:root="true" ma:fieldsID="d183fb33d5024dac67d2e419336e6eb3" ns2:_="" ns3:_="" ns4:_="" ns5:_="">
    <xsd:import namespace="128c98e2-ddb0-4a7c-9759-5ee7fed5979e"/>
    <xsd:import namespace="a24696a2-b2e5-4c9d-b349-768e5435dce1"/>
    <xsd:import namespace="bf943ef0-f690-4085-90e3-592e7cf1047d"/>
    <xsd:import namespace="d4a7e087-6038-4ca6-a9fd-d25b443c93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ServiceLocation" minOccurs="0"/>
                <xsd:element ref="ns2:MediaLengthInSeconds" minOccurs="0"/>
                <xsd:element ref="ns4:lcf76f155ced4ddcb4097134ff3c332f" minOccurs="0"/>
                <xsd:element ref="ns5: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c98e2-ddb0-4a7c-9759-5ee7fed59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24696a2-b2e5-4c9d-b349-768e5435dce1"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943ef0-f690-4085-90e3-592e7cf1047d"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4f7c6187-484c-4b4b-8428-1ad2a8da85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4a7e087-6038-4ca6-a9fd-d25b443c93b3"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8a2e1b6-c3a8-407f-bb6e-6b21575db143}" ma:internalName="TaxCatchAll" ma:showField="CatchAllData" ma:web="d4a7e087-6038-4ca6-a9fd-d25b443c93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8718B3-0AE1-4350-8F46-15F410FD6522}">
  <ds:schemaRefs>
    <ds:schemaRef ds:uri="http://schemas.microsoft.com/office/2006/metadata/properties"/>
    <ds:schemaRef ds:uri="http://www.w3.org/2000/xmlns/"/>
    <ds:schemaRef ds:uri="d4a7e087-6038-4ca6-a9fd-d25b443c93b3"/>
    <ds:schemaRef ds:uri="http://www.w3.org/2001/XMLSchema-instance"/>
    <ds:schemaRef ds:uri="bf943ef0-f690-4085-90e3-592e7cf1047d"/>
    <ds:schemaRef ds:uri="http://schemas.microsoft.com/office/infopath/2007/PartnerControls"/>
  </ds:schemaRefs>
</ds:datastoreItem>
</file>

<file path=customXml/itemProps2.xml><?xml version="1.0" encoding="utf-8"?>
<ds:datastoreItem xmlns:ds="http://schemas.openxmlformats.org/officeDocument/2006/customXml" ds:itemID="{E7494723-89D8-42DE-926C-AAD315AD4010}">
  <ds:schemaRefs>
    <ds:schemaRef ds:uri="http://schemas.microsoft.com/office/2006/metadata/contentType"/>
    <ds:schemaRef ds:uri="http://schemas.microsoft.com/office/2006/metadata/properties/metaAttributes"/>
    <ds:schemaRef ds:uri="http://www.w3.org/2000/xmlns/"/>
    <ds:schemaRef ds:uri="http://www.w3.org/2001/XMLSchema"/>
    <ds:schemaRef ds:uri="128c98e2-ddb0-4a7c-9759-5ee7fed5979e"/>
    <ds:schemaRef ds:uri="a24696a2-b2e5-4c9d-b349-768e5435dce1"/>
    <ds:schemaRef ds:uri="bf943ef0-f690-4085-90e3-592e7cf1047d"/>
    <ds:schemaRef ds:uri="d4a7e087-6038-4ca6-a9fd-d25b443c93b3"/>
  </ds:schemaRefs>
</ds:datastoreItem>
</file>

<file path=customXml/itemProps3.xml><?xml version="1.0" encoding="utf-8"?>
<ds:datastoreItem xmlns:ds="http://schemas.openxmlformats.org/officeDocument/2006/customXml" ds:itemID="{0D42CD4F-35AC-4A11-88EA-24A25EE719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1233</TotalTime>
  <Words>674</Words>
  <Application>Microsoft Office PowerPoint</Application>
  <PresentationFormat>Laajakuva</PresentationFormat>
  <Paragraphs>60</Paragraphs>
  <Slides>11</Slides>
  <Notes>0</Notes>
  <HiddenSlides>0</HiddenSlides>
  <MMClips>0</MMClips>
  <ScaleCrop>false</ScaleCrop>
  <HeadingPairs>
    <vt:vector size="4" baseType="variant">
      <vt:variant>
        <vt:lpstr>Teema</vt:lpstr>
      </vt:variant>
      <vt:variant>
        <vt:i4>4</vt:i4>
      </vt:variant>
      <vt:variant>
        <vt:lpstr>Dian otsikot</vt:lpstr>
      </vt:variant>
      <vt:variant>
        <vt:i4>11</vt:i4>
      </vt:variant>
    </vt:vector>
  </HeadingPairs>
  <TitlesOfParts>
    <vt:vector size="15" baseType="lpstr">
      <vt:lpstr>Office Theme</vt:lpstr>
      <vt:lpstr>1_Office Theme</vt:lpstr>
      <vt:lpstr>2_Office Theme</vt:lpstr>
      <vt:lpstr>3_Office Theme</vt:lpstr>
      <vt:lpstr>Kirkonkylän koulun viipaleen väistäminen</vt:lpstr>
      <vt:lpstr>Tausta</vt:lpstr>
      <vt:lpstr>Tausta</vt:lpstr>
      <vt:lpstr>Opetuksen järjestävää sitovat seikat</vt:lpstr>
      <vt:lpstr>Opetuksen järjestäjää sitovat seikat</vt:lpstr>
      <vt:lpstr>Tavoite ja pohditut vaihtoehdot</vt:lpstr>
      <vt:lpstr>Viipaleen purkaminen ja uudet väistötilaratkaisut</vt:lpstr>
      <vt:lpstr>Opetuspalveluiden käytössä olevien tilojen hyödyntäminen tilapäisesti</vt:lpstr>
      <vt:lpstr>Esitetään keskustelujen pohjalta</vt:lpstr>
      <vt:lpstr>Esityksen pohjana</vt:lpstr>
      <vt:lpstr>Kysymykset ja näkemykset tilaisuudessa 7.5.2025</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Anna Aalto</dc:creator>
  <cp:keywords/>
  <dc:description/>
  <cp:lastModifiedBy>Tanja Rasinen</cp:lastModifiedBy>
  <cp:revision>26</cp:revision>
  <dcterms:created xsi:type="dcterms:W3CDTF">2022-01-14T03:11:54Z</dcterms:created>
  <dcterms:modified xsi:type="dcterms:W3CDTF">2025-05-13T14:43:29Z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0x01010087552BF6E5D69E4684FA03F44C4BAEBE</vt:lpwstr>
  </property>
  <property fmtid="{D5CDD505-2E9C-101B-9397-08002B2CF9AE}" pid="3" name="MediaServiceImageTags">
    <vt:lpwstr/>
  </property>
</Properties>
</file>