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9" r:id="rId7"/>
    <p:sldId id="266" r:id="rId8"/>
    <p:sldId id="267" r:id="rId9"/>
    <p:sldId id="268" r:id="rId10"/>
    <p:sldId id="269" r:id="rId11"/>
    <p:sldId id="261" r:id="rId12"/>
    <p:sldId id="262" r:id="rId13"/>
    <p:sldId id="257" r:id="rId14"/>
    <p:sldId id="264" r:id="rId15"/>
    <p:sldId id="260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B517FB6-3BC0-9A49-8853-5323391CB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12833D-FF83-BE45-A35A-CC8A04626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EA05F-C017-534F-BCEF-B72261243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694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fi-fi/kuva/aamu-aamunkoitto-auringonkukat-auringonlasku-240639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utumn-leaves-fall-leaves-autumn-148607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www.youtube.com/watch?v=U0XHC3fBLTo" TargetMode="External"/><Relationship Id="rId2" Type="http://schemas.openxmlformats.org/officeDocument/2006/relationships/hyperlink" Target="mailto:kirsti.torvasti@keusote.f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B2B757-04D4-4BDA-95A1-59040E71A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4571999"/>
            <a:ext cx="7673801" cy="108765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fi-FI" sz="3400"/>
              <a:t>Tervetuloa </a:t>
            </a:r>
            <a:br>
              <a:rPr lang="fi-FI" sz="3400"/>
            </a:br>
            <a:r>
              <a:rPr lang="fi-FI" sz="3400"/>
              <a:t>Hirvihaaran koulun vanhempainiltaan!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42CEAA-7EEC-4333-8EFE-75EDB9A2A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795" y="5659655"/>
            <a:ext cx="7599205" cy="611896"/>
          </a:xfrm>
        </p:spPr>
        <p:txBody>
          <a:bodyPr>
            <a:normAutofit/>
          </a:bodyPr>
          <a:lstStyle/>
          <a:p>
            <a:pPr algn="l"/>
            <a:endParaRPr lang="fi-FI"/>
          </a:p>
        </p:txBody>
      </p:sp>
      <p:pic>
        <p:nvPicPr>
          <p:cNvPr id="5" name="Kuva 4" descr="Kuva, joka sisältää kohteen kasvi, kukka, ruoho, ulko&#10;&#10;Kuvaus luotu automaattisesti">
            <a:extLst>
              <a:ext uri="{FF2B5EF4-FFF2-40B4-BE49-F238E27FC236}">
                <a16:creationId xmlns:a16="http://schemas.microsoft.com/office/drawing/2014/main" id="{E72DBE22-3444-458C-8FF6-F1FE71248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00201" y="609600"/>
            <a:ext cx="6971018" cy="36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2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17B2E8-A098-4E1E-88AF-1767AF9E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04966" cy="685800"/>
          </a:xfrm>
        </p:spPr>
        <p:txBody>
          <a:bodyPr>
            <a:normAutofit/>
          </a:bodyPr>
          <a:lstStyle/>
          <a:p>
            <a:r>
              <a:rPr lang="fi-FI" dirty="0"/>
              <a:t>Arvioinnista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2BB68E-BFF0-41E9-9300-C44A48089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5400"/>
            <a:ext cx="8596668" cy="5286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Alkuopetuksen 1-luokalla on lukuvuoden aikana kaksi oppimiskeskustelua huoltajien kanssa. </a:t>
            </a:r>
          </a:p>
          <a:p>
            <a:r>
              <a:rPr lang="fi-FI" dirty="0"/>
              <a:t>2-luokan oppimiskeskustelukäytäntöjä on muutettu niin, että lukuvuoden aikana käydään vain yksi arviointikeskustelu huoltajien kanssa aikaisemman kahden keskustelun sijaan.  </a:t>
            </a:r>
          </a:p>
          <a:p>
            <a:r>
              <a:rPr lang="fi-FI" dirty="0"/>
              <a:t>Muilla vuosiluokilla </a:t>
            </a:r>
          </a:p>
          <a:p>
            <a:r>
              <a:rPr lang="fi-FI" dirty="0"/>
              <a:t>Päättöarvioinnin kriteerit on laadittu arvosanoille 5, 7, 8j a 9 ja on otetaan käyttöön 1.8.2021. </a:t>
            </a:r>
          </a:p>
          <a:p>
            <a:r>
              <a:rPr lang="fi-FI" dirty="0"/>
              <a:t>Mäntsälän kunnan uusi käyttäytymisen kriteeristö on myös otettu käyttöön.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159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6AEBA5-B628-4AE3-A523-0C46CDDE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C229310-10A9-4808-A8FA-222F1EA74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550" y="1243854"/>
            <a:ext cx="8238231" cy="479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31B34A-113E-4D2E-B88E-A4C1611B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7038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A278D7-E4C2-4258-B838-990038D91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62051"/>
            <a:ext cx="8596668" cy="4879312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dirty="0"/>
              <a:t>A1-kielen arviointikriteeristö on laadittu koskemaan myös alkuopetuksen 1-2-vuosiluokkia</a:t>
            </a:r>
          </a:p>
          <a:p>
            <a:r>
              <a:rPr lang="fi-FI" dirty="0"/>
              <a:t>Alkuopetuksen opettajat ovat osallistuneet kunnan yhteiseen Varhennetun kielenopetuksen täydennyskoulutukseen </a:t>
            </a:r>
          </a:p>
          <a:p>
            <a:r>
              <a:rPr lang="fi-FI" dirty="0"/>
              <a:t>Uudet todistuspohjat on otetaan käyttöön . Arviointiskaala on viisi portainen. </a:t>
            </a:r>
          </a:p>
          <a:p>
            <a:r>
              <a:rPr lang="fi-FI" dirty="0"/>
              <a:t>Lukuvuositodistus vuosiluokille 1-3 ovat sanallinen. Lisäksi käyttäytyminen arvioidaan sanallisesti.</a:t>
            </a:r>
          </a:p>
          <a:p>
            <a:r>
              <a:rPr lang="fi-FI" dirty="0"/>
              <a:t>Vuosiluokille 4-6-lukuvuositodistuksessa annetaan numeroarviointi ja käyttäytyminen arvioidaan numeroin.</a:t>
            </a:r>
          </a:p>
          <a:p>
            <a:r>
              <a:rPr lang="fi-FI" dirty="0"/>
              <a:t>Uutena käytäntönä tulee myös viikon 5 viimeisenä perjantaina 6-luokan oppilaille annettava välitodistus.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712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BA3275-F83C-4AF3-BF65-DBFF98F7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4559"/>
          </a:xfrm>
        </p:spPr>
        <p:txBody>
          <a:bodyPr>
            <a:normAutofit fontScale="90000"/>
          </a:bodyPr>
          <a:lstStyle/>
          <a:p>
            <a:r>
              <a:rPr lang="fi-FI" dirty="0"/>
              <a:t>Sana on vapaa ! 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7F7F46-92A2-429B-AB2A-1C808E39F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7813"/>
            <a:ext cx="8596668" cy="4723550"/>
          </a:xfrm>
        </p:spPr>
        <p:txBody>
          <a:bodyPr/>
          <a:lstStyle/>
          <a:p>
            <a:r>
              <a:rPr lang="fi-FI" dirty="0"/>
              <a:t>Kiitos kaikille osallistumisesta!</a:t>
            </a:r>
          </a:p>
          <a:p>
            <a:endParaRPr lang="fi-FI" dirty="0"/>
          </a:p>
        </p:txBody>
      </p:sp>
      <p:pic>
        <p:nvPicPr>
          <p:cNvPr id="5" name="Kuva 4" descr="Kuva, joka sisältää kohteen puu, vihreä&#10;&#10;Kuvaus luotu automaattisesti">
            <a:extLst>
              <a:ext uri="{FF2B5EF4-FFF2-40B4-BE49-F238E27FC236}">
                <a16:creationId xmlns:a16="http://schemas.microsoft.com/office/drawing/2014/main" id="{951AEA6E-7097-400F-A5D3-5E7A7B0CC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6682" y="1761565"/>
            <a:ext cx="5192358" cy="276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8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82F985-29B0-4940-8AF6-9C3CE6D5F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0125"/>
          </a:xfrm>
        </p:spPr>
        <p:txBody>
          <a:bodyPr>
            <a:normAutofit fontScale="90000"/>
          </a:bodyPr>
          <a:lstStyle/>
          <a:p>
            <a:r>
              <a:rPr lang="fi-FI" dirty="0"/>
              <a:t>Lukuvuoden 2022-2023 opetusryhmät ja koulun henkilöstö: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D7DA93-63D3-47B8-BB0C-71B3C01B5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1964"/>
            <a:ext cx="8596668" cy="4516436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1-luokka: luokanopettaja/rehtori Salla Hallikainen, lisäksi RU 6-luokka ja EN resurssiopettajana 1 h/vk 6-luokka</a:t>
            </a:r>
          </a:p>
          <a:p>
            <a:r>
              <a:rPr lang="fi-FI" dirty="0"/>
              <a:t>2-3-luokka: luokanopettaja Mari Matilainen, lisäksi KS/pehmeät materiaalit vuosiluokilla 3-6</a:t>
            </a:r>
          </a:p>
          <a:p>
            <a:r>
              <a:rPr lang="fi-FI" dirty="0"/>
              <a:t>Resurssiopettaja Niina Kokkonen: 2-luokka AI, MA,EN,UE, KS, 3-luokka AI, 4-luokka AI,YL</a:t>
            </a:r>
          </a:p>
          <a:p>
            <a:r>
              <a:rPr lang="fi-FI" dirty="0"/>
              <a:t>4-5-luokka: luokanopettaja Paula Salo, EN ja KU 6-luokka ja valinnainen oppiaine 5-6-luokka</a:t>
            </a:r>
          </a:p>
          <a:p>
            <a:r>
              <a:rPr lang="fi-FI" dirty="0"/>
              <a:t>6-luokka: luokanopettaja Antti Yrttimaa, lisäksi MU vuosiluokille 3-6 ja LI 4-5-luokille ja YH  5-luokka ja valinnaisaine 5-6-luokille</a:t>
            </a:r>
          </a:p>
          <a:p>
            <a:r>
              <a:rPr lang="fi-FI" dirty="0"/>
              <a:t>luokanopettaja/rehtori Topi Naamanka, KS/kovat materiaalit vuosiluokilla 4-6, 4 </a:t>
            </a:r>
            <a:r>
              <a:rPr lang="fi-FI" dirty="0" err="1"/>
              <a:t>vvh</a:t>
            </a:r>
            <a:endParaRPr lang="fi-FI" dirty="0"/>
          </a:p>
          <a:p>
            <a:r>
              <a:rPr lang="fi-FI" dirty="0"/>
              <a:t>laaja-alainen erityisopettaja Kirsi Isoranta, koululla ti ja ke</a:t>
            </a:r>
          </a:p>
          <a:p>
            <a:r>
              <a:rPr lang="fi-FI" dirty="0"/>
              <a:t>koulunkäynninohjaajat Sirpa Saarinen</a:t>
            </a:r>
          </a:p>
          <a:p>
            <a:r>
              <a:rPr lang="fi-FI" dirty="0"/>
              <a:t>iltapäiväkerhonohjaaja Elina Niva</a:t>
            </a:r>
          </a:p>
          <a:p>
            <a:r>
              <a:rPr lang="fi-FI" dirty="0"/>
              <a:t>ruokapalveluvastaava Sonja Söderström </a:t>
            </a:r>
          </a:p>
          <a:p>
            <a:r>
              <a:rPr lang="fi-FI" dirty="0"/>
              <a:t>siistijä Satu Vanhatalo</a:t>
            </a:r>
          </a:p>
          <a:p>
            <a:r>
              <a:rPr lang="fi-FI" dirty="0"/>
              <a:t>koulusihteeri Marja Uotila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795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CFB385-748F-4D05-BBE1-224A4EE9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050"/>
          </a:xfrm>
        </p:spPr>
        <p:txBody>
          <a:bodyPr/>
          <a:lstStyle/>
          <a:p>
            <a:r>
              <a:rPr lang="fi-FI" dirty="0"/>
              <a:t>Koulun oppilashuollon henkilöstö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0235C4-4CA5-4BB5-891D-DB2B7103B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4925"/>
            <a:ext cx="8596668" cy="4736437"/>
          </a:xfrm>
        </p:spPr>
        <p:txBody>
          <a:bodyPr/>
          <a:lstStyle/>
          <a:p>
            <a:r>
              <a:rPr lang="fi-FI" dirty="0"/>
              <a:t>Terveydenhoitaja Kirsti </a:t>
            </a:r>
            <a:r>
              <a:rPr lang="fi-FI" dirty="0" err="1"/>
              <a:t>Torvasti</a:t>
            </a:r>
            <a:r>
              <a:rPr lang="fi-FI" dirty="0"/>
              <a:t> p.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050 4970038,</a:t>
            </a:r>
            <a:r>
              <a:rPr lang="fi-FI" dirty="0"/>
              <a:t>, sähköposti </a:t>
            </a:r>
            <a:r>
              <a:rPr lang="fi-FI" dirty="0">
                <a:hlinkClick r:id="rId2"/>
              </a:rPr>
              <a:t>kirsti.torvasti@keusote.fi</a:t>
            </a:r>
            <a:r>
              <a:rPr lang="fi-FI" dirty="0"/>
              <a:t>. Kirsti on tavattavissa kerran kahdessa viikossa(ei erityistä soittoaikaa, vastaajaan voi jättää soittopyynnön)</a:t>
            </a:r>
          </a:p>
          <a:p>
            <a:r>
              <a:rPr lang="fi-FI" dirty="0"/>
              <a:t>Kuraattori Jonna Kruunari, koululla parittoman viikon tiistaisin</a:t>
            </a:r>
          </a:p>
          <a:p>
            <a:r>
              <a:rPr lang="fi-FI" dirty="0"/>
              <a:t>Psykologi Lauri Tapola, parillisen viikon tiistai tai keskiviikkoa    </a:t>
            </a:r>
          </a:p>
          <a:p>
            <a:r>
              <a:rPr lang="fi-FI" dirty="0"/>
              <a:t>Koululääkäri, perjantaisin joitakin kertoja lukuvuoden aikana</a:t>
            </a:r>
          </a:p>
          <a:p>
            <a:r>
              <a:rPr lang="fi-FI" dirty="0"/>
              <a:t>Laaja-alainen erityisopettaja Kirsi Isoranta 040-314 5916 </a:t>
            </a:r>
          </a:p>
          <a:p>
            <a:r>
              <a:rPr lang="fi-FI" dirty="0"/>
              <a:t>Oppilashuoltohenkilöstön tavoittaa myös Wilman kautta: otattehan rohkeasti yhteyttä ! </a:t>
            </a:r>
          </a:p>
          <a:p>
            <a:r>
              <a:rPr lang="fi-FI" dirty="0">
                <a:hlinkClick r:id="rId3"/>
              </a:rPr>
              <a:t>http://swww.youtube.com/watch?v=U0XHC3fBLTo</a:t>
            </a:r>
            <a:r>
              <a:rPr lang="fi-FI" dirty="0"/>
              <a:t>;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269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28C82C-6441-894C-8E2B-2F0D3ADF8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700">
                <a:solidFill>
                  <a:schemeClr val="tx1"/>
                </a:solidFill>
                <a:latin typeface="+mj-lt"/>
              </a:rPr>
              <a:t>Kuraattori</a:t>
            </a:r>
            <a:br>
              <a:rPr lang="en-US" sz="3700">
                <a:solidFill>
                  <a:schemeClr val="tx1"/>
                </a:solidFill>
                <a:latin typeface="+mj-lt"/>
              </a:rPr>
            </a:br>
            <a:r>
              <a:rPr lang="en-US" sz="3700">
                <a:solidFill>
                  <a:schemeClr val="tx1"/>
                </a:solidFill>
                <a:latin typeface="+mj-lt"/>
              </a:rPr>
              <a:t>Jonna Kruunari</a:t>
            </a:r>
            <a:br>
              <a:rPr lang="en-US" sz="3700">
                <a:solidFill>
                  <a:schemeClr val="tx1"/>
                </a:solidFill>
                <a:latin typeface="+mj-lt"/>
              </a:rPr>
            </a:br>
            <a:endParaRPr lang="en-US" sz="37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Kuva 2" descr="Kuva, joka sisältää kohteen nainen, henkilö, poseeraaminen, hymyileminen&#10;&#10;Kuvaus luotu automaattisesti">
            <a:extLst>
              <a:ext uri="{FF2B5EF4-FFF2-40B4-BE49-F238E27FC236}">
                <a16:creationId xmlns:a16="http://schemas.microsoft.com/office/drawing/2014/main" id="{C3F347FC-7B92-47A0-A4EB-D72BDDD0F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3631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effectLst/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FCFB2AD8-D207-FA47-8077-DB508FCF0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2800" dirty="0" err="1">
                <a:latin typeface="+mn-lt"/>
              </a:rPr>
              <a:t>Hirvihaaran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koululla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joka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toinen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keskiviikko</a:t>
            </a:r>
            <a:r>
              <a:rPr lang="en-US" sz="2800" dirty="0">
                <a:latin typeface="+mn-lt"/>
              </a:rPr>
              <a:t> (</a:t>
            </a:r>
            <a:r>
              <a:rPr lang="en-US" sz="2800" dirty="0" err="1">
                <a:latin typeface="+mn-lt"/>
              </a:rPr>
              <a:t>parittomat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vkot</a:t>
            </a:r>
            <a:r>
              <a:rPr lang="en-US" sz="2800" dirty="0">
                <a:latin typeface="+mn-lt"/>
              </a:rPr>
              <a:t>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algn="l"/>
            <a:r>
              <a:rPr lang="en-US" sz="2800" dirty="0" err="1">
                <a:latin typeface="+mn-lt"/>
              </a:rPr>
              <a:t>Voit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ottaa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yhteyttä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Wilmassa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puhelimitse</a:t>
            </a:r>
            <a:r>
              <a:rPr lang="en-US" sz="2800" dirty="0">
                <a:latin typeface="+mn-lt"/>
              </a:rPr>
              <a:t> tai </a:t>
            </a:r>
            <a:r>
              <a:rPr lang="en-US" sz="2800" dirty="0" err="1">
                <a:latin typeface="+mn-lt"/>
              </a:rPr>
              <a:t>sähköpostilla</a:t>
            </a:r>
            <a:r>
              <a:rPr lang="en-US" sz="2800" dirty="0">
                <a:latin typeface="+mn-lt"/>
              </a:rPr>
              <a:t> </a:t>
            </a:r>
          </a:p>
          <a:p>
            <a:pPr algn="l"/>
            <a:endParaRPr lang="en-US" sz="2800" dirty="0">
              <a:latin typeface="+mn-lt"/>
            </a:endParaRPr>
          </a:p>
          <a:p>
            <a:pPr algn="l"/>
            <a:r>
              <a:rPr lang="en-US" sz="2800" dirty="0">
                <a:latin typeface="+mn-lt"/>
              </a:rPr>
              <a:t>puh. 040 314 6732</a:t>
            </a:r>
          </a:p>
          <a:p>
            <a:pPr algn="l"/>
            <a:endParaRPr lang="en-US" sz="2800" dirty="0">
              <a:latin typeface="+mn-lt"/>
            </a:endParaRPr>
          </a:p>
          <a:p>
            <a:pPr algn="l"/>
            <a:r>
              <a:rPr lang="en-US" sz="2800" dirty="0">
                <a:latin typeface="+mn-lt"/>
              </a:rPr>
              <a:t>jonna.kruunari@mantsala.fi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0C99-AEA4-4744-8AB0-9F881FC8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5697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54E8188-653C-DD4D-99BB-6A9BE1F2B284}" type="slidenum">
              <a:rPr lang="en-US">
                <a:solidFill>
                  <a:srgbClr val="595959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rgbClr val="59595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103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3F15-F7FA-844B-B80B-AAFC072C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Kuraattori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FCD5-4120-6846-81AA-03315F9A7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i-FI" dirty="0">
                <a:solidFill>
                  <a:srgbClr val="333333"/>
                </a:solidFill>
                <a:latin typeface="Arial" panose="020B0604020202020204" pitchFamily="34" charset="0"/>
              </a:rPr>
              <a:t>K</a:t>
            </a: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uraattorilta saa tukea, jos lapsella on pulmia esim. koulunkäynnissä, kaverisuhteissa tai hänen elämässään tapahtuu muutoksia.</a:t>
            </a:r>
          </a:p>
          <a:p>
            <a:pPr marL="0" indent="0"/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Ratkaisuja pulmatilanteisiin etsitään usein yhdessä huoltajien ja koulun kanssa.</a:t>
            </a:r>
          </a:p>
          <a:p>
            <a:pPr marL="0" indent="0"/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Tarvittaessa tehdään yhteistyötä perheneuvolan, sosiaalihuollon, Nuorisoaseman ja terveydenhuollon kanssa. </a:t>
            </a:r>
          </a:p>
          <a:p>
            <a:pPr marL="0" indent="0"/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Kuraattorin kanssa käydyt keskustelut ovat luottamuksellisia. 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F2A91-0F49-7149-8018-92122AB85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MULISH REGULAR ROMA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4E8188-653C-DD4D-99BB-6A9BE1F2B284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134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28C82C-6441-894C-8E2B-2F0D3ADF8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4579" y="629267"/>
            <a:ext cx="6422849" cy="154391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br>
              <a:rPr lang="en-US" sz="3700" dirty="0">
                <a:solidFill>
                  <a:schemeClr val="tx1"/>
                </a:solidFill>
                <a:latin typeface="+mj-lt"/>
              </a:rPr>
            </a:br>
            <a:br>
              <a:rPr lang="en-US" sz="3700" dirty="0">
                <a:solidFill>
                  <a:schemeClr val="tx1"/>
                </a:solidFill>
                <a:latin typeface="+mj-lt"/>
              </a:rPr>
            </a:br>
            <a:r>
              <a:rPr lang="en-US" sz="4000" dirty="0" err="1">
                <a:solidFill>
                  <a:schemeClr val="tx1"/>
                </a:solidFill>
                <a:latin typeface="+mj-lt"/>
              </a:rPr>
              <a:t>Koulupsykologi</a:t>
            </a:r>
            <a:br>
              <a:rPr lang="en-US" sz="4000" dirty="0">
                <a:solidFill>
                  <a:schemeClr val="tx1"/>
                </a:solidFill>
                <a:latin typeface="+mj-lt"/>
              </a:rPr>
            </a:br>
            <a:br>
              <a:rPr lang="en-US" sz="3700" dirty="0">
                <a:solidFill>
                  <a:schemeClr val="tx1"/>
                </a:solidFill>
                <a:latin typeface="+mj-lt"/>
              </a:rPr>
            </a:br>
            <a:r>
              <a:rPr lang="en-US" sz="3700" dirty="0">
                <a:solidFill>
                  <a:schemeClr val="tx1"/>
                </a:solidFill>
                <a:latin typeface="+mj-lt"/>
              </a:rPr>
              <a:t>Lauri Tapola</a:t>
            </a:r>
            <a:br>
              <a:rPr lang="en-US" sz="3700" dirty="0">
                <a:solidFill>
                  <a:schemeClr val="tx1"/>
                </a:solidFill>
                <a:latin typeface="+mj-lt"/>
              </a:rPr>
            </a:br>
            <a:br>
              <a:rPr lang="en-US" sz="3700" dirty="0">
                <a:solidFill>
                  <a:schemeClr val="tx1"/>
                </a:solidFill>
                <a:latin typeface="+mj-lt"/>
              </a:rPr>
            </a:br>
            <a:endParaRPr lang="en-US" sz="3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FB2AD8-D207-FA47-8077-DB508FCF0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2800" dirty="0" err="1">
                <a:latin typeface="+mn-lt"/>
              </a:rPr>
              <a:t>Hirvihaaran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koululla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joka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toinen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tiistai</a:t>
            </a:r>
            <a:r>
              <a:rPr lang="en-US" sz="2800" dirty="0">
                <a:latin typeface="+mn-lt"/>
              </a:rPr>
              <a:t> (</a:t>
            </a:r>
            <a:r>
              <a:rPr lang="en-US" sz="2800" dirty="0" err="1">
                <a:latin typeface="+mn-lt"/>
              </a:rPr>
              <a:t>parilliset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viikot</a:t>
            </a:r>
            <a:r>
              <a:rPr lang="en-US" sz="2800" dirty="0">
                <a:latin typeface="+mn-lt"/>
              </a:rPr>
              <a:t>)</a:t>
            </a:r>
          </a:p>
          <a:p>
            <a:pPr algn="l"/>
            <a:endParaRPr lang="en-US" sz="2800" dirty="0">
              <a:latin typeface="+mn-lt"/>
            </a:endParaRPr>
          </a:p>
          <a:p>
            <a:pPr algn="l"/>
            <a:r>
              <a:rPr lang="en-US" sz="2800" dirty="0" err="1">
                <a:latin typeface="+mn-lt"/>
              </a:rPr>
              <a:t>Voit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ottaa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yhteyttä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Wilmassa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puhelimitse</a:t>
            </a:r>
            <a:r>
              <a:rPr lang="en-US" sz="2800" dirty="0">
                <a:latin typeface="+mn-lt"/>
              </a:rPr>
              <a:t> tai </a:t>
            </a:r>
            <a:r>
              <a:rPr lang="en-US" sz="2800" dirty="0" err="1">
                <a:latin typeface="+mn-lt"/>
              </a:rPr>
              <a:t>sähköpostilla</a:t>
            </a:r>
            <a:endParaRPr lang="en-US" sz="2800" dirty="0">
              <a:latin typeface="+mn-lt"/>
            </a:endParaRPr>
          </a:p>
          <a:p>
            <a:pPr algn="l"/>
            <a:endParaRPr lang="en-US" sz="2800" dirty="0">
              <a:latin typeface="+mn-lt"/>
            </a:endParaRPr>
          </a:p>
          <a:p>
            <a:pPr algn="l"/>
            <a:r>
              <a:rPr lang="en-US" sz="2800" dirty="0">
                <a:latin typeface="+mn-lt"/>
              </a:rPr>
              <a:t>puh. 040 314 6806</a:t>
            </a:r>
          </a:p>
          <a:p>
            <a:pPr algn="l"/>
            <a:endParaRPr lang="en-US" sz="2800" dirty="0">
              <a:latin typeface="+mn-lt"/>
            </a:endParaRPr>
          </a:p>
          <a:p>
            <a:pPr algn="l"/>
            <a:r>
              <a:rPr lang="en-US" sz="2800" dirty="0">
                <a:latin typeface="+mn-lt"/>
              </a:rPr>
              <a:t>lauri.tapola@mantsala.fi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0C99-AEA4-4744-8AB0-9F881FC8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5697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54E8188-653C-DD4D-99BB-6A9BE1F2B284}" type="slidenum">
              <a:rPr lang="en-US">
                <a:solidFill>
                  <a:srgbClr val="595959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595959"/>
              </a:solidFill>
              <a:latin typeface="Calibri" panose="020F0502020204030204"/>
            </a:endParaRPr>
          </a:p>
        </p:txBody>
      </p:sp>
      <p:pic>
        <p:nvPicPr>
          <p:cNvPr id="9" name="Kuva 8" descr="Kuva, joka sisältää kohteen henkilö, mies, poseeraaminen&#10;&#10;Kuvaus luotu automaattisesti">
            <a:extLst>
              <a:ext uri="{FF2B5EF4-FFF2-40B4-BE49-F238E27FC236}">
                <a16:creationId xmlns:a16="http://schemas.microsoft.com/office/drawing/2014/main" id="{24575EBA-37CB-482A-938A-728A1D519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67" y="1092531"/>
            <a:ext cx="3327074" cy="44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3F15-F7FA-844B-B80B-AAFC072C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Koulupsykologi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FCD5-4120-6846-81AA-03315F9A7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endParaRPr lang="fi-FI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fi-FI" dirty="0">
                <a:solidFill>
                  <a:srgbClr val="333333"/>
                </a:solidFill>
                <a:latin typeface="Arial" panose="020B0604020202020204" pitchFamily="34" charset="0"/>
              </a:rPr>
              <a:t>Koulupsykologia voi konsultoida tai koulupsykologi voi tehdä tarvittaessa oppimisvaikeustutkimuksia, jos oppilaalla on suuria haasteita oppimisessa tai keskittymisessä. Pyritään selvittämään mistä haasteet johtuvat ja minkälainen tuki auttaisi.</a:t>
            </a:r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/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Koulupsykologi voi auttaa, jos oppilaalla on haasteita tunteiden säätelyssä, tai jos koulunkäynti syystä tai toisesta tuntuu oppilaasta huomattavan raskaalta tai ahdistavalta.</a:t>
            </a:r>
          </a:p>
          <a:p>
            <a:pPr marL="0" indent="0"/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Koulupsykologiin voi olla yhteydessä </a:t>
            </a:r>
            <a:r>
              <a:rPr lang="fi-FI" dirty="0">
                <a:solidFill>
                  <a:srgbClr val="333333"/>
                </a:solidFill>
                <a:latin typeface="Arial" panose="020B0604020202020204" pitchFamily="34" charset="0"/>
              </a:rPr>
              <a:t>matalalla kynnyksellä. Jos hyväksi nähdään, niin voidaan tarvittaessa myös</a:t>
            </a: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ohjata muiden yhteistyötahojen tuen piiriin.</a:t>
            </a:r>
          </a:p>
          <a:p>
            <a:pPr marL="457200" indent="-457200">
              <a:buFontTx/>
              <a:buChar char="-"/>
            </a:pPr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Psykologin kanssa käydyt keskustelut ovat luottamuksellisia. 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F2A91-0F49-7149-8018-92122AB85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MULISH REGULAR ROMA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4E8188-653C-DD4D-99BB-6A9BE1F2B284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653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63A61-6250-4BEB-8E8D-24306527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Poissaolon seuraan-malli käyttöön koko kunnassa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EF8C34-FB6E-4E42-B937-F6B750A8D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Wilman tiedotekenttään on tulossa huoltajille tiedote </a:t>
            </a:r>
          </a:p>
          <a:p>
            <a:r>
              <a:rPr lang="fi-FI" dirty="0"/>
              <a:t>malli, jossa seurataan ja tarvittaessa puututaan oppilaan poissaoloihin systemaattisesti (luvaton poissaolo ja muu huolestuttava poissaolo/sairaspoissaolo)</a:t>
            </a:r>
          </a:p>
          <a:p>
            <a:r>
              <a:rPr lang="fi-FI" dirty="0"/>
              <a:t>ennaltaehkäisevää toimintaa</a:t>
            </a:r>
          </a:p>
          <a:p>
            <a:r>
              <a:rPr lang="fi-FI" dirty="0"/>
              <a:t>yhteistyössä huoltajien kanssa: seuranta 30h, 50 h, 70 h</a:t>
            </a:r>
          </a:p>
          <a:p>
            <a:r>
              <a:rPr lang="fi-FI" dirty="0"/>
              <a:t>moniammatillinen tuki </a:t>
            </a:r>
          </a:p>
        </p:txBody>
      </p:sp>
    </p:spTree>
    <p:extLst>
      <p:ext uri="{BB962C8B-B14F-4D97-AF65-F5344CB8AC3E}">
        <p14:creationId xmlns:p14="http://schemas.microsoft.com/office/powerpoint/2010/main" val="365501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186929-28FD-4B5B-A08D-67D89F93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5275"/>
            <a:ext cx="8596668" cy="590550"/>
          </a:xfrm>
        </p:spPr>
        <p:txBody>
          <a:bodyPr>
            <a:normAutofit fontScale="90000"/>
          </a:bodyPr>
          <a:lstStyle/>
          <a:p>
            <a:r>
              <a:rPr lang="fi-FI" dirty="0"/>
              <a:t>Lukuvuoden tärkeitä asioita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832189-787F-4CC8-A9F0-3DF0FC8DC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47750"/>
            <a:ext cx="8596668" cy="6082892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Turvallinen ja hyvä koulupäivä kaikille oppilaille ja koulun henkilöstölle</a:t>
            </a:r>
          </a:p>
          <a:p>
            <a:r>
              <a:rPr lang="fi-FI" dirty="0"/>
              <a:t>Opetussuunnitelmassa kunnan yhteisenä painopisteenä tänä lukuvuonna ovat vuorovaikutus  ja monipuolinen työskentely. Strategisina tavoitteina ovat  1.Turvallinen ja sujuva arki 2. Osallistava yhteisöllisyys ja kehittävä vire.</a:t>
            </a:r>
          </a:p>
          <a:p>
            <a:r>
              <a:rPr lang="fi-FI" dirty="0"/>
              <a:t>Oppilaat ja huoltajat pääsevät vaikuttamaan koulun </a:t>
            </a:r>
            <a:r>
              <a:rPr lang="fi-FI" dirty="0" err="1"/>
              <a:t>lukuvuosissuunnitelmaan</a:t>
            </a:r>
            <a:r>
              <a:rPr lang="fi-FI" dirty="0"/>
              <a:t> ja painospisteisiin kyselyn kautta: tulossa Wilmaan huoltajille</a:t>
            </a:r>
          </a:p>
          <a:p>
            <a:r>
              <a:rPr lang="fi-FI" dirty="0"/>
              <a:t>Monialaiset oppimisviikot viikolla 34-35: aiheena turvallisuus ja hyvinvointi strategisten tavoitteiden pohjalta. Opiskellemme joustavissa opetusryhmissä.</a:t>
            </a:r>
          </a:p>
          <a:p>
            <a:r>
              <a:rPr lang="fi-FI" dirty="0"/>
              <a:t>Koulumme on Kiva koulu ja luokissa on käytössä Kiva koulu-materiaalit</a:t>
            </a:r>
          </a:p>
          <a:p>
            <a:r>
              <a:rPr lang="fi-FI" dirty="0"/>
              <a:t>Tunne- ja kaveritaidot: luokissa on käytössä taitoja edistäviä menetelmiä mm. Hyvinvoinnin vuosikello, Mieli Ry:n Hyvän mielen taitomerkit.</a:t>
            </a:r>
          </a:p>
          <a:p>
            <a:r>
              <a:rPr lang="fi-FI" dirty="0"/>
              <a:t>Kummiluokkatoiminta: 1-ja 4-luokat, 2-ja 5-luokat, 3-ja 6-luokat kummiluokkia</a:t>
            </a:r>
          </a:p>
          <a:p>
            <a:r>
              <a:rPr lang="fi-FI" dirty="0"/>
              <a:t>Oppilaskunnan toiminta: toimintaa aloitettiin elokuussa koulurauhanjulistuksella, oppilaskunnan vaalit pidetään syyskuussa, ohjaajavana opettajana Niina </a:t>
            </a:r>
          </a:p>
          <a:p>
            <a:r>
              <a:rPr lang="fi-FI" dirty="0" err="1"/>
              <a:t>Huom</a:t>
            </a:r>
            <a:r>
              <a:rPr lang="fi-FI" dirty="0"/>
              <a:t>! Koulujen välinen kilpailutoiminta on alkaa taas mm. yleisurheilukisat</a:t>
            </a:r>
          </a:p>
          <a:p>
            <a:r>
              <a:rPr lang="fi-FI" dirty="0"/>
              <a:t>Kunnan yhteiset itsenäisyyspäivän juhlat 4-luokille ja 2-luokille vierailu Cine-elokuvateatterissa lasten elokuvanäytöksessä </a:t>
            </a:r>
          </a:p>
          <a:p>
            <a:r>
              <a:rPr lang="fi-FI" dirty="0"/>
              <a:t>kaikille luokka-asteille omaa kulttuuritoimintaa kuntatasoisesti mm. retkiä kulttuurikasvatussuunnitelman mukaisesti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 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7819657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7D37DCCDA7C4D49BDA80AD46DE8ECB3" ma:contentTypeVersion="2" ma:contentTypeDescription="Luo uusi asiakirja." ma:contentTypeScope="" ma:versionID="519c064b2760e80a5c49b8b95f2f94c0">
  <xsd:schema xmlns:xsd="http://www.w3.org/2001/XMLSchema" xmlns:xs="http://www.w3.org/2001/XMLSchema" xmlns:p="http://schemas.microsoft.com/office/2006/metadata/properties" xmlns:ns2="101bc037-7c97-42f5-8af0-22cd397675b7" targetNamespace="http://schemas.microsoft.com/office/2006/metadata/properties" ma:root="true" ma:fieldsID="65b500228a46f2982c9b9014977ee555" ns2:_="">
    <xsd:import namespace="101bc037-7c97-42f5-8af0-22cd397675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bc037-7c97-42f5-8af0-22cd39767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37D4E2-CDEE-4F35-B212-1144CD5AE0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1bc037-7c97-42f5-8af0-22cd397675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AD1016-87EA-41F8-A432-DEDB5BB26F5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6C5865-D6FE-48AD-A8D9-356AF6A55A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278</TotalTime>
  <Words>780</Words>
  <Application>Microsoft Office PowerPoint</Application>
  <PresentationFormat>Laajakuva</PresentationFormat>
  <Paragraphs>96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Calibri</vt:lpstr>
      <vt:lpstr>MULISH REGULAR ROMAN</vt:lpstr>
      <vt:lpstr>Open Sans</vt:lpstr>
      <vt:lpstr>Trebuchet MS</vt:lpstr>
      <vt:lpstr>Wingdings 3</vt:lpstr>
      <vt:lpstr>Pinta</vt:lpstr>
      <vt:lpstr>Tervetuloa  Hirvihaaran koulun vanhempainiltaan!</vt:lpstr>
      <vt:lpstr>Lukuvuoden 2022-2023 opetusryhmät ja koulun henkilöstö:</vt:lpstr>
      <vt:lpstr>Koulun oppilashuollon henkilöstö</vt:lpstr>
      <vt:lpstr>Kuraattori Jonna Kruunari </vt:lpstr>
      <vt:lpstr>Kuraattori</vt:lpstr>
      <vt:lpstr>  Koulupsykologi  Lauri Tapola  </vt:lpstr>
      <vt:lpstr>Koulupsykologi</vt:lpstr>
      <vt:lpstr>Poissaolon seuraan-malli käyttöön koko kunnassa</vt:lpstr>
      <vt:lpstr>Lukuvuoden tärkeitä asioita</vt:lpstr>
      <vt:lpstr>Arvioinnista </vt:lpstr>
      <vt:lpstr>PowerPoint-esitys</vt:lpstr>
      <vt:lpstr>PowerPoint-esitys</vt:lpstr>
      <vt:lpstr>Sana on vapaa 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 Hirvihaaran koulun vanhempainiltaan!</dc:title>
  <dc:creator>Hallikainen Salla</dc:creator>
  <cp:lastModifiedBy>Hallikainen Salla</cp:lastModifiedBy>
  <cp:revision>6</cp:revision>
  <dcterms:created xsi:type="dcterms:W3CDTF">2020-09-03T08:30:52Z</dcterms:created>
  <dcterms:modified xsi:type="dcterms:W3CDTF">2022-09-07T12:06:34Z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0x01010007D37DCCDA7C4D49BDA80AD46DE8ECB3</vt:lpwstr>
  </property>
</Properties>
</file>