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8" r:id="rId5"/>
    <p:sldMasterId id="2147483666" r:id="rId6"/>
    <p:sldMasterId id="2147483668" r:id="rId7"/>
  </p:sldMasterIdLst>
  <p:notesMasterIdLst>
    <p:notesMasterId r:id="rId32"/>
  </p:notesMasterIdLst>
  <p:handoutMasterIdLst>
    <p:handoutMasterId r:id="rId33"/>
  </p:handoutMasterIdLst>
  <p:sldIdLst>
    <p:sldId id="256" r:id="rId8"/>
    <p:sldId id="260" r:id="rId9"/>
    <p:sldId id="265" r:id="rId10"/>
    <p:sldId id="288" r:id="rId11"/>
    <p:sldId id="264" r:id="rId12"/>
    <p:sldId id="293" r:id="rId13"/>
    <p:sldId id="305" r:id="rId14"/>
    <p:sldId id="314" r:id="rId15"/>
    <p:sldId id="297" r:id="rId16"/>
    <p:sldId id="294" r:id="rId17"/>
    <p:sldId id="306" r:id="rId18"/>
    <p:sldId id="309" r:id="rId19"/>
    <p:sldId id="315" r:id="rId20"/>
    <p:sldId id="310" r:id="rId21"/>
    <p:sldId id="308" r:id="rId22"/>
    <p:sldId id="313" r:id="rId23"/>
    <p:sldId id="262" r:id="rId24"/>
    <p:sldId id="311" r:id="rId25"/>
    <p:sldId id="283" r:id="rId26"/>
    <p:sldId id="299" r:id="rId27"/>
    <p:sldId id="300" r:id="rId28"/>
    <p:sldId id="301" r:id="rId29"/>
    <p:sldId id="275" r:id="rId30"/>
    <p:sldId id="291" r:id="rId31"/>
  </p:sldIdLst>
  <p:sldSz cx="12192000" cy="6858000"/>
  <p:notesSz cx="6797675" cy="9926638"/>
  <p:embeddedFontLst>
    <p:embeddedFont>
      <p:font typeface="Comic Sans MS" panose="030F0702030302020204" pitchFamily="66" charset="0"/>
      <p:regular r:id="rId34"/>
      <p:bold r:id="rId35"/>
      <p:italic r:id="rId36"/>
      <p:boldItalic r:id="rId37"/>
    </p:embeddedFont>
    <p:embeddedFont>
      <p:font typeface="MULISH REGULAR ROMAN" panose="020B0604020202020204" charset="0"/>
      <p:regular r:id="rId38"/>
    </p:embeddedFont>
    <p:embeddedFont>
      <p:font typeface="Tempus Sans ITC" panose="04020404030D07020202" pitchFamily="82" charset="0"/>
      <p:regular r:id="rId3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A8229-2A6B-F9B6-07E4-B8AE88206218}" v="72" dt="2025-09-02T09:18:42.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392" y="2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AD64B-349E-804E-8B4E-DC33264C47C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1985975-B8F5-3E4D-ACC0-1EA9E5C9A93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35829F5-938F-6842-939C-A99E14613C39}" type="datetimeFigureOut">
              <a:rPr lang="fi-FI" smtClean="0"/>
              <a:t>3.9.2025</a:t>
            </a:fld>
            <a:endParaRPr lang="fi-FI"/>
          </a:p>
        </p:txBody>
      </p:sp>
      <p:sp>
        <p:nvSpPr>
          <p:cNvPr id="4" name="Footer Placeholder 3">
            <a:extLst>
              <a:ext uri="{FF2B5EF4-FFF2-40B4-BE49-F238E27FC236}">
                <a16:creationId xmlns:a16="http://schemas.microsoft.com/office/drawing/2014/main" id="{E08F7842-C027-5549-8735-7283B236B4F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i-FI"/>
              <a:t>Ahonen 2022</a:t>
            </a:r>
          </a:p>
        </p:txBody>
      </p:sp>
      <p:sp>
        <p:nvSpPr>
          <p:cNvPr id="5" name="Slide Number Placeholder 4">
            <a:extLst>
              <a:ext uri="{FF2B5EF4-FFF2-40B4-BE49-F238E27FC236}">
                <a16:creationId xmlns:a16="http://schemas.microsoft.com/office/drawing/2014/main" id="{582CE9FE-8242-E34F-B4B1-AA5AFFF5EC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86BB2C0-2951-604C-8342-7512F6FDEEE6}" type="slidenum">
              <a:rPr lang="fi-FI" smtClean="0"/>
              <a:t>‹#›</a:t>
            </a:fld>
            <a:endParaRPr lang="fi-FI"/>
          </a:p>
        </p:txBody>
      </p:sp>
    </p:spTree>
    <p:extLst>
      <p:ext uri="{BB962C8B-B14F-4D97-AF65-F5344CB8AC3E}">
        <p14:creationId xmlns:p14="http://schemas.microsoft.com/office/powerpoint/2010/main" val="16900680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8418D5-92CB-3945-A233-B6D8D8F18415}" type="datetimeFigureOut">
              <a:rPr lang="fi-FI" smtClean="0"/>
              <a:t>3.9.2025</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i-FI"/>
              <a:t>Ahonen 2022</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B1685E-A0C2-4842-901D-B8BF5CA4790F}" type="slidenum">
              <a:rPr lang="fi-FI" smtClean="0"/>
              <a:t>‹#›</a:t>
            </a:fld>
            <a:endParaRPr lang="fi-FI"/>
          </a:p>
        </p:txBody>
      </p:sp>
    </p:spTree>
    <p:extLst>
      <p:ext uri="{BB962C8B-B14F-4D97-AF65-F5344CB8AC3E}">
        <p14:creationId xmlns:p14="http://schemas.microsoft.com/office/powerpoint/2010/main" val="4720250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Ahonen 2022</a:t>
            </a:r>
          </a:p>
        </p:txBody>
      </p:sp>
      <p:sp>
        <p:nvSpPr>
          <p:cNvPr id="5" name="Dian numeron paikkamerkki 4"/>
          <p:cNvSpPr>
            <a:spLocks noGrp="1"/>
          </p:cNvSpPr>
          <p:nvPr>
            <p:ph type="sldNum" sz="quarter" idx="5"/>
          </p:nvPr>
        </p:nvSpPr>
        <p:spPr/>
        <p:txBody>
          <a:bodyPr/>
          <a:lstStyle/>
          <a:p>
            <a:fld id="{35B1685E-A0C2-4842-901D-B8BF5CA4790F}" type="slidenum">
              <a:rPr lang="fi-FI" smtClean="0"/>
              <a:t>13</a:t>
            </a:fld>
            <a:endParaRPr lang="fi-FI"/>
          </a:p>
        </p:txBody>
      </p:sp>
    </p:spTree>
    <p:extLst>
      <p:ext uri="{BB962C8B-B14F-4D97-AF65-F5344CB8AC3E}">
        <p14:creationId xmlns:p14="http://schemas.microsoft.com/office/powerpoint/2010/main" val="127237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9178-3FC6-434F-B564-E257816808D0}"/>
              </a:ext>
            </a:extLst>
          </p:cNvPr>
          <p:cNvSpPr>
            <a:spLocks noGrp="1"/>
          </p:cNvSpPr>
          <p:nvPr>
            <p:ph type="ctrTitle"/>
          </p:nvPr>
        </p:nvSpPr>
        <p:spPr>
          <a:xfrm>
            <a:off x="1524000" y="1122363"/>
            <a:ext cx="9144000" cy="2387600"/>
          </a:xfrm>
        </p:spPr>
        <p:txBody>
          <a:bodyPr anchor="b"/>
          <a:lstStyle>
            <a:lvl1pPr algn="ctr">
              <a:defRPr sz="5000"/>
            </a:lvl1pPr>
          </a:lstStyle>
          <a:p>
            <a:r>
              <a:rPr lang="en-GB"/>
              <a:t>Click to edit Master title style</a:t>
            </a:r>
            <a:endParaRPr lang="en-FI"/>
          </a:p>
        </p:txBody>
      </p:sp>
      <p:sp>
        <p:nvSpPr>
          <p:cNvPr id="3" name="Subtitle 2">
            <a:extLst>
              <a:ext uri="{FF2B5EF4-FFF2-40B4-BE49-F238E27FC236}">
                <a16:creationId xmlns:a16="http://schemas.microsoft.com/office/drawing/2014/main" id="{0ED2A53E-2128-5949-AA29-D71C2FD80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8" name="Slide Number Placeholder 4">
            <a:extLst>
              <a:ext uri="{FF2B5EF4-FFF2-40B4-BE49-F238E27FC236}">
                <a16:creationId xmlns:a16="http://schemas.microsoft.com/office/drawing/2014/main" id="{17064E99-A076-1847-821C-81E64CA13B6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42463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1B2131B-B706-1A4D-A1A9-E8DD0FAA58A3}"/>
              </a:ext>
            </a:extLst>
          </p:cNvPr>
          <p:cNvSpPr>
            <a:spLocks noGrp="1"/>
          </p:cNvSpPr>
          <p:nvPr>
            <p:ph type="title"/>
          </p:nvPr>
        </p:nvSpPr>
        <p:spPr>
          <a:xfrm>
            <a:off x="1474852" y="3302288"/>
            <a:ext cx="9242296" cy="1519093"/>
          </a:xfrm>
          <a:prstGeom prst="rect">
            <a:avLst/>
          </a:prstGeom>
        </p:spPr>
        <p:txBody>
          <a:bodyPr vert="horz" lIns="91440" tIns="45720" rIns="91440" bIns="45720" rtlCol="0" anchor="t">
            <a:normAutofit/>
          </a:bodyPr>
          <a:lstStyle/>
          <a:p>
            <a:r>
              <a:rPr lang="en-GB"/>
              <a:t>Click to edit Master title style</a:t>
            </a:r>
            <a:endParaRPr lang="en-FI"/>
          </a:p>
        </p:txBody>
      </p:sp>
      <p:sp>
        <p:nvSpPr>
          <p:cNvPr id="5" name="Slide Number Placeholder 4">
            <a:extLst>
              <a:ext uri="{FF2B5EF4-FFF2-40B4-BE49-F238E27FC236}">
                <a16:creationId xmlns:a16="http://schemas.microsoft.com/office/drawing/2014/main" id="{824DAC14-4248-8745-80E2-A7D8C7B56DFD}"/>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solidFill>
                <a:schemeClr val="bg1"/>
              </a:solidFill>
            </a:endParaRPr>
          </a:p>
        </p:txBody>
      </p:sp>
    </p:spTree>
    <p:extLst>
      <p:ext uri="{BB962C8B-B14F-4D97-AF65-F5344CB8AC3E}">
        <p14:creationId xmlns:p14="http://schemas.microsoft.com/office/powerpoint/2010/main" val="37518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5" name="Slide Number Placeholder 4">
            <a:extLst>
              <a:ext uri="{FF2B5EF4-FFF2-40B4-BE49-F238E27FC236}">
                <a16:creationId xmlns:a16="http://schemas.microsoft.com/office/drawing/2014/main" id="{8A7EA05F-C017-534F-BCEF-B7226124314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48807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6" name="Slide Number Placeholder 5">
            <a:extLst>
              <a:ext uri="{FF2B5EF4-FFF2-40B4-BE49-F238E27FC236}">
                <a16:creationId xmlns:a16="http://schemas.microsoft.com/office/drawing/2014/main" id="{1DECF2A6-2D37-CA43-B9F3-F5E29295C190}"/>
              </a:ext>
            </a:extLst>
          </p:cNvPr>
          <p:cNvSpPr>
            <a:spLocks noGrp="1"/>
          </p:cNvSpPr>
          <p:nvPr>
            <p:ph type="sldNum" sz="quarter" idx="4"/>
          </p:nvPr>
        </p:nvSpPr>
        <p:spPr>
          <a:xfrm>
            <a:off x="913334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8855AA2B-F8AE-154F-A534-41D8A5F87F41}" type="slidenum">
              <a:rPr lang="en-FI" smtClean="0"/>
              <a:pPr/>
              <a:t>‹#›</a:t>
            </a:fld>
            <a:endParaRPr lang="en-FI"/>
          </a:p>
        </p:txBody>
      </p:sp>
    </p:spTree>
    <p:extLst>
      <p:ext uri="{BB962C8B-B14F-4D97-AF65-F5344CB8AC3E}">
        <p14:creationId xmlns:p14="http://schemas.microsoft.com/office/powerpoint/2010/main" val="133143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7C12-4B09-6948-97FA-FB199BA7F7A4}"/>
              </a:ext>
            </a:extLst>
          </p:cNvPr>
          <p:cNvSpPr>
            <a:spLocks noGrp="1"/>
          </p:cNvSpPr>
          <p:nvPr>
            <p:ph type="title"/>
          </p:nvPr>
        </p:nvSpPr>
        <p:spPr/>
        <p:txBody>
          <a:bodyPr anchor="b"/>
          <a:lstStyle/>
          <a:p>
            <a:r>
              <a:rPr lang="en-GB"/>
              <a:t>Click to edit Master title style</a:t>
            </a:r>
            <a:endParaRPr lang="en-FI"/>
          </a:p>
        </p:txBody>
      </p:sp>
      <p:sp>
        <p:nvSpPr>
          <p:cNvPr id="3" name="Content Placeholder 2">
            <a:extLst>
              <a:ext uri="{FF2B5EF4-FFF2-40B4-BE49-F238E27FC236}">
                <a16:creationId xmlns:a16="http://schemas.microsoft.com/office/drawing/2014/main" id="{D244F43C-B3AE-5E47-AC28-FE82D74852B2}"/>
              </a:ext>
            </a:extLst>
          </p:cNvPr>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lide Number Placeholder 4">
            <a:extLst>
              <a:ext uri="{FF2B5EF4-FFF2-40B4-BE49-F238E27FC236}">
                <a16:creationId xmlns:a16="http://schemas.microsoft.com/office/drawing/2014/main" id="{D0DD2C2D-B106-E84F-A66E-B6D4D217526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121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37D4-79D3-2E4E-A53C-24395A2038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3E93E7B8-A76F-4B4E-B66A-160BDDD1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4">
            <a:extLst>
              <a:ext uri="{FF2B5EF4-FFF2-40B4-BE49-F238E27FC236}">
                <a16:creationId xmlns:a16="http://schemas.microsoft.com/office/drawing/2014/main" id="{E83CD906-0E54-6B43-AD3A-BB9D5B854AA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3938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96BFE-43AF-6641-8189-229C5A5058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069744CC-5695-6B40-94FD-34D354BC78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itle 8">
            <a:extLst>
              <a:ext uri="{FF2B5EF4-FFF2-40B4-BE49-F238E27FC236}">
                <a16:creationId xmlns:a16="http://schemas.microsoft.com/office/drawing/2014/main" id="{14BA559B-C3BE-BB43-9273-F41539EF5C03}"/>
              </a:ext>
            </a:extLst>
          </p:cNvPr>
          <p:cNvSpPr>
            <a:spLocks noGrp="1"/>
          </p:cNvSpPr>
          <p:nvPr>
            <p:ph type="title"/>
          </p:nvPr>
        </p:nvSpPr>
        <p:spPr/>
        <p:txBody>
          <a:bodyPr anchor="b"/>
          <a:lstStyle/>
          <a:p>
            <a:r>
              <a:rPr lang="en-GB"/>
              <a:t>Click to edit Master title style</a:t>
            </a:r>
            <a:endParaRPr lang="fi-FI"/>
          </a:p>
        </p:txBody>
      </p:sp>
      <p:sp>
        <p:nvSpPr>
          <p:cNvPr id="6" name="Slide Number Placeholder 4">
            <a:extLst>
              <a:ext uri="{FF2B5EF4-FFF2-40B4-BE49-F238E27FC236}">
                <a16:creationId xmlns:a16="http://schemas.microsoft.com/office/drawing/2014/main" id="{71E18C5B-31A3-3944-85D9-687D86DA6307}"/>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61555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6DCA-23EF-ED45-8F6D-629416D4653E}"/>
              </a:ext>
            </a:extLst>
          </p:cNvPr>
          <p:cNvSpPr>
            <a:spLocks noGrp="1"/>
          </p:cNvSpPr>
          <p:nvPr>
            <p:ph type="title"/>
          </p:nvPr>
        </p:nvSpPr>
        <p:spPr>
          <a:xfrm>
            <a:off x="839788" y="365125"/>
            <a:ext cx="10515600" cy="1325563"/>
          </a:xfrm>
        </p:spPr>
        <p:txBody>
          <a:bodyPr anchor="b"/>
          <a:lstStyle/>
          <a:p>
            <a:r>
              <a:rPr lang="en-GB"/>
              <a:t>Click to edit Master title style</a:t>
            </a:r>
            <a:endParaRPr lang="en-FI"/>
          </a:p>
        </p:txBody>
      </p:sp>
      <p:sp>
        <p:nvSpPr>
          <p:cNvPr id="3" name="Text Placeholder 2">
            <a:extLst>
              <a:ext uri="{FF2B5EF4-FFF2-40B4-BE49-F238E27FC236}">
                <a16:creationId xmlns:a16="http://schemas.microsoft.com/office/drawing/2014/main" id="{C08AC587-C11C-5242-9582-828A6BFD6942}"/>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A25FC2-CF21-E04D-948C-C723832F3A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A03D22D7-87CE-7340-A4C0-DF90E63B16E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68BDD7-BDEC-3B40-85E3-F39DF96547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8" name="Slide Number Placeholder 4">
            <a:extLst>
              <a:ext uri="{FF2B5EF4-FFF2-40B4-BE49-F238E27FC236}">
                <a16:creationId xmlns:a16="http://schemas.microsoft.com/office/drawing/2014/main" id="{FC6E2EBE-5348-4F45-8A64-282B3A33CF95}"/>
              </a:ext>
            </a:extLst>
          </p:cNvPr>
          <p:cNvSpPr>
            <a:spLocks noGrp="1"/>
          </p:cNvSpPr>
          <p:nvPr>
            <p:ph type="sldNum" sz="quarter" idx="10"/>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94586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3B61-D7BF-284B-8557-10E901413F5C}"/>
              </a:ext>
            </a:extLst>
          </p:cNvPr>
          <p:cNvSpPr>
            <a:spLocks noGrp="1"/>
          </p:cNvSpPr>
          <p:nvPr>
            <p:ph type="title"/>
          </p:nvPr>
        </p:nvSpPr>
        <p:spPr/>
        <p:txBody>
          <a:bodyPr anchor="b"/>
          <a:lstStyle/>
          <a:p>
            <a:r>
              <a:rPr lang="en-GB"/>
              <a:t>Click to edit Master title style</a:t>
            </a:r>
            <a:endParaRPr lang="en-FI"/>
          </a:p>
        </p:txBody>
      </p:sp>
      <p:sp>
        <p:nvSpPr>
          <p:cNvPr id="4" name="Slide Number Placeholder 4">
            <a:extLst>
              <a:ext uri="{FF2B5EF4-FFF2-40B4-BE49-F238E27FC236}">
                <a16:creationId xmlns:a16="http://schemas.microsoft.com/office/drawing/2014/main" id="{66099738-71D7-C14C-AAF8-CFF3D7FCCD8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11640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C7B837D-2E8C-8D47-A3EE-93CE87629E3B}"/>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3236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830-D255-4343-81BE-D9E460EC3D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65D016D8-E190-BB42-8321-69B4C745A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BB8708A2-9B9E-834E-8BC2-D9527619A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CC5884BC-B5DF-BF4F-9A0A-022B3CD7061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954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BAE8-F77E-5C47-BF0C-82E5966CBE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193B1256-087F-9243-BF97-27686CD4B243}"/>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AEF93D44-6E79-104B-B1E2-DEDD76A8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EB6D20A3-AF35-9F46-AEF9-9DDD30EFB1E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6845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A3B3C-211F-0540-8542-DEB9AADD8D63}"/>
              </a:ext>
            </a:extLst>
          </p:cNvPr>
          <p:cNvSpPr>
            <a:spLocks noGrp="1"/>
          </p:cNvSpPr>
          <p:nvPr>
            <p:ph type="title"/>
          </p:nvPr>
        </p:nvSpPr>
        <p:spPr>
          <a:xfrm>
            <a:off x="838200" y="365125"/>
            <a:ext cx="9756228" cy="1325563"/>
          </a:xfrm>
          <a:prstGeom prst="rect">
            <a:avLst/>
          </a:prstGeom>
        </p:spPr>
        <p:txBody>
          <a:bodyPr vert="horz" lIns="91440" tIns="45720" rIns="91440" bIns="45720" rtlCol="0" anchor="b">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A67AE467-6425-694A-A08C-234D26764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10" name="Picture 9" descr="Logo&#10;&#10;Description automatically generated">
            <a:extLst>
              <a:ext uri="{FF2B5EF4-FFF2-40B4-BE49-F238E27FC236}">
                <a16:creationId xmlns:a16="http://schemas.microsoft.com/office/drawing/2014/main" id="{4E74B6E7-3ADE-9C4C-9F8B-877100783A5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
        <p:nvSpPr>
          <p:cNvPr id="5" name="Slide Number Placeholder 4">
            <a:extLst>
              <a:ext uri="{FF2B5EF4-FFF2-40B4-BE49-F238E27FC236}">
                <a16:creationId xmlns:a16="http://schemas.microsoft.com/office/drawing/2014/main" id="{81C5BFFC-CA47-9F44-B764-DFB17953E62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
        <p:nvSpPr>
          <p:cNvPr id="6" name="Footer Placeholder 5">
            <a:extLst>
              <a:ext uri="{FF2B5EF4-FFF2-40B4-BE49-F238E27FC236}">
                <a16:creationId xmlns:a16="http://schemas.microsoft.com/office/drawing/2014/main" id="{871C2DAE-F64C-EA40-835F-3DC2E7DD3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Ahonen 2022</a:t>
            </a:r>
          </a:p>
        </p:txBody>
      </p:sp>
    </p:spTree>
    <p:extLst>
      <p:ext uri="{BB962C8B-B14F-4D97-AF65-F5344CB8AC3E}">
        <p14:creationId xmlns:p14="http://schemas.microsoft.com/office/powerpoint/2010/main" val="42276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2A611A3E-3DD3-D249-9354-7C0219BF40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3214" y="1030142"/>
            <a:ext cx="3305571" cy="2045565"/>
          </a:xfrm>
          <a:prstGeom prst="rect">
            <a:avLst/>
          </a:prstGeom>
        </p:spPr>
      </p:pic>
      <p:sp>
        <p:nvSpPr>
          <p:cNvPr id="5" name="Slide Number Placeholder 4">
            <a:extLst>
              <a:ext uri="{FF2B5EF4-FFF2-40B4-BE49-F238E27FC236}">
                <a16:creationId xmlns:a16="http://schemas.microsoft.com/office/drawing/2014/main" id="{060AC36E-DFF1-2941-BD7E-58048348BD15}"/>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22361835"/>
      </p:ext>
    </p:extLst>
  </p:cSld>
  <p:clrMap bg1="lt1" tx1="dk1" bg2="lt2" tx2="dk2" accent1="accent1" accent2="accent2" accent3="accent3" accent4="accent4" accent5="accent5" accent6="accent6" hlink="hlink" folHlink="folHlink"/>
  <p:sldLayoutIdLst>
    <p:sldLayoutId id="2147483665" r:id="rId1"/>
  </p:sldLayoutIdLst>
  <p:hf sldNum="0" hdr="0" dt="0"/>
  <p:txStyles>
    <p:titleStyle>
      <a:lvl1pPr algn="ctr" defTabSz="914400" rtl="0" eaLnBrk="1" latinLnBrk="0" hangingPunct="1">
        <a:lnSpc>
          <a:spcPct val="90000"/>
        </a:lnSpc>
        <a:spcBef>
          <a:spcPct val="0"/>
        </a:spcBef>
        <a:buNone/>
        <a:defRPr sz="48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5117DAB0-BE3B-B64E-B623-50D36E82A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2632860842"/>
      </p:ext>
    </p:extLst>
  </p:cSld>
  <p:clrMap bg1="lt1" tx1="dk1" bg2="lt2" tx2="dk2" accent1="accent1" accent2="accent2" accent3="accent3" accent4="accent4" accent5="accent5" accent6="accent6" hlink="hlink" folHlink="folHlink"/>
  <p:sldLayoutIdLst>
    <p:sldLayoutId id="2147483667" r:id="rId1"/>
  </p:sldLayoutIdLst>
  <p:hf sldNum="0" hd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B1996935-C37E-0047-93E2-495EED5F95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1643151712"/>
      </p:ext>
    </p:extLst>
  </p:cSld>
  <p:clrMap bg1="lt1" tx1="dk1" bg2="lt2" tx2="dk2" accent1="accent1" accent2="accent2" accent3="accent3" accent4="accent4" accent5="accent5" accent6="accent6" hlink="hlink" folHlink="folHlink"/>
  <p:sldLayoutIdLst>
    <p:sldLayoutId id="2147483669" r:id="rId1"/>
  </p:sldLayoutIdLst>
  <p:hf sldNum="0" hd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ssuu.com/sky_sitko/docs/toimenpiteet_oppilaan_poissaolotilanteiss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cid:image002.png@01D8B255.E5A21A8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etunimi.sukunimi@mantsala.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C60B-6A4C-4F47-9285-BA1385752730}"/>
              </a:ext>
            </a:extLst>
          </p:cNvPr>
          <p:cNvSpPr>
            <a:spLocks noGrp="1"/>
          </p:cNvSpPr>
          <p:nvPr>
            <p:ph type="title"/>
          </p:nvPr>
        </p:nvSpPr>
        <p:spPr>
          <a:xfrm>
            <a:off x="1474852" y="2353734"/>
            <a:ext cx="9242296" cy="2467648"/>
          </a:xfrm>
        </p:spPr>
        <p:txBody>
          <a:bodyPr>
            <a:normAutofit/>
          </a:bodyPr>
          <a:lstStyle/>
          <a:p>
            <a:br>
              <a:rPr lang="fi-FI"/>
            </a:br>
            <a:r>
              <a:rPr lang="fi-FI">
                <a:latin typeface="MULISH REGULAR ROMAN"/>
              </a:rPr>
              <a:t>Tervetuloa Hepolan koulun</a:t>
            </a:r>
            <a:br>
              <a:rPr lang="fi-FI"/>
            </a:br>
            <a:r>
              <a:rPr lang="fi-FI">
                <a:latin typeface="MULISH REGULAR ROMAN"/>
              </a:rPr>
              <a:t>huoltajien iltaan</a:t>
            </a:r>
          </a:p>
        </p:txBody>
      </p:sp>
    </p:spTree>
    <p:extLst>
      <p:ext uri="{BB962C8B-B14F-4D97-AF65-F5344CB8AC3E}">
        <p14:creationId xmlns:p14="http://schemas.microsoft.com/office/powerpoint/2010/main" val="422876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C9E8FB-A44E-E26A-04B8-7CF18A30ED2F}"/>
              </a:ext>
            </a:extLst>
          </p:cNvPr>
          <p:cNvSpPr>
            <a:spLocks noGrp="1"/>
          </p:cNvSpPr>
          <p:nvPr>
            <p:ph type="ctrTitle"/>
          </p:nvPr>
        </p:nvSpPr>
        <p:spPr>
          <a:xfrm>
            <a:off x="1530350" y="769258"/>
            <a:ext cx="9144000" cy="644072"/>
          </a:xfrm>
        </p:spPr>
        <p:txBody>
          <a:bodyPr>
            <a:normAutofit/>
          </a:bodyPr>
          <a:lstStyle/>
          <a:p>
            <a:r>
              <a:rPr lang="fi-FI" sz="2400">
                <a:latin typeface="MULISH REGULAR ROMAN"/>
              </a:rPr>
              <a:t>Lukuvuoden 2025-2026 strategiset tavoitteet ja toimenpiteet</a:t>
            </a:r>
          </a:p>
        </p:txBody>
      </p:sp>
      <p:sp>
        <p:nvSpPr>
          <p:cNvPr id="3" name="Alaotsikko 2">
            <a:extLst>
              <a:ext uri="{FF2B5EF4-FFF2-40B4-BE49-F238E27FC236}">
                <a16:creationId xmlns:a16="http://schemas.microsoft.com/office/drawing/2014/main" id="{FE927CDE-CEE1-E07F-D09B-D78A62257F80}"/>
              </a:ext>
            </a:extLst>
          </p:cNvPr>
          <p:cNvSpPr>
            <a:spLocks noGrp="1"/>
          </p:cNvSpPr>
          <p:nvPr>
            <p:ph type="subTitle" idx="1"/>
          </p:nvPr>
        </p:nvSpPr>
        <p:spPr>
          <a:xfrm>
            <a:off x="1530350" y="1413330"/>
            <a:ext cx="9144000" cy="5611585"/>
          </a:xfrm>
        </p:spPr>
        <p:txBody>
          <a:bodyPr>
            <a:normAutofit/>
          </a:bodyPr>
          <a:lstStyle/>
          <a:p>
            <a:pPr algn="l"/>
            <a:endParaRPr lang="fi-FI" dirty="0"/>
          </a:p>
          <a:p>
            <a:pPr marL="800100" lvl="1" indent="-342900" algn="l">
              <a:buFont typeface="Arial" panose="020B0604020202020204" pitchFamily="34" charset="0"/>
              <a:buChar char="•"/>
            </a:pPr>
            <a:r>
              <a:rPr lang="fi-FI" b="1" dirty="0"/>
              <a:t>Turvallinen ja sujuva arki:</a:t>
            </a:r>
            <a:endParaRPr lang="fi-FI" dirty="0"/>
          </a:p>
          <a:p>
            <a:pPr marL="800100" lvl="1" indent="-342900" algn="l">
              <a:buFont typeface="Arial" panose="020B0604020202020204" pitchFamily="34" charset="0"/>
              <a:buChar char="•"/>
            </a:pPr>
            <a:r>
              <a:rPr lang="fi-FI" b="1" dirty="0"/>
              <a:t>Osallistava yhteisöllisyys:  </a:t>
            </a:r>
          </a:p>
          <a:p>
            <a:pPr marL="800100" lvl="1" indent="-342900" algn="l">
              <a:buFont typeface="Arial" panose="020B0604020202020204" pitchFamily="34" charset="0"/>
              <a:buChar char="•"/>
            </a:pPr>
            <a:r>
              <a:rPr lang="fi-FI" b="1" dirty="0"/>
              <a:t>Vastuullinen, kehittävä vire:</a:t>
            </a:r>
          </a:p>
          <a:p>
            <a:pPr marL="800100" lvl="1" indent="-342900" algn="l">
              <a:buFont typeface="Arial" panose="020B0604020202020204" pitchFamily="34" charset="0"/>
              <a:buChar char="•"/>
            </a:pPr>
            <a:endParaRPr lang="fi-FI" b="1" dirty="0"/>
          </a:p>
          <a:p>
            <a:pPr marL="800100" lvl="1" indent="-342900" algn="l">
              <a:buFont typeface="Arial" panose="020B0604020202020204" pitchFamily="34" charset="0"/>
              <a:buChar char="•"/>
            </a:pPr>
            <a:endParaRPr lang="fi-FI" b="1" dirty="0"/>
          </a:p>
          <a:p>
            <a:pPr marL="800100" lvl="1" indent="-342900" algn="l">
              <a:buFont typeface="Arial" panose="020B0604020202020204" pitchFamily="34" charset="0"/>
              <a:buChar char="•"/>
            </a:pPr>
            <a:endParaRPr lang="fi-FI" b="1" dirty="0"/>
          </a:p>
          <a:p>
            <a:pPr marL="800100" lvl="1" indent="-342900" algn="l">
              <a:buFont typeface="Arial" panose="020B0604020202020204" pitchFamily="34" charset="0"/>
              <a:buChar char="•"/>
            </a:pPr>
            <a:r>
              <a:rPr lang="fi-FI" sz="2400" dirty="0"/>
              <a:t>Lukutaidon kehittäminen ja innostaminen lukemiseen</a:t>
            </a:r>
          </a:p>
          <a:p>
            <a:pPr marL="800100" lvl="1" indent="-342900" algn="l">
              <a:buFont typeface="Arial" panose="020B0604020202020204" pitchFamily="34" charset="0"/>
              <a:buChar char="•"/>
            </a:pPr>
            <a:endParaRPr lang="fi-FI" b="1" dirty="0"/>
          </a:p>
        </p:txBody>
      </p:sp>
    </p:spTree>
    <p:extLst>
      <p:ext uri="{BB962C8B-B14F-4D97-AF65-F5344CB8AC3E}">
        <p14:creationId xmlns:p14="http://schemas.microsoft.com/office/powerpoint/2010/main" val="212954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CE34-DB02-7764-9D46-2178BA0366AA}"/>
              </a:ext>
            </a:extLst>
          </p:cNvPr>
          <p:cNvSpPr>
            <a:spLocks noGrp="1"/>
          </p:cNvSpPr>
          <p:nvPr>
            <p:ph type="title"/>
          </p:nvPr>
        </p:nvSpPr>
        <p:spPr/>
        <p:txBody>
          <a:bodyPr/>
          <a:lstStyle/>
          <a:p>
            <a:r>
              <a:rPr lang="en-US" dirty="0" err="1">
                <a:latin typeface="MULISH REGULAR ROMAN"/>
              </a:rPr>
              <a:t>Oppimisen</a:t>
            </a:r>
            <a:r>
              <a:rPr lang="en-US" dirty="0">
                <a:latin typeface="MULISH REGULAR ROMAN"/>
              </a:rPr>
              <a:t> </a:t>
            </a:r>
            <a:r>
              <a:rPr lang="en-US" dirty="0" err="1">
                <a:latin typeface="MULISH REGULAR ROMAN"/>
              </a:rPr>
              <a:t>tuki</a:t>
            </a:r>
            <a:r>
              <a:rPr lang="en-US" dirty="0">
                <a:latin typeface="MULISH REGULAR ROMAN"/>
              </a:rPr>
              <a:t> </a:t>
            </a:r>
            <a:r>
              <a:rPr lang="en-US" dirty="0" err="1">
                <a:latin typeface="MULISH REGULAR ROMAN"/>
              </a:rPr>
              <a:t>uudistui</a:t>
            </a:r>
            <a:r>
              <a:rPr lang="en-US" dirty="0">
                <a:latin typeface="MULISH REGULAR ROMAN"/>
              </a:rPr>
              <a:t> 1.8.2025 </a:t>
            </a:r>
            <a:r>
              <a:rPr lang="en-US" dirty="0" err="1">
                <a:latin typeface="MULISH REGULAR ROMAN"/>
              </a:rPr>
              <a:t>alkaen</a:t>
            </a:r>
            <a:r>
              <a:rPr lang="en-US" dirty="0">
                <a:latin typeface="MULISH REGULAR ROMAN"/>
              </a:rPr>
              <a:t> – </a:t>
            </a:r>
            <a:r>
              <a:rPr lang="en-US" dirty="0" err="1">
                <a:latin typeface="MULISH REGULAR ROMAN"/>
              </a:rPr>
              <a:t>keskeiset</a:t>
            </a:r>
            <a:r>
              <a:rPr lang="en-US" dirty="0">
                <a:latin typeface="MULISH REGULAR ROMAN"/>
              </a:rPr>
              <a:t> </a:t>
            </a:r>
            <a:r>
              <a:rPr lang="en-US" dirty="0" err="1">
                <a:latin typeface="MULISH REGULAR ROMAN"/>
              </a:rPr>
              <a:t>muutokset</a:t>
            </a:r>
            <a:endParaRPr lang="en-US" dirty="0">
              <a:latin typeface="MULISH REGULAR ROMAN"/>
            </a:endParaRPr>
          </a:p>
        </p:txBody>
      </p:sp>
      <p:sp>
        <p:nvSpPr>
          <p:cNvPr id="3" name="Content Placeholder 2">
            <a:extLst>
              <a:ext uri="{FF2B5EF4-FFF2-40B4-BE49-F238E27FC236}">
                <a16:creationId xmlns:a16="http://schemas.microsoft.com/office/drawing/2014/main" id="{6C3A85E8-322E-90A6-BD34-5E84032CA0E1}"/>
              </a:ext>
            </a:extLst>
          </p:cNvPr>
          <p:cNvSpPr>
            <a:spLocks noGrp="1"/>
          </p:cNvSpPr>
          <p:nvPr>
            <p:ph idx="1"/>
          </p:nvPr>
        </p:nvSpPr>
        <p:spPr/>
        <p:txBody>
          <a:bodyPr vert="horz" lIns="91440" tIns="45720" rIns="91440" bIns="45720" rtlCol="0" anchor="t">
            <a:normAutofit fontScale="92500"/>
          </a:bodyPr>
          <a:lstStyle/>
          <a:p>
            <a:r>
              <a:rPr lang="en-US" sz="2400" dirty="0" err="1">
                <a:solidFill>
                  <a:srgbClr val="3D3D3D"/>
                </a:solidFill>
                <a:latin typeface="MULISH REGULAR ROMAN"/>
              </a:rPr>
              <a:t>Tukitasojen</a:t>
            </a:r>
            <a:r>
              <a:rPr lang="en-US" sz="2400" dirty="0">
                <a:solidFill>
                  <a:srgbClr val="3D3D3D"/>
                </a:solidFill>
                <a:latin typeface="MULISH REGULAR ROMAN"/>
              </a:rPr>
              <a:t> </a:t>
            </a:r>
            <a:r>
              <a:rPr lang="en-US" sz="2400" dirty="0" err="1">
                <a:solidFill>
                  <a:srgbClr val="3D3D3D"/>
                </a:solidFill>
                <a:latin typeface="MULISH REGULAR ROMAN"/>
              </a:rPr>
              <a:t>poistaminen</a:t>
            </a:r>
            <a:r>
              <a:rPr lang="en-US" sz="2400" dirty="0">
                <a:solidFill>
                  <a:srgbClr val="3D3D3D"/>
                </a:solidFill>
                <a:latin typeface="MULISH REGULAR ROMAN"/>
              </a:rPr>
              <a:t>: </a:t>
            </a:r>
            <a:r>
              <a:rPr lang="en-US" sz="2400" dirty="0" err="1">
                <a:solidFill>
                  <a:srgbClr val="3D3D3D"/>
                </a:solidFill>
                <a:latin typeface="MULISH REGULAR ROMAN"/>
              </a:rPr>
              <a:t>yleinen</a:t>
            </a:r>
            <a:r>
              <a:rPr lang="en-US" sz="2400" dirty="0">
                <a:solidFill>
                  <a:srgbClr val="3D3D3D"/>
                </a:solidFill>
                <a:latin typeface="MULISH REGULAR ROMAN"/>
              </a:rPr>
              <a:t> </a:t>
            </a:r>
            <a:r>
              <a:rPr lang="en-US" sz="2400" dirty="0" err="1">
                <a:solidFill>
                  <a:srgbClr val="3D3D3D"/>
                </a:solidFill>
                <a:latin typeface="MULISH REGULAR ROMAN"/>
              </a:rPr>
              <a:t>tuki</a:t>
            </a:r>
            <a:r>
              <a:rPr lang="en-US" sz="2400" dirty="0">
                <a:solidFill>
                  <a:srgbClr val="3D3D3D"/>
                </a:solidFill>
                <a:latin typeface="MULISH REGULAR ROMAN"/>
              </a:rPr>
              <a:t>, </a:t>
            </a:r>
            <a:r>
              <a:rPr lang="en-US" sz="2400" dirty="0" err="1">
                <a:solidFill>
                  <a:srgbClr val="3D3D3D"/>
                </a:solidFill>
                <a:latin typeface="MULISH REGULAR ROMAN"/>
              </a:rPr>
              <a:t>tehostettu</a:t>
            </a:r>
            <a:r>
              <a:rPr lang="en-US" sz="2400" dirty="0">
                <a:solidFill>
                  <a:srgbClr val="3D3D3D"/>
                </a:solidFill>
                <a:latin typeface="MULISH REGULAR ROMAN"/>
              </a:rPr>
              <a:t> </a:t>
            </a:r>
            <a:r>
              <a:rPr lang="en-US" sz="2400" dirty="0" err="1">
                <a:solidFill>
                  <a:srgbClr val="3D3D3D"/>
                </a:solidFill>
                <a:latin typeface="MULISH REGULAR ROMAN"/>
              </a:rPr>
              <a:t>tuki</a:t>
            </a:r>
            <a:r>
              <a:rPr lang="en-US" sz="2400" dirty="0">
                <a:solidFill>
                  <a:srgbClr val="3D3D3D"/>
                </a:solidFill>
                <a:latin typeface="MULISH REGULAR ROMAN"/>
              </a:rPr>
              <a:t> ja </a:t>
            </a:r>
            <a:r>
              <a:rPr lang="en-US" sz="2400" dirty="0" err="1">
                <a:solidFill>
                  <a:srgbClr val="3D3D3D"/>
                </a:solidFill>
                <a:latin typeface="MULISH REGULAR ROMAN"/>
              </a:rPr>
              <a:t>erityinen</a:t>
            </a:r>
            <a:r>
              <a:rPr lang="en-US" sz="2400" dirty="0">
                <a:solidFill>
                  <a:srgbClr val="3D3D3D"/>
                </a:solidFill>
                <a:latin typeface="MULISH REGULAR ROMAN"/>
              </a:rPr>
              <a:t> </a:t>
            </a:r>
            <a:r>
              <a:rPr lang="en-US" sz="2400" dirty="0" err="1">
                <a:solidFill>
                  <a:srgbClr val="3D3D3D"/>
                </a:solidFill>
                <a:latin typeface="MULISH REGULAR ROMAN"/>
              </a:rPr>
              <a:t>tuki</a:t>
            </a:r>
            <a:r>
              <a:rPr lang="en-US" sz="2400" dirty="0">
                <a:solidFill>
                  <a:srgbClr val="3D3D3D"/>
                </a:solidFill>
                <a:latin typeface="MULISH REGULAR ROMAN"/>
              </a:rPr>
              <a:t> </a:t>
            </a:r>
            <a:r>
              <a:rPr lang="en-US" sz="2400" dirty="0" err="1">
                <a:solidFill>
                  <a:srgbClr val="3D3D3D"/>
                </a:solidFill>
                <a:latin typeface="MULISH REGULAR ROMAN"/>
              </a:rPr>
              <a:t>poistuvat</a:t>
            </a:r>
            <a:r>
              <a:rPr lang="en-US" sz="2400" dirty="0">
                <a:solidFill>
                  <a:srgbClr val="3D3D3D"/>
                </a:solidFill>
                <a:latin typeface="MULISH REGULAR ROMAN"/>
              </a:rPr>
              <a:t>. </a:t>
            </a:r>
            <a:r>
              <a:rPr lang="en-US" sz="2400" dirty="0" err="1">
                <a:solidFill>
                  <a:srgbClr val="3D3D3D"/>
                </a:solidFill>
                <a:latin typeface="MULISH REGULAR ROMAN"/>
              </a:rPr>
              <a:t>Tilalle</a:t>
            </a:r>
            <a:r>
              <a:rPr lang="en-US" sz="2400" dirty="0">
                <a:solidFill>
                  <a:srgbClr val="3D3D3D"/>
                </a:solidFill>
                <a:latin typeface="MULISH REGULAR ROMAN"/>
              </a:rPr>
              <a:t> </a:t>
            </a:r>
            <a:r>
              <a:rPr lang="en-US" sz="2400" dirty="0" err="1">
                <a:solidFill>
                  <a:srgbClr val="3D3D3D"/>
                </a:solidFill>
                <a:latin typeface="MULISH REGULAR ROMAN"/>
              </a:rPr>
              <a:t>tulee</a:t>
            </a:r>
            <a:r>
              <a:rPr lang="en-US" sz="2400" dirty="0">
                <a:solidFill>
                  <a:srgbClr val="3D3D3D"/>
                </a:solidFill>
                <a:latin typeface="MULISH REGULAR ROMAN"/>
              </a:rPr>
              <a:t> </a:t>
            </a:r>
            <a:r>
              <a:rPr lang="en-US" sz="2400" dirty="0" err="1">
                <a:solidFill>
                  <a:srgbClr val="3D3D3D"/>
                </a:solidFill>
                <a:latin typeface="MULISH REGULAR ROMAN"/>
              </a:rPr>
              <a:t>konkreettisia</a:t>
            </a:r>
            <a:r>
              <a:rPr lang="en-US" sz="2400" dirty="0">
                <a:solidFill>
                  <a:srgbClr val="3D3D3D"/>
                </a:solidFill>
                <a:latin typeface="MULISH REGULAR ROMAN"/>
              </a:rPr>
              <a:t> </a:t>
            </a:r>
            <a:r>
              <a:rPr lang="en-US" sz="2400" dirty="0" err="1">
                <a:solidFill>
                  <a:srgbClr val="3D3D3D"/>
                </a:solidFill>
                <a:latin typeface="MULISH REGULAR ROMAN"/>
              </a:rPr>
              <a:t>tukitoimia</a:t>
            </a:r>
            <a:r>
              <a:rPr lang="en-US" sz="2400" dirty="0">
                <a:solidFill>
                  <a:srgbClr val="3D3D3D"/>
                </a:solidFill>
                <a:latin typeface="MULISH REGULAR ROMAN"/>
              </a:rPr>
              <a:t>, </a:t>
            </a:r>
            <a:r>
              <a:rPr lang="en-US" sz="2400" dirty="0" err="1">
                <a:solidFill>
                  <a:srgbClr val="3D3D3D"/>
                </a:solidFill>
                <a:latin typeface="MULISH REGULAR ROMAN"/>
              </a:rPr>
              <a:t>jotka</a:t>
            </a:r>
            <a:r>
              <a:rPr lang="en-US" sz="2400" dirty="0">
                <a:solidFill>
                  <a:srgbClr val="3D3D3D"/>
                </a:solidFill>
                <a:latin typeface="MULISH REGULAR ROMAN"/>
              </a:rPr>
              <a:t> </a:t>
            </a:r>
            <a:r>
              <a:rPr lang="en-US" sz="2400" dirty="0" err="1">
                <a:solidFill>
                  <a:srgbClr val="3D3D3D"/>
                </a:solidFill>
                <a:latin typeface="MULISH REGULAR ROMAN"/>
              </a:rPr>
              <a:t>perustuvat</a:t>
            </a:r>
            <a:r>
              <a:rPr lang="en-US" sz="2400" dirty="0">
                <a:solidFill>
                  <a:srgbClr val="3D3D3D"/>
                </a:solidFill>
                <a:latin typeface="MULISH REGULAR ROMAN"/>
              </a:rPr>
              <a:t> </a:t>
            </a:r>
            <a:r>
              <a:rPr lang="en-US" sz="2400" dirty="0" err="1">
                <a:solidFill>
                  <a:srgbClr val="3D3D3D"/>
                </a:solidFill>
                <a:latin typeface="MULISH REGULAR ROMAN"/>
              </a:rPr>
              <a:t>oppilaiden</a:t>
            </a:r>
            <a:r>
              <a:rPr lang="en-US" sz="2400" dirty="0">
                <a:solidFill>
                  <a:srgbClr val="3D3D3D"/>
                </a:solidFill>
                <a:latin typeface="MULISH REGULAR ROMAN"/>
              </a:rPr>
              <a:t> </a:t>
            </a:r>
            <a:r>
              <a:rPr lang="en-US" sz="2400" dirty="0" err="1">
                <a:solidFill>
                  <a:srgbClr val="3D3D3D"/>
                </a:solidFill>
                <a:latin typeface="MULISH REGULAR ROMAN"/>
              </a:rPr>
              <a:t>yksilöllisiin</a:t>
            </a:r>
            <a:r>
              <a:rPr lang="en-US" sz="2400" dirty="0">
                <a:solidFill>
                  <a:srgbClr val="3D3D3D"/>
                </a:solidFill>
                <a:latin typeface="MULISH REGULAR ROMAN"/>
              </a:rPr>
              <a:t> </a:t>
            </a:r>
            <a:r>
              <a:rPr lang="en-US" sz="2400" dirty="0" err="1">
                <a:solidFill>
                  <a:srgbClr val="3D3D3D"/>
                </a:solidFill>
                <a:latin typeface="MULISH REGULAR ROMAN"/>
              </a:rPr>
              <a:t>tarpeisiin</a:t>
            </a:r>
            <a:r>
              <a:rPr lang="en-US" sz="2400" dirty="0">
                <a:solidFill>
                  <a:srgbClr val="3D3D3D"/>
                </a:solidFill>
                <a:latin typeface="MULISH REGULAR ROMAN"/>
              </a:rPr>
              <a:t>.</a:t>
            </a:r>
          </a:p>
          <a:p>
            <a:endParaRPr lang="en-US" sz="2400" dirty="0">
              <a:latin typeface="MULISH REGULAR ROMAN"/>
            </a:endParaRPr>
          </a:p>
          <a:p>
            <a:r>
              <a:rPr lang="en-US" sz="2400" dirty="0">
                <a:solidFill>
                  <a:srgbClr val="3D3D3D"/>
                </a:solidFill>
                <a:latin typeface="MULISH REGULAR ROMAN"/>
              </a:rPr>
              <a:t>Tuki </a:t>
            </a:r>
            <a:r>
              <a:rPr lang="en-US" sz="2400" dirty="0" err="1">
                <a:solidFill>
                  <a:srgbClr val="3D3D3D"/>
                </a:solidFill>
                <a:latin typeface="MULISH REGULAR ROMAN"/>
              </a:rPr>
              <a:t>tarjotaan</a:t>
            </a:r>
            <a:r>
              <a:rPr lang="en-US" sz="2400" dirty="0">
                <a:solidFill>
                  <a:srgbClr val="3D3D3D"/>
                </a:solidFill>
                <a:latin typeface="MULISH REGULAR ROMAN"/>
              </a:rPr>
              <a:t> </a:t>
            </a:r>
            <a:r>
              <a:rPr lang="en-US" sz="2400" dirty="0" err="1">
                <a:solidFill>
                  <a:srgbClr val="3D3D3D"/>
                </a:solidFill>
                <a:latin typeface="MULISH REGULAR ROMAN"/>
              </a:rPr>
              <a:t>ensisijaisesti</a:t>
            </a:r>
            <a:r>
              <a:rPr lang="en-US" sz="2400" dirty="0">
                <a:solidFill>
                  <a:srgbClr val="3D3D3D"/>
                </a:solidFill>
                <a:latin typeface="MULISH REGULAR ROMAN"/>
              </a:rPr>
              <a:t> </a:t>
            </a:r>
            <a:r>
              <a:rPr lang="en-US" sz="2400" b="1" dirty="0" err="1">
                <a:solidFill>
                  <a:srgbClr val="3D3D3D"/>
                </a:solidFill>
                <a:latin typeface="MULISH REGULAR ROMAN"/>
              </a:rPr>
              <a:t>ryhmämuotoisena</a:t>
            </a:r>
            <a:r>
              <a:rPr lang="en-US" sz="2400" b="1" dirty="0">
                <a:solidFill>
                  <a:srgbClr val="3D3D3D"/>
                </a:solidFill>
                <a:latin typeface="MULISH REGULAR ROMAN"/>
              </a:rPr>
              <a:t> </a:t>
            </a:r>
            <a:r>
              <a:rPr lang="en-US" sz="2400" b="1" dirty="0" err="1">
                <a:solidFill>
                  <a:srgbClr val="3D3D3D"/>
                </a:solidFill>
                <a:latin typeface="MULISH REGULAR ROMAN"/>
              </a:rPr>
              <a:t>ennakoivana</a:t>
            </a:r>
            <a:r>
              <a:rPr lang="en-US" sz="2400" b="1" dirty="0">
                <a:solidFill>
                  <a:srgbClr val="3D3D3D"/>
                </a:solidFill>
                <a:latin typeface="MULISH REGULAR ROMAN"/>
              </a:rPr>
              <a:t> </a:t>
            </a:r>
            <a:r>
              <a:rPr lang="en-US" sz="2400" b="1" dirty="0" err="1">
                <a:solidFill>
                  <a:srgbClr val="3D3D3D"/>
                </a:solidFill>
                <a:latin typeface="MULISH REGULAR ROMAN"/>
              </a:rPr>
              <a:t>tukena</a:t>
            </a:r>
            <a:r>
              <a:rPr lang="en-US" sz="2400" b="1" dirty="0">
                <a:solidFill>
                  <a:srgbClr val="3D3D3D"/>
                </a:solidFill>
                <a:latin typeface="MULISH REGULAR ROMAN"/>
              </a:rPr>
              <a:t>.</a:t>
            </a:r>
          </a:p>
          <a:p>
            <a:endParaRPr lang="en-US" sz="2400" b="1" dirty="0">
              <a:solidFill>
                <a:srgbClr val="3D3D3D"/>
              </a:solidFill>
              <a:latin typeface="MULISH REGULAR ROMAN"/>
            </a:endParaRPr>
          </a:p>
          <a:p>
            <a:pPr marL="0" indent="0"/>
            <a:r>
              <a:rPr lang="en-US" sz="2400" b="1" dirty="0" err="1">
                <a:solidFill>
                  <a:srgbClr val="3D3D3D"/>
                </a:solidFill>
                <a:latin typeface="MULISH REGULAR ROMAN"/>
              </a:rPr>
              <a:t>Kaikki</a:t>
            </a:r>
            <a:r>
              <a:rPr lang="en-US" sz="2400" b="1" dirty="0">
                <a:solidFill>
                  <a:srgbClr val="3D3D3D"/>
                </a:solidFill>
                <a:latin typeface="MULISH REGULAR ROMAN"/>
              </a:rPr>
              <a:t> </a:t>
            </a:r>
            <a:r>
              <a:rPr lang="en-US" sz="2400" b="1" dirty="0" err="1">
                <a:solidFill>
                  <a:srgbClr val="3D3D3D"/>
                </a:solidFill>
                <a:latin typeface="MULISH REGULAR ROMAN"/>
              </a:rPr>
              <a:t>oppilaat</a:t>
            </a:r>
            <a:r>
              <a:rPr lang="en-US" sz="2400" b="1" dirty="0">
                <a:solidFill>
                  <a:srgbClr val="3D3D3D"/>
                </a:solidFill>
                <a:latin typeface="MULISH REGULAR ROMAN"/>
              </a:rPr>
              <a:t> </a:t>
            </a:r>
            <a:r>
              <a:rPr lang="en-US" sz="2400" b="1" dirty="0" err="1">
                <a:solidFill>
                  <a:srgbClr val="3D3D3D"/>
                </a:solidFill>
                <a:latin typeface="MULISH REGULAR ROMAN"/>
              </a:rPr>
              <a:t>saavat</a:t>
            </a:r>
            <a:r>
              <a:rPr lang="en-US" sz="2400" b="1" dirty="0">
                <a:solidFill>
                  <a:srgbClr val="3D3D3D"/>
                </a:solidFill>
                <a:latin typeface="MULISH REGULAR ROMAN"/>
              </a:rPr>
              <a:t> </a:t>
            </a:r>
            <a:r>
              <a:rPr lang="en-US" sz="2400" b="1" dirty="0" err="1">
                <a:solidFill>
                  <a:srgbClr val="3D3D3D"/>
                </a:solidFill>
                <a:latin typeface="MULISH REGULAR ROMAN"/>
              </a:rPr>
              <a:t>ryhmäkohtaista</a:t>
            </a:r>
            <a:r>
              <a:rPr lang="en-US" sz="2400" b="1" dirty="0">
                <a:solidFill>
                  <a:srgbClr val="3D3D3D"/>
                </a:solidFill>
                <a:latin typeface="MULISH REGULAR ROMAN"/>
              </a:rPr>
              <a:t> </a:t>
            </a:r>
            <a:r>
              <a:rPr lang="en-US" sz="2400" b="1" dirty="0" err="1">
                <a:solidFill>
                  <a:srgbClr val="3D3D3D"/>
                </a:solidFill>
                <a:latin typeface="MULISH REGULAR ROMAN"/>
              </a:rPr>
              <a:t>tukea</a:t>
            </a:r>
            <a:r>
              <a:rPr lang="en-US" sz="2400" b="1" dirty="0">
                <a:solidFill>
                  <a:srgbClr val="3D3D3D"/>
                </a:solidFill>
                <a:latin typeface="MULISH REGULAR ROMAN"/>
              </a:rPr>
              <a:t>. Kun </a:t>
            </a:r>
            <a:r>
              <a:rPr lang="en-US" sz="2400" b="1" dirty="0" err="1">
                <a:solidFill>
                  <a:srgbClr val="3D3D3D"/>
                </a:solidFill>
                <a:latin typeface="MULISH REGULAR ROMAN"/>
              </a:rPr>
              <a:t>oppilas</a:t>
            </a:r>
            <a:r>
              <a:rPr lang="en-US" sz="2400" b="1" dirty="0">
                <a:solidFill>
                  <a:srgbClr val="3D3D3D"/>
                </a:solidFill>
                <a:latin typeface="MULISH REGULAR ROMAN"/>
              </a:rPr>
              <a:t> </a:t>
            </a:r>
            <a:r>
              <a:rPr lang="en-US" sz="2400" b="1" dirty="0" err="1">
                <a:solidFill>
                  <a:srgbClr val="3D3D3D"/>
                </a:solidFill>
                <a:latin typeface="MULISH REGULAR ROMAN"/>
              </a:rPr>
              <a:t>saa</a:t>
            </a:r>
            <a:r>
              <a:rPr lang="en-US" sz="2400" b="1" dirty="0">
                <a:solidFill>
                  <a:srgbClr val="3D3D3D"/>
                </a:solidFill>
                <a:latin typeface="MULISH REGULAR ROMAN"/>
              </a:rPr>
              <a:t> </a:t>
            </a:r>
            <a:r>
              <a:rPr lang="en-US" sz="2400" b="1" dirty="0" err="1">
                <a:solidFill>
                  <a:srgbClr val="3D3D3D"/>
                </a:solidFill>
                <a:latin typeface="MULISH REGULAR ROMAN"/>
              </a:rPr>
              <a:t>ryhmäkohtaista</a:t>
            </a:r>
            <a:r>
              <a:rPr lang="en-US" sz="2400" b="1" dirty="0">
                <a:solidFill>
                  <a:srgbClr val="3D3D3D"/>
                </a:solidFill>
                <a:latin typeface="MULISH REGULAR ROMAN"/>
              </a:rPr>
              <a:t> </a:t>
            </a:r>
            <a:r>
              <a:rPr lang="en-US" sz="2400" b="1" dirty="0" err="1">
                <a:solidFill>
                  <a:srgbClr val="3D3D3D"/>
                </a:solidFill>
                <a:latin typeface="MULISH REGULAR ROMAN"/>
              </a:rPr>
              <a:t>tukea</a:t>
            </a:r>
            <a:r>
              <a:rPr lang="en-US" sz="2400" b="1" dirty="0">
                <a:solidFill>
                  <a:srgbClr val="3D3D3D"/>
                </a:solidFill>
                <a:latin typeface="MULISH REGULAR ROMAN"/>
              </a:rPr>
              <a:t>, </a:t>
            </a:r>
            <a:r>
              <a:rPr lang="en-US" sz="2400" b="1" dirty="0" err="1">
                <a:solidFill>
                  <a:srgbClr val="3D3D3D"/>
                </a:solidFill>
                <a:latin typeface="MULISH REGULAR ROMAN"/>
              </a:rPr>
              <a:t>ryhmäkohtaista</a:t>
            </a:r>
            <a:r>
              <a:rPr lang="en-US" sz="2400" b="1" dirty="0">
                <a:solidFill>
                  <a:srgbClr val="3D3D3D"/>
                </a:solidFill>
                <a:latin typeface="MULISH REGULAR ROMAN"/>
              </a:rPr>
              <a:t> </a:t>
            </a:r>
            <a:r>
              <a:rPr lang="en-US" sz="2400" b="1" dirty="0" err="1">
                <a:solidFill>
                  <a:srgbClr val="3D3D3D"/>
                </a:solidFill>
                <a:latin typeface="MULISH REGULAR ROMAN"/>
              </a:rPr>
              <a:t>tukea</a:t>
            </a:r>
            <a:r>
              <a:rPr lang="en-US" sz="2400" b="1" dirty="0">
                <a:solidFill>
                  <a:srgbClr val="3D3D3D"/>
                </a:solidFill>
                <a:latin typeface="MULISH REGULAR ROMAN"/>
              </a:rPr>
              <a:t> </a:t>
            </a:r>
            <a:r>
              <a:rPr lang="en-US" sz="2400" b="1" dirty="0" err="1">
                <a:solidFill>
                  <a:srgbClr val="3D3D3D"/>
                </a:solidFill>
                <a:latin typeface="MULISH REGULAR ROMAN"/>
              </a:rPr>
              <a:t>antava</a:t>
            </a:r>
            <a:r>
              <a:rPr lang="en-US" sz="2400" b="1" dirty="0">
                <a:solidFill>
                  <a:srgbClr val="3D3D3D"/>
                </a:solidFill>
                <a:latin typeface="MULISH REGULAR ROMAN"/>
              </a:rPr>
              <a:t> </a:t>
            </a:r>
            <a:r>
              <a:rPr lang="en-US" sz="2400" b="1" dirty="0" err="1">
                <a:solidFill>
                  <a:srgbClr val="3D3D3D"/>
                </a:solidFill>
                <a:latin typeface="MULISH REGULAR ROMAN"/>
              </a:rPr>
              <a:t>opettaja</a:t>
            </a:r>
            <a:r>
              <a:rPr lang="en-US" sz="2400" b="1" dirty="0">
                <a:solidFill>
                  <a:srgbClr val="3D3D3D"/>
                </a:solidFill>
                <a:latin typeface="MULISH REGULAR ROMAN"/>
              </a:rPr>
              <a:t> </a:t>
            </a:r>
            <a:r>
              <a:rPr lang="en-US" sz="2400" b="1" dirty="0" err="1">
                <a:solidFill>
                  <a:srgbClr val="3D3D3D"/>
                </a:solidFill>
                <a:latin typeface="MULISH REGULAR ROMAN"/>
              </a:rPr>
              <a:t>laittaa</a:t>
            </a:r>
            <a:r>
              <a:rPr lang="en-US" sz="2400" b="1" dirty="0">
                <a:solidFill>
                  <a:srgbClr val="3D3D3D"/>
                </a:solidFill>
                <a:latin typeface="MULISH REGULAR ROMAN"/>
              </a:rPr>
              <a:t> </a:t>
            </a:r>
            <a:r>
              <a:rPr lang="en-US" sz="2400" b="1" dirty="0" err="1">
                <a:solidFill>
                  <a:srgbClr val="3D3D3D"/>
                </a:solidFill>
                <a:latin typeface="MULISH REGULAR ROMAN"/>
              </a:rPr>
              <a:t>merkinnän</a:t>
            </a:r>
            <a:r>
              <a:rPr lang="en-US" sz="2400" b="1" dirty="0">
                <a:solidFill>
                  <a:srgbClr val="3D3D3D"/>
                </a:solidFill>
                <a:latin typeface="MULISH REGULAR ROMAN"/>
              </a:rPr>
              <a:t> </a:t>
            </a:r>
            <a:r>
              <a:rPr lang="en-US" sz="2400" b="1" dirty="0" err="1">
                <a:solidFill>
                  <a:srgbClr val="3D3D3D"/>
                </a:solidFill>
                <a:latin typeface="MULISH REGULAR ROMAN"/>
              </a:rPr>
              <a:t>Wilmaan</a:t>
            </a:r>
            <a:r>
              <a:rPr lang="en-US" sz="2400" b="1" dirty="0">
                <a:solidFill>
                  <a:srgbClr val="3D3D3D"/>
                </a:solidFill>
                <a:latin typeface="MULISH REGULAR ROMAN"/>
              </a:rPr>
              <a:t>.</a:t>
            </a:r>
            <a:endParaRPr lang="en-US" sz="2400" b="1" dirty="0">
              <a:latin typeface="MULISH REGULAR ROMAN"/>
            </a:endParaRPr>
          </a:p>
          <a:p>
            <a:endParaRPr lang="en-US" sz="2400" dirty="0">
              <a:solidFill>
                <a:srgbClr val="3D3D3D"/>
              </a:solidFill>
              <a:latin typeface="MULISH REGULAR ROMAN"/>
            </a:endParaRPr>
          </a:p>
          <a:p>
            <a:r>
              <a:rPr lang="en-US" sz="2400" dirty="0" err="1">
                <a:solidFill>
                  <a:srgbClr val="3D3D3D"/>
                </a:solidFill>
                <a:latin typeface="MULISH REGULAR ROMAN"/>
              </a:rPr>
              <a:t>Inklusiivisuus</a:t>
            </a:r>
            <a:r>
              <a:rPr lang="en-US" sz="2400" dirty="0">
                <a:solidFill>
                  <a:srgbClr val="3D3D3D"/>
                </a:solidFill>
                <a:latin typeface="MULISH REGULAR ROMAN"/>
              </a:rPr>
              <a:t>: Tuki </a:t>
            </a:r>
            <a:r>
              <a:rPr lang="en-US" sz="2400" dirty="0" err="1">
                <a:solidFill>
                  <a:srgbClr val="3D3D3D"/>
                </a:solidFill>
                <a:latin typeface="MULISH REGULAR ROMAN"/>
              </a:rPr>
              <a:t>pyritään</a:t>
            </a:r>
            <a:r>
              <a:rPr lang="en-US" sz="2400" dirty="0">
                <a:solidFill>
                  <a:srgbClr val="3D3D3D"/>
                </a:solidFill>
                <a:latin typeface="MULISH REGULAR ROMAN"/>
              </a:rPr>
              <a:t> </a:t>
            </a:r>
            <a:r>
              <a:rPr lang="en-US" sz="2400" dirty="0" err="1">
                <a:solidFill>
                  <a:srgbClr val="3D3D3D"/>
                </a:solidFill>
                <a:latin typeface="MULISH REGULAR ROMAN"/>
              </a:rPr>
              <a:t>järjestämään</a:t>
            </a:r>
            <a:r>
              <a:rPr lang="en-US" sz="2400" dirty="0">
                <a:solidFill>
                  <a:srgbClr val="3D3D3D"/>
                </a:solidFill>
                <a:latin typeface="MULISH REGULAR ROMAN"/>
              </a:rPr>
              <a:t> </a:t>
            </a:r>
            <a:r>
              <a:rPr lang="en-US" sz="2400" dirty="0" err="1">
                <a:solidFill>
                  <a:srgbClr val="3D3D3D"/>
                </a:solidFill>
                <a:latin typeface="MULISH REGULAR ROMAN"/>
              </a:rPr>
              <a:t>niin</a:t>
            </a:r>
            <a:r>
              <a:rPr lang="en-US" sz="2400" dirty="0">
                <a:solidFill>
                  <a:srgbClr val="3D3D3D"/>
                </a:solidFill>
                <a:latin typeface="MULISH REGULAR ROMAN"/>
              </a:rPr>
              <a:t>, </a:t>
            </a:r>
            <a:r>
              <a:rPr lang="en-US" sz="2400" dirty="0" err="1">
                <a:solidFill>
                  <a:srgbClr val="3D3D3D"/>
                </a:solidFill>
                <a:latin typeface="MULISH REGULAR ROMAN"/>
              </a:rPr>
              <a:t>että</a:t>
            </a:r>
            <a:r>
              <a:rPr lang="en-US" sz="2400" dirty="0">
                <a:solidFill>
                  <a:srgbClr val="3D3D3D"/>
                </a:solidFill>
                <a:latin typeface="MULISH REGULAR ROMAN"/>
              </a:rPr>
              <a:t> </a:t>
            </a:r>
            <a:r>
              <a:rPr lang="en-US" sz="2400" dirty="0" err="1">
                <a:solidFill>
                  <a:srgbClr val="3D3D3D"/>
                </a:solidFill>
                <a:latin typeface="MULISH REGULAR ROMAN"/>
              </a:rPr>
              <a:t>kaikki</a:t>
            </a:r>
            <a:r>
              <a:rPr lang="en-US" sz="2400" dirty="0">
                <a:solidFill>
                  <a:srgbClr val="3D3D3D"/>
                </a:solidFill>
                <a:latin typeface="MULISH REGULAR ROMAN"/>
              </a:rPr>
              <a:t> </a:t>
            </a:r>
            <a:r>
              <a:rPr lang="en-US" sz="2400" dirty="0" err="1">
                <a:solidFill>
                  <a:srgbClr val="3D3D3D"/>
                </a:solidFill>
                <a:latin typeface="MULISH REGULAR ROMAN"/>
              </a:rPr>
              <a:t>oppilaat</a:t>
            </a:r>
            <a:r>
              <a:rPr lang="en-US" sz="2400" dirty="0">
                <a:solidFill>
                  <a:srgbClr val="3D3D3D"/>
                </a:solidFill>
                <a:latin typeface="MULISH REGULAR ROMAN"/>
              </a:rPr>
              <a:t> </a:t>
            </a:r>
            <a:r>
              <a:rPr lang="en-US" sz="2400" dirty="0" err="1">
                <a:solidFill>
                  <a:srgbClr val="3D3D3D"/>
                </a:solidFill>
                <a:latin typeface="MULISH REGULAR ROMAN"/>
              </a:rPr>
              <a:t>voivat</a:t>
            </a:r>
            <a:r>
              <a:rPr lang="en-US" sz="2400" dirty="0">
                <a:solidFill>
                  <a:srgbClr val="3D3D3D"/>
                </a:solidFill>
                <a:latin typeface="MULISH REGULAR ROMAN"/>
              </a:rPr>
              <a:t> </a:t>
            </a:r>
            <a:r>
              <a:rPr lang="en-US" sz="2400" dirty="0" err="1">
                <a:solidFill>
                  <a:srgbClr val="3D3D3D"/>
                </a:solidFill>
                <a:latin typeface="MULISH REGULAR ROMAN"/>
              </a:rPr>
              <a:t>saavuttaa</a:t>
            </a:r>
            <a:r>
              <a:rPr lang="en-US" sz="2400" dirty="0">
                <a:solidFill>
                  <a:srgbClr val="3D3D3D"/>
                </a:solidFill>
                <a:latin typeface="MULISH REGULAR ROMAN"/>
              </a:rPr>
              <a:t> </a:t>
            </a:r>
            <a:r>
              <a:rPr lang="en-US" sz="2400" dirty="0" err="1">
                <a:solidFill>
                  <a:srgbClr val="3D3D3D"/>
                </a:solidFill>
                <a:latin typeface="MULISH REGULAR ROMAN"/>
              </a:rPr>
              <a:t>opetussuunnitelman</a:t>
            </a:r>
            <a:r>
              <a:rPr lang="en-US" sz="2400" dirty="0">
                <a:solidFill>
                  <a:srgbClr val="3D3D3D"/>
                </a:solidFill>
                <a:latin typeface="MULISH REGULAR ROMAN"/>
              </a:rPr>
              <a:t> </a:t>
            </a:r>
            <a:r>
              <a:rPr lang="en-US" sz="2400" dirty="0" err="1">
                <a:solidFill>
                  <a:srgbClr val="3D3D3D"/>
                </a:solidFill>
                <a:latin typeface="MULISH REGULAR ROMAN"/>
              </a:rPr>
              <a:t>tavoitteet</a:t>
            </a:r>
            <a:r>
              <a:rPr lang="en-US" sz="2400" dirty="0">
                <a:solidFill>
                  <a:srgbClr val="3D3D3D"/>
                </a:solidFill>
                <a:latin typeface="MULISH REGULAR ROMAN"/>
              </a:rPr>
              <a:t>.</a:t>
            </a:r>
            <a:endParaRPr lang="en-US" sz="2400" dirty="0">
              <a:latin typeface="MULISH REGULAR ROMAN"/>
            </a:endParaRPr>
          </a:p>
          <a:p>
            <a:endParaRPr lang="en-US" dirty="0"/>
          </a:p>
        </p:txBody>
      </p:sp>
    </p:spTree>
    <p:extLst>
      <p:ext uri="{BB962C8B-B14F-4D97-AF65-F5344CB8AC3E}">
        <p14:creationId xmlns:p14="http://schemas.microsoft.com/office/powerpoint/2010/main" val="161379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3D98729-8333-0007-8C26-65DD48B00416}"/>
              </a:ext>
            </a:extLst>
          </p:cNvPr>
          <p:cNvPicPr>
            <a:picLocks noGrp="1" noChangeAspect="1"/>
          </p:cNvPicPr>
          <p:nvPr>
            <p:ph idx="1"/>
          </p:nvPr>
        </p:nvPicPr>
        <p:blipFill>
          <a:blip r:embed="rId2"/>
          <a:stretch>
            <a:fillRect/>
          </a:stretch>
        </p:blipFill>
        <p:spPr>
          <a:xfrm>
            <a:off x="895852" y="595731"/>
            <a:ext cx="10400296" cy="5581232"/>
          </a:xfrm>
          <a:prstGeom prst="rect">
            <a:avLst/>
          </a:prstGeom>
        </p:spPr>
      </p:pic>
    </p:spTree>
    <p:extLst>
      <p:ext uri="{BB962C8B-B14F-4D97-AF65-F5344CB8AC3E}">
        <p14:creationId xmlns:p14="http://schemas.microsoft.com/office/powerpoint/2010/main" val="255693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BAC1F1-B418-D978-5659-7AEEB0C6A449}"/>
              </a:ext>
            </a:extLst>
          </p:cNvPr>
          <p:cNvSpPr>
            <a:spLocks noGrp="1"/>
          </p:cNvSpPr>
          <p:nvPr>
            <p:ph type="title"/>
          </p:nvPr>
        </p:nvSpPr>
        <p:spPr/>
        <p:txBody>
          <a:bodyPr/>
          <a:lstStyle/>
          <a:p>
            <a:r>
              <a:rPr lang="fi-FI" dirty="0"/>
              <a:t>Kielitietoinen opetus</a:t>
            </a:r>
          </a:p>
        </p:txBody>
      </p:sp>
      <p:sp>
        <p:nvSpPr>
          <p:cNvPr id="3" name="Sisällön paikkamerkki 2">
            <a:extLst>
              <a:ext uri="{FF2B5EF4-FFF2-40B4-BE49-F238E27FC236}">
                <a16:creationId xmlns:a16="http://schemas.microsoft.com/office/drawing/2014/main" id="{EE549E25-43E6-2641-A7FA-3232E13B6276}"/>
              </a:ext>
            </a:extLst>
          </p:cNvPr>
          <p:cNvSpPr>
            <a:spLocks noGrp="1"/>
          </p:cNvSpPr>
          <p:nvPr>
            <p:ph idx="1"/>
          </p:nvPr>
        </p:nvSpPr>
        <p:spPr>
          <a:xfrm>
            <a:off x="838200" y="1557338"/>
            <a:ext cx="10515600" cy="5300662"/>
          </a:xfrm>
        </p:spPr>
        <p:txBody>
          <a:bodyPr>
            <a:normAutofit fontScale="77500" lnSpcReduction="20000"/>
          </a:bodyPr>
          <a:lstStyle/>
          <a:p>
            <a:endParaRPr lang="fi-FI" dirty="0"/>
          </a:p>
          <a:p>
            <a:r>
              <a:rPr lang="fi-FI" sz="4700" b="1" dirty="0">
                <a:solidFill>
                  <a:srgbClr val="FF0000"/>
                </a:solidFill>
              </a:rPr>
              <a:t>Renessanssin </a:t>
            </a:r>
            <a:r>
              <a:rPr lang="fi-FI" sz="4700" b="1" dirty="0"/>
              <a:t>aikana</a:t>
            </a:r>
            <a:r>
              <a:rPr lang="fi-FI" sz="4700" b="1" dirty="0">
                <a:solidFill>
                  <a:schemeClr val="tx2">
                    <a:lumMod val="90000"/>
                    <a:lumOff val="10000"/>
                  </a:schemeClr>
                </a:solidFill>
              </a:rPr>
              <a:t> </a:t>
            </a:r>
            <a:r>
              <a:rPr lang="fi-FI" sz="4700" b="1" dirty="0">
                <a:solidFill>
                  <a:srgbClr val="0070C0"/>
                </a:solidFill>
              </a:rPr>
              <a:t>kiinnostuttiin  Euroopan ulkopuolisista alueista.</a:t>
            </a:r>
            <a:r>
              <a:rPr lang="fi-FI" sz="4700" dirty="0">
                <a:solidFill>
                  <a:srgbClr val="0070C0"/>
                </a:solidFill>
              </a:rPr>
              <a:t> </a:t>
            </a:r>
            <a:r>
              <a:rPr lang="fi-FI" sz="4700" b="1" dirty="0"/>
              <a:t>Monet</a:t>
            </a:r>
            <a:r>
              <a:rPr lang="fi-FI" sz="4700" dirty="0"/>
              <a:t> </a:t>
            </a:r>
            <a:r>
              <a:rPr lang="fi-FI" sz="4700" b="1" dirty="0">
                <a:solidFill>
                  <a:srgbClr val="FF0000"/>
                </a:solidFill>
              </a:rPr>
              <a:t>hallitsijat </a:t>
            </a:r>
            <a:r>
              <a:rPr lang="fi-FI" sz="4700" b="1" dirty="0">
                <a:solidFill>
                  <a:srgbClr val="0070C0"/>
                </a:solidFill>
              </a:rPr>
              <a:t>rahoittivat </a:t>
            </a:r>
            <a:r>
              <a:rPr lang="fi-FI" sz="4700" b="1" dirty="0">
                <a:solidFill>
                  <a:srgbClr val="FF0000"/>
                </a:solidFill>
              </a:rPr>
              <a:t>merenkulkijoita</a:t>
            </a:r>
            <a:r>
              <a:rPr lang="fi-FI" sz="4700" b="1" dirty="0">
                <a:solidFill>
                  <a:srgbClr val="0070C0"/>
                </a:solidFill>
              </a:rPr>
              <a:t>, jotka purjehtivat</a:t>
            </a:r>
            <a:r>
              <a:rPr lang="fi-FI" sz="4700" dirty="0"/>
              <a:t> </a:t>
            </a:r>
            <a:r>
              <a:rPr lang="fi-FI" sz="4700" b="1" dirty="0"/>
              <a:t>ympäri maapalloa</a:t>
            </a:r>
            <a:r>
              <a:rPr lang="fi-FI" sz="4700" dirty="0"/>
              <a:t>.</a:t>
            </a:r>
          </a:p>
          <a:p>
            <a:endParaRPr lang="fi-FI" sz="3600" dirty="0"/>
          </a:p>
          <a:p>
            <a:pPr marL="571500" indent="-571500">
              <a:buFont typeface="Wingdings" panose="05000000000000000000" pitchFamily="2" charset="2"/>
              <a:buChar char="§"/>
            </a:pPr>
            <a:r>
              <a:rPr lang="fi-FI" sz="3600" b="1" dirty="0">
                <a:solidFill>
                  <a:srgbClr val="FF0000"/>
                </a:solidFill>
              </a:rPr>
              <a:t>oppiaineen kieli: oppiaineet käsitteet, kuin vierasta kieltä</a:t>
            </a:r>
          </a:p>
          <a:p>
            <a:pPr marL="571500" indent="-571500">
              <a:buFont typeface="Wingdings" panose="05000000000000000000" pitchFamily="2" charset="2"/>
              <a:buChar char="§"/>
            </a:pPr>
            <a:r>
              <a:rPr lang="fi-FI" sz="3600" b="1" dirty="0"/>
              <a:t>arkikieli: tutut käsitteet ja termit arjesta, kieltä jota käytetään kavereitten kanssa</a:t>
            </a:r>
          </a:p>
          <a:p>
            <a:pPr marL="571500" indent="-571500">
              <a:buFont typeface="Wingdings" panose="05000000000000000000" pitchFamily="2" charset="2"/>
              <a:buChar char="§"/>
            </a:pPr>
            <a:r>
              <a:rPr lang="fi-FI" sz="3600" b="1" dirty="0">
                <a:solidFill>
                  <a:srgbClr val="0070C0"/>
                </a:solidFill>
              </a:rPr>
              <a:t>opiskelukieli: kieli, jolla opetetaan ja mitä käytetään kouluarjessa. </a:t>
            </a:r>
          </a:p>
          <a:p>
            <a:r>
              <a:rPr lang="fi-FI" sz="3600" b="1" dirty="0">
                <a:solidFill>
                  <a:srgbClr val="0070C0"/>
                </a:solidFill>
              </a:rPr>
              <a:t>Kukaan ei puhua ”</a:t>
            </a:r>
            <a:r>
              <a:rPr lang="fi-FI" sz="3600" b="1" dirty="0" err="1">
                <a:solidFill>
                  <a:srgbClr val="0070C0"/>
                </a:solidFill>
              </a:rPr>
              <a:t>koulua”syntyessään</a:t>
            </a:r>
            <a:r>
              <a:rPr lang="fi-FI" sz="3600" b="1" dirty="0">
                <a:solidFill>
                  <a:srgbClr val="0070C0"/>
                </a:solidFill>
              </a:rPr>
              <a:t>.  </a:t>
            </a:r>
          </a:p>
        </p:txBody>
      </p:sp>
    </p:spTree>
    <p:extLst>
      <p:ext uri="{BB962C8B-B14F-4D97-AF65-F5344CB8AC3E}">
        <p14:creationId xmlns:p14="http://schemas.microsoft.com/office/powerpoint/2010/main" val="272133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kuvakaappaus, Fontti, kirje&#10;&#10;Tekoälyllä luotu sisältö voi olla virheellistä.">
            <a:extLst>
              <a:ext uri="{FF2B5EF4-FFF2-40B4-BE49-F238E27FC236}">
                <a16:creationId xmlns:a16="http://schemas.microsoft.com/office/drawing/2014/main" id="{E8766776-EB25-9C1F-2456-B36F77BB9D1B}"/>
              </a:ext>
            </a:extLst>
          </p:cNvPr>
          <p:cNvPicPr>
            <a:picLocks noGrp="1" noChangeAspect="1"/>
          </p:cNvPicPr>
          <p:nvPr>
            <p:ph idx="1"/>
          </p:nvPr>
        </p:nvPicPr>
        <p:blipFill>
          <a:blip r:embed="rId2"/>
          <a:stretch>
            <a:fillRect/>
          </a:stretch>
        </p:blipFill>
        <p:spPr>
          <a:xfrm>
            <a:off x="1274618" y="519545"/>
            <a:ext cx="9531927" cy="5657418"/>
          </a:xfrm>
        </p:spPr>
      </p:pic>
      <p:sp>
        <p:nvSpPr>
          <p:cNvPr id="6" name="Tekstiruutu 5">
            <a:extLst>
              <a:ext uri="{FF2B5EF4-FFF2-40B4-BE49-F238E27FC236}">
                <a16:creationId xmlns:a16="http://schemas.microsoft.com/office/drawing/2014/main" id="{D99D5B3D-C63F-DE22-04D2-0119EDF72733}"/>
              </a:ext>
            </a:extLst>
          </p:cNvPr>
          <p:cNvSpPr txBox="1"/>
          <p:nvPr/>
        </p:nvSpPr>
        <p:spPr>
          <a:xfrm>
            <a:off x="8070273" y="6449291"/>
            <a:ext cx="3172691" cy="369332"/>
          </a:xfrm>
          <a:prstGeom prst="rect">
            <a:avLst/>
          </a:prstGeom>
          <a:noFill/>
        </p:spPr>
        <p:txBody>
          <a:bodyPr wrap="square" rtlCol="0">
            <a:spAutoFit/>
          </a:bodyPr>
          <a:lstStyle/>
          <a:p>
            <a:r>
              <a:rPr lang="fi-FI"/>
              <a:t>Kuva Tuija Vuorela</a:t>
            </a:r>
          </a:p>
        </p:txBody>
      </p:sp>
    </p:spTree>
    <p:extLst>
      <p:ext uri="{BB962C8B-B14F-4D97-AF65-F5344CB8AC3E}">
        <p14:creationId xmlns:p14="http://schemas.microsoft.com/office/powerpoint/2010/main" val="92425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4142-0B49-D917-4ABD-9657C869BC83}"/>
              </a:ext>
            </a:extLst>
          </p:cNvPr>
          <p:cNvSpPr>
            <a:spLocks noGrp="1"/>
          </p:cNvSpPr>
          <p:nvPr>
            <p:ph type="title"/>
          </p:nvPr>
        </p:nvSpPr>
        <p:spPr/>
        <p:txBody>
          <a:bodyPr/>
          <a:lstStyle/>
          <a:p>
            <a:r>
              <a:rPr lang="en-US" dirty="0" err="1"/>
              <a:t>Aikataulua</a:t>
            </a:r>
            <a:r>
              <a:rPr lang="en-US"/>
              <a:t>:</a:t>
            </a:r>
          </a:p>
        </p:txBody>
      </p:sp>
      <p:sp>
        <p:nvSpPr>
          <p:cNvPr id="3" name="Content Placeholder 2">
            <a:extLst>
              <a:ext uri="{FF2B5EF4-FFF2-40B4-BE49-F238E27FC236}">
                <a16:creationId xmlns:a16="http://schemas.microsoft.com/office/drawing/2014/main" id="{770F1C98-967B-37EA-CBA2-D2E99F7D5536}"/>
              </a:ext>
            </a:extLst>
          </p:cNvPr>
          <p:cNvSpPr>
            <a:spLocks noGrp="1"/>
          </p:cNvSpPr>
          <p:nvPr>
            <p:ph idx="1"/>
          </p:nvPr>
        </p:nvSpPr>
        <p:spPr/>
        <p:txBody>
          <a:bodyPr/>
          <a:lstStyle/>
          <a:p>
            <a:endParaRPr lang="en-US" dirty="0"/>
          </a:p>
        </p:txBody>
      </p:sp>
      <p:sp>
        <p:nvSpPr>
          <p:cNvPr id="4" name="Tekstiruutu 3">
            <a:extLst>
              <a:ext uri="{FF2B5EF4-FFF2-40B4-BE49-F238E27FC236}">
                <a16:creationId xmlns:a16="http://schemas.microsoft.com/office/drawing/2014/main" id="{AA07F8F5-32C4-1638-413A-AD442ADBE314}"/>
              </a:ext>
            </a:extLst>
          </p:cNvPr>
          <p:cNvSpPr txBox="1"/>
          <p:nvPr/>
        </p:nvSpPr>
        <p:spPr>
          <a:xfrm>
            <a:off x="1399309" y="2632364"/>
            <a:ext cx="9102436" cy="3046988"/>
          </a:xfrm>
          <a:prstGeom prst="rect">
            <a:avLst/>
          </a:prstGeom>
          <a:noFill/>
        </p:spPr>
        <p:txBody>
          <a:bodyPr wrap="square" rtlCol="0">
            <a:spAutoFit/>
          </a:bodyPr>
          <a:lstStyle/>
          <a:p>
            <a:pPr marL="285750" indent="-285750">
              <a:buFont typeface="Arial" panose="020B0604020202020204" pitchFamily="34" charset="0"/>
              <a:buChar char="•"/>
            </a:pPr>
            <a:r>
              <a:rPr lang="fi-FI" sz="3200" dirty="0"/>
              <a:t>erityisen tuen oppilaat: tuen päivitys syksyn aikana oppilaskohtaiseen tai ryhmäkohtaiseen tukeen</a:t>
            </a:r>
          </a:p>
          <a:p>
            <a:pPr marL="285750" indent="-285750">
              <a:buFont typeface="Arial" panose="020B0604020202020204" pitchFamily="34" charset="0"/>
              <a:buChar char="•"/>
            </a:pPr>
            <a:r>
              <a:rPr lang="fi-FI" sz="3200" dirty="0"/>
              <a:t>tehostetun tuen oppilaat: päivitys ja pedagogiset asiakirjat lukuvuoden aikana (joko ryhmäkohtaiseen tai oppilaskohtaiseen</a:t>
            </a:r>
          </a:p>
          <a:p>
            <a:pPr marL="285750" indent="-285750">
              <a:buFont typeface="Arial" panose="020B0604020202020204" pitchFamily="34" charset="0"/>
              <a:buChar char="•"/>
            </a:pPr>
            <a:r>
              <a:rPr lang="fi-FI" sz="3200" dirty="0"/>
              <a:t>opettajat ottavat asiasta yhteyttä</a:t>
            </a:r>
          </a:p>
        </p:txBody>
      </p:sp>
    </p:spTree>
    <p:extLst>
      <p:ext uri="{BB962C8B-B14F-4D97-AF65-F5344CB8AC3E}">
        <p14:creationId xmlns:p14="http://schemas.microsoft.com/office/powerpoint/2010/main" val="105692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D05CF5A-ACF5-E9DE-5D65-DDE34B56A7D9}"/>
              </a:ext>
            </a:extLst>
          </p:cNvPr>
          <p:cNvPicPr>
            <a:picLocks noGrp="1" noChangeAspect="1"/>
          </p:cNvPicPr>
          <p:nvPr>
            <p:ph idx="1"/>
          </p:nvPr>
        </p:nvPicPr>
        <p:blipFill>
          <a:blip r:embed="rId2"/>
          <a:stretch>
            <a:fillRect/>
          </a:stretch>
        </p:blipFill>
        <p:spPr>
          <a:xfrm>
            <a:off x="3657600" y="694261"/>
            <a:ext cx="4890655" cy="5964234"/>
          </a:xfrm>
        </p:spPr>
      </p:pic>
      <p:sp>
        <p:nvSpPr>
          <p:cNvPr id="5" name="Tekstiruutu 4">
            <a:extLst>
              <a:ext uri="{FF2B5EF4-FFF2-40B4-BE49-F238E27FC236}">
                <a16:creationId xmlns:a16="http://schemas.microsoft.com/office/drawing/2014/main" id="{FF3A3290-6260-E591-98D5-A35846847995}"/>
              </a:ext>
            </a:extLst>
          </p:cNvPr>
          <p:cNvSpPr txBox="1"/>
          <p:nvPr/>
        </p:nvSpPr>
        <p:spPr>
          <a:xfrm>
            <a:off x="9053945" y="2583873"/>
            <a:ext cx="2639291" cy="1200329"/>
          </a:xfrm>
          <a:prstGeom prst="rect">
            <a:avLst/>
          </a:prstGeom>
          <a:noFill/>
        </p:spPr>
        <p:txBody>
          <a:bodyPr wrap="square" rtlCol="0">
            <a:spAutoFit/>
          </a:bodyPr>
          <a:lstStyle/>
          <a:p>
            <a:r>
              <a:rPr lang="fi-FI" u="sng" dirty="0">
                <a:hlinkClick r:id="rId3"/>
              </a:rPr>
              <a:t>https://issuu.com/sky_sitko/docs/toimenpiteet_oppilaan_poissaolotilanteissa</a:t>
            </a:r>
            <a:endParaRPr lang="fi-FI" dirty="0"/>
          </a:p>
        </p:txBody>
      </p:sp>
    </p:spTree>
    <p:extLst>
      <p:ext uri="{BB962C8B-B14F-4D97-AF65-F5344CB8AC3E}">
        <p14:creationId xmlns:p14="http://schemas.microsoft.com/office/powerpoint/2010/main" val="390994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56C42BDC-7162-4A84-B0F6-F46A7864CC28}"/>
              </a:ext>
            </a:extLst>
          </p:cNvPr>
          <p:cNvSpPr>
            <a:spLocks noChangeArrowheads="1"/>
          </p:cNvSpPr>
          <p:nvPr/>
        </p:nvSpPr>
        <p:spPr bwMode="auto">
          <a:xfrm>
            <a:off x="838200" y="805519"/>
            <a:ext cx="4391024" cy="13234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90000"/>
              </a:lnSpc>
              <a:spcBef>
                <a:spcPct val="0"/>
              </a:spcBef>
              <a:spcAft>
                <a:spcPts val="600"/>
              </a:spcAft>
              <a:buClrTx/>
              <a:buSzTx/>
              <a:tabLst/>
            </a:pPr>
            <a:r>
              <a:rPr lang="en-US" altLang="fi-FI" sz="2500" u="sng">
                <a:solidFill>
                  <a:schemeClr val="bg1"/>
                </a:solidFill>
                <a:latin typeface="+mj-lt"/>
                <a:ea typeface="+mj-ea"/>
                <a:cs typeface="+mj-cs"/>
              </a:rPr>
              <a:t> </a:t>
            </a:r>
            <a:endParaRPr kumimoji="0" lang="en-US" altLang="fi-FI" sz="2500" b="0" i="0" u="none" strike="noStrike" kern="1200" cap="none" normalizeH="0" baseline="0">
              <a:ln>
                <a:noFill/>
              </a:ln>
              <a:solidFill>
                <a:schemeClr val="bg1"/>
              </a:solidFill>
              <a:effectLst/>
              <a:latin typeface="+mj-lt"/>
              <a:ea typeface="+mj-ea"/>
              <a:cs typeface="+mj-cs"/>
            </a:endParaRPr>
          </a:p>
        </p:txBody>
      </p:sp>
      <p:sp>
        <p:nvSpPr>
          <p:cNvPr id="6" name="Content Placeholder 5">
            <a:extLst>
              <a:ext uri="{FF2B5EF4-FFF2-40B4-BE49-F238E27FC236}">
                <a16:creationId xmlns:a16="http://schemas.microsoft.com/office/drawing/2014/main" id="{07331042-C3C8-2A41-A39E-BFFB953F3FE5}"/>
              </a:ext>
            </a:extLst>
          </p:cNvPr>
          <p:cNvSpPr>
            <a:spLocks noGrp="1"/>
          </p:cNvSpPr>
          <p:nvPr>
            <p:ph idx="1"/>
          </p:nvPr>
        </p:nvSpPr>
        <p:spPr>
          <a:xfrm>
            <a:off x="838200" y="1330036"/>
            <a:ext cx="10515600" cy="5317899"/>
          </a:xfrm>
        </p:spPr>
        <p:txBody>
          <a:bodyPr>
            <a:normAutofit/>
          </a:bodyPr>
          <a:lstStyle/>
          <a:p>
            <a:endParaRPr lang="en-US" dirty="0"/>
          </a:p>
          <a:p>
            <a:endParaRPr lang="en-US" dirty="0"/>
          </a:p>
          <a:p>
            <a:endParaRPr lang="en-US" dirty="0"/>
          </a:p>
          <a:p>
            <a:endParaRPr lang="en-US" dirty="0"/>
          </a:p>
          <a:p>
            <a:endParaRPr lang="en-US" dirty="0"/>
          </a:p>
          <a:p>
            <a:pPr lvl="1"/>
            <a:endParaRPr lang="en-US" dirty="0"/>
          </a:p>
          <a:p>
            <a:endParaRPr lang="en-US" dirty="0"/>
          </a:p>
          <a:p>
            <a:endParaRPr lang="en-US" altLang="fi-FI" dirty="0"/>
          </a:p>
          <a:p>
            <a:endParaRPr lang="en-US" altLang="fi-FI" dirty="0"/>
          </a:p>
          <a:p>
            <a:endParaRPr lang="en-US" dirty="0"/>
          </a:p>
        </p:txBody>
      </p:sp>
      <p:pic>
        <p:nvPicPr>
          <p:cNvPr id="1039" name="Picture 15">
            <a:extLst>
              <a:ext uri="{FF2B5EF4-FFF2-40B4-BE49-F238E27FC236}">
                <a16:creationId xmlns:a16="http://schemas.microsoft.com/office/drawing/2014/main" id="{1FB1AE72-4E18-4B79-8097-D3AF776866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46" y="822568"/>
            <a:ext cx="1905304" cy="14721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C003094B-6C54-4E7F-9A52-6A654C5B2662}"/>
              </a:ext>
            </a:extLst>
          </p:cNvPr>
          <p:cNvSpPr>
            <a:spLocks noChangeArrowheads="1"/>
          </p:cNvSpPr>
          <p:nvPr/>
        </p:nvSpPr>
        <p:spPr bwMode="auto">
          <a:xfrm>
            <a:off x="-267855" y="-22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1031" name="Kuva 5" descr="​mp4-kuvake">
            <a:extLst>
              <a:ext uri="{FF2B5EF4-FFF2-40B4-BE49-F238E27FC236}">
                <a16:creationId xmlns:a16="http://schemas.microsoft.com/office/drawing/2014/main" id="{CB89A5AF-8C0D-4AB8-B3C6-7A1EEB59C02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1655" y="3048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B09F83-4FC8-3B08-1B64-7FE330A74F2F}"/>
              </a:ext>
            </a:extLst>
          </p:cNvPr>
          <p:cNvSpPr txBox="1"/>
          <p:nvPr/>
        </p:nvSpPr>
        <p:spPr>
          <a:xfrm>
            <a:off x="2483569" y="641199"/>
            <a:ext cx="7482213"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err="1">
                <a:ea typeface="Calibri" panose="020F0502020204030204"/>
                <a:cs typeface="Calibri" panose="020F0502020204030204"/>
              </a:rPr>
              <a:t>Poissaoloihin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puuttuminen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poissaolon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portaat-mallin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mukaisesti</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Löytyy</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koulun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kotisivuilta</a:t>
            </a:r>
            <a:r>
              <a:rPr lang="en-US" sz="2400" dirty="0">
                <a:ea typeface="Calibri" panose="020F0502020204030204"/>
                <a:cs typeface="Calibri" panose="020F0502020204030204"/>
              </a:rPr>
              <a:t>.</a:t>
            </a:r>
          </a:p>
          <a:p>
            <a:pPr marL="285750" indent="-285750">
              <a:buFont typeface="Arial"/>
              <a:buChar char="•"/>
            </a:pPr>
            <a:r>
              <a:rPr lang="en-US" sz="2400" dirty="0" err="1">
                <a:ea typeface="Calibri" panose="020F0502020204030204"/>
                <a:cs typeface="Calibri" panose="020F0502020204030204"/>
              </a:rPr>
              <a:t>Kynnys</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jäädä</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kotiin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madaltuu</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helposti</a:t>
            </a:r>
            <a:r>
              <a:rPr lang="en-US" sz="2400" dirty="0">
                <a:ea typeface="Calibri" panose="020F0502020204030204"/>
                <a:cs typeface="Calibri" panose="020F0502020204030204"/>
              </a:rPr>
              <a:t> ja </a:t>
            </a:r>
            <a:r>
              <a:rPr lang="en-US" sz="2400" dirty="0" err="1">
                <a:ea typeface="Calibri" panose="020F0502020204030204"/>
                <a:cs typeface="Calibri" panose="020F0502020204030204"/>
              </a:rPr>
              <a:t>tulla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poissaolojen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jälkeen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kouluun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kasvaa</a:t>
            </a:r>
            <a:r>
              <a:rPr lang="en-US" sz="2400" dirty="0">
                <a:ea typeface="Calibri" panose="020F0502020204030204"/>
                <a:cs typeface="Calibri" panose="020F0502020204030204"/>
              </a:rPr>
              <a:t>.</a:t>
            </a:r>
          </a:p>
          <a:p>
            <a:pPr marL="285750" indent="-285750">
              <a:buFont typeface="Arial"/>
              <a:buChar char="•"/>
            </a:pPr>
            <a:r>
              <a:rPr lang="en-US" sz="2400" dirty="0">
                <a:ea typeface="Calibri" panose="020F0502020204030204"/>
                <a:cs typeface="Calibri" panose="020F0502020204030204"/>
              </a:rPr>
              <a:t>Arjen </a:t>
            </a:r>
            <a:r>
              <a:rPr lang="en-US" sz="2400" dirty="0" err="1">
                <a:ea typeface="Calibri" panose="020F0502020204030204"/>
                <a:cs typeface="Calibri" panose="020F0502020204030204"/>
              </a:rPr>
              <a:t>hallinta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nukkuminen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ruokailu</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harrastukset</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ruutuaika</a:t>
            </a:r>
            <a:r>
              <a:rPr lang="en-US" sz="2400" dirty="0">
                <a:ea typeface="Calibri" panose="020F0502020204030204"/>
                <a:cs typeface="Calibri" panose="020F0502020204030204"/>
              </a:rPr>
              <a:t>.</a:t>
            </a:r>
          </a:p>
          <a:p>
            <a:pPr marL="285750" indent="-285750">
              <a:buFont typeface="Arial"/>
              <a:buChar char="•"/>
            </a:pPr>
            <a:r>
              <a:rPr lang="en-US" sz="2400" dirty="0" err="1">
                <a:ea typeface="Calibri" panose="020F0502020204030204"/>
                <a:cs typeface="Calibri" panose="020F0502020204030204"/>
              </a:rPr>
              <a:t>Koulussa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koulukuraattori</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kouluterveydenhoitaja</a:t>
            </a:r>
            <a:r>
              <a:rPr lang="en-US" sz="2400" dirty="0">
                <a:ea typeface="Calibri" panose="020F0502020204030204"/>
                <a:cs typeface="Calibri" panose="020F0502020204030204"/>
              </a:rPr>
              <a:t> ja </a:t>
            </a:r>
            <a:r>
              <a:rPr lang="en-US" sz="2400" dirty="0" err="1">
                <a:ea typeface="Calibri" panose="020F0502020204030204"/>
                <a:cs typeface="Calibri" panose="020F0502020204030204"/>
              </a:rPr>
              <a:t>koulupsykologi</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sekä</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luokanopettaja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yhteistyössä</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huoltajien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kanssa</a:t>
            </a:r>
            <a:r>
              <a:rPr lang="en-US" sz="2400" dirty="0">
                <a:ea typeface="Calibri" panose="020F0502020204030204"/>
                <a:cs typeface="Calibri" panose="020F0502020204030204"/>
              </a:rPr>
              <a:t>.</a:t>
            </a:r>
          </a:p>
          <a:p>
            <a:pPr marL="285750" indent="-285750">
              <a:buFont typeface="Arial"/>
              <a:buChar char="•"/>
            </a:pPr>
            <a:r>
              <a:rPr lang="en-US" sz="2400" dirty="0" err="1">
                <a:ea typeface="Calibri" panose="020F0502020204030204"/>
                <a:cs typeface="Calibri" panose="020F0502020204030204"/>
              </a:rPr>
              <a:t>Pedagogisen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tuen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luokat</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petu</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sekä</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konsultoivat</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palvelut</a:t>
            </a:r>
            <a:endParaRPr lang="en-US" sz="2400" dirty="0">
              <a:ea typeface="Calibri" panose="020F0502020204030204"/>
              <a:cs typeface="Calibri" panose="020F0502020204030204"/>
            </a:endParaRPr>
          </a:p>
          <a:p>
            <a:pPr marL="742950" lvl="1" indent="-285750">
              <a:buFont typeface="Arial"/>
              <a:buChar char="•"/>
            </a:pPr>
            <a:r>
              <a:rPr lang="en-US" sz="2400" dirty="0" err="1">
                <a:ea typeface="Calibri" panose="020F0502020204030204"/>
                <a:cs typeface="Calibri" panose="020F0502020204030204"/>
              </a:rPr>
              <a:t>rakennetaan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yhteistyössä</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lähikoulun</a:t>
            </a:r>
            <a:r>
              <a:rPr lang="en-US" sz="2400" dirty="0">
                <a:ea typeface="Calibri" panose="020F0502020204030204"/>
                <a:cs typeface="Calibri" panose="020F0502020204030204"/>
              </a:rPr>
              <a:t> ja </a:t>
            </a:r>
            <a:r>
              <a:rPr lang="en-US" sz="2400" dirty="0" err="1">
                <a:ea typeface="Calibri" panose="020F0502020204030204"/>
                <a:cs typeface="Calibri" panose="020F0502020204030204"/>
              </a:rPr>
              <a:t>huoltajien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kanssa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oikea-aikaista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tukea</a:t>
            </a:r>
            <a:r>
              <a:rPr lang="en-US" sz="2400" dirty="0">
                <a:ea typeface="Calibri" panose="020F0502020204030204"/>
                <a:cs typeface="Calibri" panose="020F0502020204030204"/>
              </a:rPr>
              <a:t> ja </a:t>
            </a:r>
            <a:r>
              <a:rPr lang="en-US" sz="2400" dirty="0" err="1">
                <a:ea typeface="Calibri" panose="020F0502020204030204"/>
                <a:cs typeface="Calibri" panose="020F0502020204030204"/>
              </a:rPr>
              <a:t>verkostoa</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lapsen</a:t>
            </a:r>
            <a:r>
              <a:rPr lang="en-US" sz="2400" dirty="0">
                <a:ea typeface="Calibri" panose="020F0502020204030204"/>
                <a:cs typeface="Calibri" panose="020F0502020204030204"/>
              </a:rPr>
              <a:t>/</a:t>
            </a:r>
            <a:r>
              <a:rPr lang="en-US" sz="2400" dirty="0" err="1">
                <a:ea typeface="Calibri" panose="020F0502020204030204"/>
                <a:cs typeface="Calibri" panose="020F0502020204030204"/>
              </a:rPr>
              <a:t>nuoren</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tueksi</a:t>
            </a:r>
            <a:endParaRPr lang="en-US" sz="2400" dirty="0">
              <a:ea typeface="Calibri" panose="020F0502020204030204"/>
              <a:cs typeface="Calibri" panose="020F0502020204030204"/>
            </a:endParaRPr>
          </a:p>
          <a:p>
            <a:pPr marL="742950" lvl="1" indent="-285750">
              <a:buFont typeface="Arial"/>
              <a:buChar char="•"/>
            </a:pPr>
            <a:r>
              <a:rPr lang="en-US" sz="2400" dirty="0" err="1">
                <a:ea typeface="Calibri" panose="020F0502020204030204"/>
                <a:cs typeface="Calibri" panose="020F0502020204030204"/>
              </a:rPr>
              <a:t>petujakso</a:t>
            </a:r>
            <a:r>
              <a:rPr lang="en-US" sz="2400" dirty="0">
                <a:ea typeface="Calibri" panose="020F0502020204030204"/>
                <a:cs typeface="Calibri" panose="020F0502020204030204"/>
              </a:rPr>
              <a:t> </a:t>
            </a:r>
            <a:r>
              <a:rPr lang="en-US" sz="2400" dirty="0" err="1">
                <a:ea typeface="Calibri" panose="020F0502020204030204"/>
                <a:cs typeface="Calibri" panose="020F0502020204030204"/>
              </a:rPr>
              <a:t>petulla</a:t>
            </a:r>
            <a:endParaRPr lang="en-US" sz="2400" dirty="0">
              <a:ea typeface="Calibri" panose="020F0502020204030204"/>
              <a:cs typeface="Calibri" panose="020F0502020204030204"/>
            </a:endParaRPr>
          </a:p>
          <a:p>
            <a:pPr marL="742950" lvl="1" indent="-285750">
              <a:buFont typeface="Arial"/>
              <a:buChar char="•"/>
            </a:pPr>
            <a:r>
              <a:rPr lang="en-US" sz="2400" dirty="0" err="1">
                <a:ea typeface="Calibri" panose="020F0502020204030204"/>
                <a:cs typeface="Calibri" panose="020F0502020204030204"/>
              </a:rPr>
              <a:t>sairaalakoulukonsultaatio</a:t>
            </a:r>
            <a:endParaRPr lang="en-US" sz="2400" dirty="0">
              <a:ea typeface="Calibri" panose="020F0502020204030204"/>
              <a:cs typeface="Calibri" panose="020F0502020204030204"/>
            </a:endParaRPr>
          </a:p>
          <a:p>
            <a:pPr marL="742950" lvl="1" indent="-285750">
              <a:buFont typeface="Arial"/>
              <a:buChar char="•"/>
            </a:pPr>
            <a:endParaRPr lang="en-US" dirty="0">
              <a:ea typeface="Calibri" panose="020F0502020204030204"/>
              <a:cs typeface="Calibri" panose="020F0502020204030204"/>
            </a:endParaRPr>
          </a:p>
          <a:p>
            <a:pPr marL="742950" lvl="1" indent="-285750">
              <a:buFont typeface="Arial"/>
              <a:buChar char="•"/>
            </a:pPr>
            <a:endParaRPr lang="en-US" dirty="0">
              <a:ea typeface="Calibri" panose="020F0502020204030204"/>
              <a:cs typeface="Calibri" panose="020F0502020204030204"/>
            </a:endParaRPr>
          </a:p>
          <a:p>
            <a:pPr marL="742950" lvl="1" indent="-285750">
              <a:buFont typeface="Arial"/>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04412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F95543-91F0-7CC3-ADD8-22097048020C}"/>
              </a:ext>
            </a:extLst>
          </p:cNvPr>
          <p:cNvSpPr>
            <a:spLocks noGrp="1"/>
          </p:cNvSpPr>
          <p:nvPr>
            <p:ph type="title"/>
          </p:nvPr>
        </p:nvSpPr>
        <p:spPr/>
        <p:txBody>
          <a:bodyPr/>
          <a:lstStyle/>
          <a:p>
            <a:r>
              <a:rPr lang="fi-FI" dirty="0"/>
              <a:t>Mitä huoltajat voivat tehdä?</a:t>
            </a:r>
          </a:p>
        </p:txBody>
      </p:sp>
      <p:sp>
        <p:nvSpPr>
          <p:cNvPr id="3" name="Sisällön paikkamerkki 2">
            <a:extLst>
              <a:ext uri="{FF2B5EF4-FFF2-40B4-BE49-F238E27FC236}">
                <a16:creationId xmlns:a16="http://schemas.microsoft.com/office/drawing/2014/main" id="{069706A5-2123-F515-6F38-241634A6FB6A}"/>
              </a:ext>
            </a:extLst>
          </p:cNvPr>
          <p:cNvSpPr>
            <a:spLocks noGrp="1"/>
          </p:cNvSpPr>
          <p:nvPr>
            <p:ph idx="1"/>
          </p:nvPr>
        </p:nvSpPr>
        <p:spPr/>
        <p:txBody>
          <a:bodyPr/>
          <a:lstStyle/>
          <a:p>
            <a:pPr marL="457200" indent="-457200">
              <a:buFont typeface="Wingdings" panose="05000000000000000000" pitchFamily="2" charset="2"/>
              <a:buChar char="Ø"/>
            </a:pPr>
            <a:r>
              <a:rPr lang="fi-FI" dirty="0"/>
              <a:t>huolehtia arjen hallinnasta (uni, ruokailu, yhdessä tekeminen, ruutuaika)</a:t>
            </a:r>
          </a:p>
          <a:p>
            <a:pPr marL="457200" indent="-457200">
              <a:buFont typeface="Wingdings" panose="05000000000000000000" pitchFamily="2" charset="2"/>
              <a:buChar char="Ø"/>
            </a:pPr>
            <a:r>
              <a:rPr lang="fi-FI" dirty="0"/>
              <a:t>olla ystävällinen ja päättäväinen, kun keskustellaan koulunkäyntihaluttomuudesta</a:t>
            </a:r>
          </a:p>
          <a:p>
            <a:pPr marL="457200" indent="-457200">
              <a:buFont typeface="Wingdings" panose="05000000000000000000" pitchFamily="2" charset="2"/>
              <a:buChar char="Ø"/>
            </a:pPr>
            <a:r>
              <a:rPr lang="fi-FI" dirty="0"/>
              <a:t>selvittää juurisyitä (väsymys/kaverisuhteet/kemia opettajan kanssa)</a:t>
            </a:r>
          </a:p>
          <a:p>
            <a:pPr marL="457200" indent="-457200">
              <a:buFont typeface="Wingdings" panose="05000000000000000000" pitchFamily="2" charset="2"/>
              <a:buChar char="Ø"/>
            </a:pPr>
            <a:r>
              <a:rPr lang="fi-FI" dirty="0"/>
              <a:t>tuoda selkeästi ilmi, että koulunkäynti on lapsen oikeus ja velvollisuus</a:t>
            </a:r>
          </a:p>
        </p:txBody>
      </p:sp>
    </p:spTree>
    <p:extLst>
      <p:ext uri="{BB962C8B-B14F-4D97-AF65-F5344CB8AC3E}">
        <p14:creationId xmlns:p14="http://schemas.microsoft.com/office/powerpoint/2010/main" val="107080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4454-D39D-4081-9431-262B2B9A271B}"/>
              </a:ext>
            </a:extLst>
          </p:cNvPr>
          <p:cNvSpPr>
            <a:spLocks noGrp="1"/>
          </p:cNvSpPr>
          <p:nvPr>
            <p:ph type="title"/>
          </p:nvPr>
        </p:nvSpPr>
        <p:spPr/>
        <p:txBody>
          <a:bodyPr/>
          <a:lstStyle/>
          <a:p>
            <a:r>
              <a:rPr lang="fi-FI"/>
              <a:t>Kooste </a:t>
            </a:r>
            <a:r>
              <a:rPr lang="fi-FI" err="1"/>
              <a:t>KiVa</a:t>
            </a:r>
            <a:r>
              <a:rPr lang="fi-FI"/>
              <a:t>-koulukyselyn tuloksista (kevät 2025)</a:t>
            </a:r>
          </a:p>
        </p:txBody>
      </p:sp>
      <p:sp>
        <p:nvSpPr>
          <p:cNvPr id="3" name="Sisällön paikkamerkki 2">
            <a:extLst>
              <a:ext uri="{FF2B5EF4-FFF2-40B4-BE49-F238E27FC236}">
                <a16:creationId xmlns:a16="http://schemas.microsoft.com/office/drawing/2014/main" id="{FC601DEC-A3E3-4FB4-9B7E-A4F3D8EF84EE}"/>
              </a:ext>
            </a:extLst>
          </p:cNvPr>
          <p:cNvSpPr>
            <a:spLocks noGrp="1"/>
          </p:cNvSpPr>
          <p:nvPr>
            <p:ph idx="1"/>
          </p:nvPr>
        </p:nvSpPr>
        <p:spPr/>
        <p:txBody>
          <a:bodyPr vert="horz" lIns="91440" tIns="45720" rIns="91440" bIns="45720" rtlCol="0" anchor="t">
            <a:normAutofit/>
          </a:bodyPr>
          <a:lstStyle/>
          <a:p>
            <a:pPr algn="just"/>
            <a:r>
              <a:rPr lang="fi-FI" sz="2400">
                <a:latin typeface="Arial"/>
                <a:cs typeface="Arial"/>
              </a:rPr>
              <a:t>•</a:t>
            </a:r>
            <a:r>
              <a:rPr lang="fi-FI" sz="2400">
                <a:latin typeface="Calibri"/>
                <a:ea typeface="Calibri"/>
                <a:cs typeface="Calibri"/>
              </a:rPr>
              <a:t>Oppilaat luokka-asteilta 1.-9. vastasivat kyselyyn luottamuksellisesti. Kyselyyn vastanneita oli yhteensä 138.</a:t>
            </a:r>
            <a:endParaRPr lang="en-US"/>
          </a:p>
          <a:p>
            <a:pPr algn="just"/>
            <a:r>
              <a:rPr lang="fi-FI" sz="2400">
                <a:latin typeface="Arial"/>
                <a:cs typeface="Arial"/>
              </a:rPr>
              <a:t>•</a:t>
            </a:r>
            <a:r>
              <a:rPr lang="fi-FI" sz="2400">
                <a:latin typeface="Calibri"/>
                <a:ea typeface="Calibri"/>
                <a:cs typeface="Calibri"/>
              </a:rPr>
              <a:t>Tarkasteltaessa Hepolan koulun tuloksia kokonaisuutena, ne näyttävät hyviltä. 1.-3.-luokkien oppilaat vastasivat kiusanneensa muita valtakunnallisiin tuloksiin verrattuna huomattavasti useammin, mutta tämä johtuu luultavasti siitä, että heidän vuorovaikutustaitonsa eivät ole vielä kehittyneet ymmärtämään kaikkia ristiriitatilanteita. Kyselyn perusteella luokka-asteiden 4.-9.- oppilaat eivät ole kiusanneet muita ollenkaan viime kevään aikana.</a:t>
            </a:r>
          </a:p>
          <a:p>
            <a:pPr algn="just"/>
            <a:r>
              <a:rPr lang="fi-FI" sz="2400">
                <a:latin typeface="Arial"/>
                <a:cs typeface="Arial"/>
              </a:rPr>
              <a:t>•</a:t>
            </a:r>
            <a:r>
              <a:rPr lang="fi-FI" sz="2400">
                <a:latin typeface="Arial"/>
                <a:ea typeface="Calibri"/>
                <a:cs typeface="Arial"/>
              </a:rPr>
              <a:t> </a:t>
            </a:r>
            <a:r>
              <a:rPr lang="fi-FI" sz="2400">
                <a:latin typeface="Calibri"/>
                <a:ea typeface="Calibri"/>
                <a:cs typeface="Arial"/>
              </a:rPr>
              <a:t>Positiivinen tulos on myös se, että vuoden 2024 kyselyyn verrattuna</a:t>
            </a:r>
            <a:r>
              <a:rPr lang="fi-FI" sz="2400">
                <a:latin typeface="Calibri"/>
                <a:ea typeface="Calibri"/>
                <a:cs typeface="Calibri"/>
              </a:rPr>
              <a:t> koulussa koettu yksinäisyys on laskenut kaikilla muilla luokka-asteilla paitsi 8.-luokkalaisilla. </a:t>
            </a:r>
          </a:p>
          <a:p>
            <a:pPr algn="just">
              <a:lnSpc>
                <a:spcPct val="107000"/>
              </a:lnSpc>
              <a:spcAft>
                <a:spcPts val="800"/>
              </a:spcAft>
            </a:pPr>
            <a:endParaRPr lang="fi-FI"/>
          </a:p>
        </p:txBody>
      </p:sp>
    </p:spTree>
    <p:extLst>
      <p:ext uri="{BB962C8B-B14F-4D97-AF65-F5344CB8AC3E}">
        <p14:creationId xmlns:p14="http://schemas.microsoft.com/office/powerpoint/2010/main" val="333556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7331042-C3C8-2A41-A39E-BFFB953F3FE5}"/>
              </a:ext>
            </a:extLst>
          </p:cNvPr>
          <p:cNvSpPr>
            <a:spLocks noGrp="1"/>
          </p:cNvSpPr>
          <p:nvPr>
            <p:ph idx="1"/>
          </p:nvPr>
        </p:nvSpPr>
        <p:spPr>
          <a:xfrm>
            <a:off x="838200" y="945091"/>
            <a:ext cx="10515600" cy="5235576"/>
          </a:xfrm>
        </p:spPr>
        <p:txBody>
          <a:bodyPr/>
          <a:lstStyle/>
          <a:p>
            <a:endParaRPr lang="fi-FI"/>
          </a:p>
          <a:p>
            <a:endParaRPr lang="fi-FI"/>
          </a:p>
          <a:p>
            <a:endParaRPr lang="fi-FI" sz="3200">
              <a:latin typeface="Comic Sans MS" panose="030F0702030302020204" pitchFamily="66" charset="0"/>
            </a:endParaRPr>
          </a:p>
          <a:p>
            <a:r>
              <a:rPr lang="fi-FI" sz="3200">
                <a:latin typeface="Comic Sans MS" panose="030F0702030302020204" pitchFamily="66" charset="0"/>
              </a:rPr>
              <a:t>Rehtori Taina Ahonen</a:t>
            </a:r>
          </a:p>
          <a:p>
            <a:endParaRPr lang="fi-FI" sz="3200">
              <a:latin typeface="Comic Sans MS" panose="030F0702030302020204" pitchFamily="66" charset="0"/>
            </a:endParaRPr>
          </a:p>
          <a:p>
            <a:r>
              <a:rPr lang="fi-FI" sz="3200">
                <a:latin typeface="Comic Sans MS" panose="030F0702030302020204" pitchFamily="66" charset="0"/>
              </a:rPr>
              <a:t>virka-apulaisrehtori Jaana Pitsinki</a:t>
            </a:r>
          </a:p>
          <a:p>
            <a:endParaRPr lang="fi-FI" sz="3200">
              <a:latin typeface="Comic Sans MS" panose="030F0702030302020204" pitchFamily="66" charset="0"/>
            </a:endParaRPr>
          </a:p>
        </p:txBody>
      </p:sp>
    </p:spTree>
    <p:extLst>
      <p:ext uri="{BB962C8B-B14F-4D97-AF65-F5344CB8AC3E}">
        <p14:creationId xmlns:p14="http://schemas.microsoft.com/office/powerpoint/2010/main" val="106731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4454-D39D-4081-9431-262B2B9A271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C601DEC-A3E3-4FB4-9B7E-A4F3D8EF84EE}"/>
              </a:ext>
            </a:extLst>
          </p:cNvPr>
          <p:cNvSpPr>
            <a:spLocks noGrp="1"/>
          </p:cNvSpPr>
          <p:nvPr>
            <p:ph idx="1"/>
          </p:nvPr>
        </p:nvSpPr>
        <p:spPr>
          <a:xfrm>
            <a:off x="838200" y="1720850"/>
            <a:ext cx="10515600" cy="4456113"/>
          </a:xfrm>
        </p:spPr>
        <p:txBody>
          <a:bodyPr vert="horz" lIns="91440" tIns="45720" rIns="91440" bIns="45720" rtlCol="0" anchor="t">
            <a:normAutofit fontScale="92500" lnSpcReduction="10000"/>
          </a:bodyPr>
          <a:lstStyle/>
          <a:p>
            <a:r>
              <a:rPr lang="fi-FI">
                <a:latin typeface="Arial"/>
                <a:cs typeface="Arial"/>
              </a:rPr>
              <a:t>•</a:t>
            </a:r>
            <a:r>
              <a:rPr lang="fi-FI">
                <a:latin typeface="Calibri"/>
                <a:ea typeface="Calibri"/>
                <a:cs typeface="Calibri"/>
              </a:rPr>
              <a:t>4.-9.-luokkien oppilaiden vastausten perusteella huoltajien koetaan olevan kiusaamista vastaan ja myös opettajat koetaan kiusaamisen vastaisiksi. Vastausprosenttien perusteella huoltajista ja opettajista ”</a:t>
            </a:r>
            <a:r>
              <a:rPr lang="fi-FI" i="1">
                <a:latin typeface="Calibri"/>
                <a:ea typeface="Calibri"/>
                <a:cs typeface="Calibri"/>
              </a:rPr>
              <a:t>kiusaaminen on huono juttu</a:t>
            </a:r>
            <a:r>
              <a:rPr lang="fi-FI">
                <a:latin typeface="Calibri"/>
                <a:ea typeface="Calibri"/>
                <a:cs typeface="Calibri"/>
              </a:rPr>
              <a:t>”.</a:t>
            </a:r>
            <a:endParaRPr lang="en-US"/>
          </a:p>
          <a:p>
            <a:endParaRPr lang="fi-FI">
              <a:latin typeface="Arial"/>
              <a:cs typeface="Arial"/>
            </a:endParaRPr>
          </a:p>
          <a:p>
            <a:r>
              <a:rPr lang="fi-FI">
                <a:latin typeface="Arial"/>
                <a:cs typeface="Arial"/>
              </a:rPr>
              <a:t>•</a:t>
            </a:r>
            <a:r>
              <a:rPr lang="fi-FI">
                <a:latin typeface="Calibri"/>
                <a:ea typeface="Calibri"/>
                <a:cs typeface="Calibri"/>
              </a:rPr>
              <a:t>Kyselyn tulosten perusteella koulun ja luokan ilmapiiri koetaan hyväksi ja oppilaat kokevat, että koulussa erilaisuus hyväksytään.</a:t>
            </a:r>
            <a:endParaRPr lang="fi-FI"/>
          </a:p>
          <a:p>
            <a:endParaRPr lang="fi-FI">
              <a:latin typeface="Arial"/>
              <a:cs typeface="Arial"/>
            </a:endParaRPr>
          </a:p>
          <a:p>
            <a:r>
              <a:rPr lang="fi-FI">
                <a:latin typeface="Arial"/>
                <a:cs typeface="Arial"/>
              </a:rPr>
              <a:t>•</a:t>
            </a:r>
            <a:r>
              <a:rPr lang="fi-FI">
                <a:latin typeface="Calibri"/>
                <a:ea typeface="Calibri"/>
                <a:cs typeface="Calibri"/>
              </a:rPr>
              <a:t>Yksikään Hepolan koulun oppilaista ei ole kokenut koulussa seksuaalisuuteen kohdistuvaa nimittelyä/pilkkaamista tai fyysistä kiusaamista.</a:t>
            </a:r>
            <a:endParaRPr lang="fi-FI"/>
          </a:p>
          <a:p>
            <a:pPr algn="just">
              <a:lnSpc>
                <a:spcPct val="107000"/>
              </a:lnSpc>
              <a:spcAft>
                <a:spcPts val="800"/>
              </a:spcAft>
            </a:pPr>
            <a:endParaRPr lang="fi-FI"/>
          </a:p>
        </p:txBody>
      </p:sp>
    </p:spTree>
    <p:extLst>
      <p:ext uri="{BB962C8B-B14F-4D97-AF65-F5344CB8AC3E}">
        <p14:creationId xmlns:p14="http://schemas.microsoft.com/office/powerpoint/2010/main" val="191651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4454-D39D-4081-9431-262B2B9A271B}"/>
              </a:ext>
            </a:extLst>
          </p:cNvPr>
          <p:cNvSpPr>
            <a:spLocks noGrp="1"/>
          </p:cNvSpPr>
          <p:nvPr>
            <p:ph type="title"/>
          </p:nvPr>
        </p:nvSpPr>
        <p:spPr/>
        <p:txBody>
          <a:bodyPr>
            <a:normAutofit/>
          </a:bodyPr>
          <a:lstStyle/>
          <a:p>
            <a:r>
              <a:rPr lang="fi-FI" sz="2400" b="1">
                <a:solidFill>
                  <a:srgbClr val="000000"/>
                </a:solidFill>
                <a:latin typeface="MULISH REGULAR ROMAN"/>
              </a:rPr>
              <a:t>  SOMETURVA – Turvaa lapsen netin käyttö</a:t>
            </a:r>
            <a:endParaRPr lang="en-US" sz="2400">
              <a:latin typeface="MULISH REGULAR ROMAN"/>
            </a:endParaRPr>
          </a:p>
        </p:txBody>
      </p:sp>
      <p:sp>
        <p:nvSpPr>
          <p:cNvPr id="3" name="Sisällön paikkamerkki 2">
            <a:extLst>
              <a:ext uri="{FF2B5EF4-FFF2-40B4-BE49-F238E27FC236}">
                <a16:creationId xmlns:a16="http://schemas.microsoft.com/office/drawing/2014/main" id="{FC601DEC-A3E3-4FB4-9B7E-A4F3D8EF84EE}"/>
              </a:ext>
            </a:extLst>
          </p:cNvPr>
          <p:cNvSpPr>
            <a:spLocks noGrp="1"/>
          </p:cNvSpPr>
          <p:nvPr>
            <p:ph idx="1"/>
          </p:nvPr>
        </p:nvSpPr>
        <p:spPr/>
        <p:txBody>
          <a:bodyPr vert="horz" lIns="91440" tIns="45720" rIns="91440" bIns="45720" rtlCol="0" anchor="t">
            <a:normAutofit lnSpcReduction="10000"/>
          </a:bodyPr>
          <a:lstStyle/>
          <a:p>
            <a:endParaRPr lang="fi-FI" sz="2200" b="1"/>
          </a:p>
          <a:p>
            <a:r>
              <a:rPr lang="fi-FI" sz="2200">
                <a:latin typeface="Calibri"/>
                <a:ea typeface="Calibri"/>
                <a:cs typeface="Calibri"/>
              </a:rPr>
              <a:t>Mäntsälän 1.-9. luokkalaisilla ja lukiolaisilla on käytössään Someturva-palvelu, jonka kautta lapsesi saa matalalla kynnyksellä apua, jos häntä kiusataan, häiritään tai uhkaillaan sosiaalisessa mediassa, pelialustoilla, netissä tai muuten puhelimen välityksellä. Someturvassa auttavat somekiusaamiseen ja -häirintään erikoistuneet asiantuntijat. Apua voi pyytää nimettömästi. </a:t>
            </a:r>
            <a:endParaRPr lang="fi-FI"/>
          </a:p>
          <a:p>
            <a:r>
              <a:rPr lang="fi-FI" sz="2200">
                <a:latin typeface="Arial"/>
                <a:cs typeface="Arial"/>
              </a:rPr>
              <a:t>•</a:t>
            </a:r>
            <a:r>
              <a:rPr lang="fi-FI" sz="2200">
                <a:latin typeface="Calibri"/>
                <a:ea typeface="Calibri"/>
                <a:cs typeface="Calibri"/>
              </a:rPr>
              <a:t>Lataaminen on helppoa. Mene osoitteeseen palvelu.someturva.fi</a:t>
            </a:r>
            <a:endParaRPr lang="fi-FI"/>
          </a:p>
          <a:p>
            <a:r>
              <a:rPr lang="fi-FI" sz="2200">
                <a:latin typeface="Arial"/>
                <a:cs typeface="Arial"/>
              </a:rPr>
              <a:t>•</a:t>
            </a:r>
            <a:r>
              <a:rPr lang="fi-FI" sz="2200">
                <a:latin typeface="Calibri"/>
                <a:ea typeface="Calibri"/>
                <a:cs typeface="Calibri"/>
              </a:rPr>
              <a:t>Hepolan koulun oppilaiden aktivointikoodi on </a:t>
            </a:r>
            <a:r>
              <a:rPr lang="fi-FI" sz="2200">
                <a:latin typeface="MULISH REGULAR ROMAN"/>
              </a:rPr>
              <a:t>BWKCHP2C</a:t>
            </a:r>
            <a:endParaRPr lang="fi-FI">
              <a:latin typeface="MULISH REGULAR ROMAN"/>
            </a:endParaRPr>
          </a:p>
          <a:p>
            <a:r>
              <a:rPr lang="fi-FI" sz="2200">
                <a:latin typeface="Arial"/>
                <a:cs typeface="Arial"/>
              </a:rPr>
              <a:t>•</a:t>
            </a:r>
            <a:r>
              <a:rPr lang="fi-FI" sz="2200">
                <a:latin typeface="Calibri"/>
                <a:ea typeface="Calibri"/>
                <a:cs typeface="Calibri"/>
              </a:rPr>
              <a:t>Someturvaa ei ladata sovelluskaupasta, vaan palvelu toimii nettiselaimessa.</a:t>
            </a:r>
            <a:endParaRPr lang="fi-FI"/>
          </a:p>
          <a:p>
            <a:r>
              <a:rPr lang="fi-FI" sz="2200">
                <a:latin typeface="Arial"/>
                <a:cs typeface="Arial"/>
              </a:rPr>
              <a:t>•</a:t>
            </a:r>
            <a:r>
              <a:rPr lang="fi-FI" sz="2200">
                <a:latin typeface="Calibri"/>
                <a:ea typeface="Calibri"/>
                <a:cs typeface="Calibri"/>
              </a:rPr>
              <a:t>Someturva on hyvä aktivoida puhelimelle jo ennen kuin mitään on tapahtunut. Näin lapsi saa turvaa arkeensa nopeasti, kun jotain ikävää tapahtuu. Someturva on yleisen tietosuoja-asetuksen mukainen ennaltaehkäisevä palvelu, jota myös alle 13-vuotiaat lapset voivat käyttää ilman huoltajan suostumusta.</a:t>
            </a:r>
            <a:endParaRPr lang="fi-FI"/>
          </a:p>
          <a:p>
            <a:pPr algn="just">
              <a:lnSpc>
                <a:spcPct val="107000"/>
              </a:lnSpc>
              <a:spcAft>
                <a:spcPts val="800"/>
              </a:spcAft>
            </a:pPr>
            <a:endParaRPr lang="fi-FI"/>
          </a:p>
        </p:txBody>
      </p:sp>
    </p:spTree>
    <p:extLst>
      <p:ext uri="{BB962C8B-B14F-4D97-AF65-F5344CB8AC3E}">
        <p14:creationId xmlns:p14="http://schemas.microsoft.com/office/powerpoint/2010/main" val="169385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4454-D39D-4081-9431-262B2B9A271B}"/>
              </a:ext>
            </a:extLst>
          </p:cNvPr>
          <p:cNvSpPr>
            <a:spLocks noGrp="1"/>
          </p:cNvSpPr>
          <p:nvPr>
            <p:ph type="title"/>
          </p:nvPr>
        </p:nvSpPr>
        <p:spPr/>
        <p:txBody>
          <a:bodyPr/>
          <a:lstStyle/>
          <a:p>
            <a:r>
              <a:rPr lang="fi-FI"/>
              <a:t>Kiusaamisen vastainen työ koulussa</a:t>
            </a:r>
          </a:p>
        </p:txBody>
      </p:sp>
      <p:sp>
        <p:nvSpPr>
          <p:cNvPr id="3" name="Sisällön paikkamerkki 2">
            <a:extLst>
              <a:ext uri="{FF2B5EF4-FFF2-40B4-BE49-F238E27FC236}">
                <a16:creationId xmlns:a16="http://schemas.microsoft.com/office/drawing/2014/main" id="{FC601DEC-A3E3-4FB4-9B7E-A4F3D8EF84EE}"/>
              </a:ext>
            </a:extLst>
          </p:cNvPr>
          <p:cNvSpPr>
            <a:spLocks noGrp="1"/>
          </p:cNvSpPr>
          <p:nvPr>
            <p:ph idx="1"/>
          </p:nvPr>
        </p:nvSpPr>
        <p:spPr/>
        <p:txBody>
          <a:bodyPr/>
          <a:lstStyle/>
          <a:p>
            <a:pPr marL="457200" indent="-457200" algn="just">
              <a:lnSpc>
                <a:spcPct val="107000"/>
              </a:lnSpc>
              <a:spcAft>
                <a:spcPts val="800"/>
              </a:spcAft>
              <a:buFont typeface="Arial" panose="020B0604020202020204" pitchFamily="34" charset="0"/>
              <a:buChar char="•"/>
            </a:pPr>
            <a:r>
              <a:rPr lang="fi-FI" dirty="0"/>
              <a:t>tunnetaidot</a:t>
            </a:r>
          </a:p>
          <a:p>
            <a:pPr marL="457200" indent="-457200" algn="just">
              <a:lnSpc>
                <a:spcPct val="107000"/>
              </a:lnSpc>
              <a:spcAft>
                <a:spcPts val="800"/>
              </a:spcAft>
              <a:buFont typeface="Arial" panose="020B0604020202020204" pitchFamily="34" charset="0"/>
              <a:buChar char="•"/>
            </a:pPr>
            <a:r>
              <a:rPr lang="fi-FI" dirty="0"/>
              <a:t>Verso</a:t>
            </a:r>
          </a:p>
          <a:p>
            <a:pPr marL="457200" indent="-457200" algn="just">
              <a:lnSpc>
                <a:spcPct val="107000"/>
              </a:lnSpc>
              <a:spcAft>
                <a:spcPts val="800"/>
              </a:spcAft>
              <a:buFont typeface="Arial" panose="020B0604020202020204" pitchFamily="34" charset="0"/>
              <a:buChar char="•"/>
            </a:pPr>
            <a:r>
              <a:rPr lang="fi-FI" dirty="0"/>
              <a:t>oppilaskunta</a:t>
            </a:r>
          </a:p>
          <a:p>
            <a:pPr marL="457200" indent="-457200" algn="just">
              <a:lnSpc>
                <a:spcPct val="107000"/>
              </a:lnSpc>
              <a:spcAft>
                <a:spcPts val="800"/>
              </a:spcAft>
              <a:buFont typeface="Arial" panose="020B0604020202020204" pitchFamily="34" charset="0"/>
              <a:buChar char="•"/>
            </a:pPr>
            <a:r>
              <a:rPr lang="fi-FI" dirty="0" err="1"/>
              <a:t>KiVa</a:t>
            </a:r>
            <a:r>
              <a:rPr lang="fi-FI" dirty="0"/>
              <a:t>-selvittelyt</a:t>
            </a:r>
          </a:p>
          <a:p>
            <a:pPr marL="457200" indent="-457200" algn="just">
              <a:lnSpc>
                <a:spcPct val="107000"/>
              </a:lnSpc>
              <a:spcAft>
                <a:spcPts val="800"/>
              </a:spcAft>
              <a:buFont typeface="Arial" panose="020B0604020202020204" pitchFamily="34" charset="0"/>
              <a:buChar char="•"/>
            </a:pPr>
            <a:r>
              <a:rPr lang="fi-FI" dirty="0"/>
              <a:t>kummioppilastoiminta</a:t>
            </a:r>
          </a:p>
          <a:p>
            <a:pPr marL="457200" indent="-457200" algn="just">
              <a:lnSpc>
                <a:spcPct val="107000"/>
              </a:lnSpc>
              <a:spcAft>
                <a:spcPts val="800"/>
              </a:spcAft>
              <a:buFont typeface="Arial" panose="020B0604020202020204" pitchFamily="34" charset="0"/>
              <a:buChar char="•"/>
            </a:pPr>
            <a:r>
              <a:rPr lang="fi-FI" dirty="0"/>
              <a:t>opiskeluhuollon työntekijät</a:t>
            </a:r>
          </a:p>
        </p:txBody>
      </p:sp>
    </p:spTree>
    <p:extLst>
      <p:ext uri="{BB962C8B-B14F-4D97-AF65-F5344CB8AC3E}">
        <p14:creationId xmlns:p14="http://schemas.microsoft.com/office/powerpoint/2010/main" val="2035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7331042-C3C8-2A41-A39E-BFFB953F3FE5}"/>
              </a:ext>
            </a:extLst>
          </p:cNvPr>
          <p:cNvSpPr>
            <a:spLocks noGrp="1"/>
          </p:cNvSpPr>
          <p:nvPr>
            <p:ph idx="1"/>
          </p:nvPr>
        </p:nvSpPr>
        <p:spPr>
          <a:xfrm>
            <a:off x="838200" y="945091"/>
            <a:ext cx="10515600" cy="5235576"/>
          </a:xfrm>
        </p:spPr>
        <p:txBody>
          <a:bodyPr/>
          <a:lstStyle/>
          <a:p>
            <a:pPr eaLnBrk="1" hangingPunct="1">
              <a:spcBef>
                <a:spcPct val="50000"/>
              </a:spcBef>
              <a:buFontTx/>
              <a:buNone/>
            </a:pPr>
            <a:endParaRPr lang="fi-FI" altLang="fi-FI">
              <a:latin typeface="Comic Sans MS" panose="030F0702030302020204" pitchFamily="66" charset="0"/>
            </a:endParaRPr>
          </a:p>
          <a:p>
            <a:endParaRPr lang="fi-FI"/>
          </a:p>
        </p:txBody>
      </p:sp>
      <p:sp>
        <p:nvSpPr>
          <p:cNvPr id="2" name="Tekstiruutu 1">
            <a:extLst>
              <a:ext uri="{FF2B5EF4-FFF2-40B4-BE49-F238E27FC236}">
                <a16:creationId xmlns:a16="http://schemas.microsoft.com/office/drawing/2014/main" id="{217CEBD6-247B-4B50-8EE0-AD9E08C5C551}"/>
              </a:ext>
            </a:extLst>
          </p:cNvPr>
          <p:cNvSpPr txBox="1"/>
          <p:nvPr/>
        </p:nvSpPr>
        <p:spPr>
          <a:xfrm>
            <a:off x="1233361" y="236551"/>
            <a:ext cx="10760676" cy="7909858"/>
          </a:xfrm>
          <a:prstGeom prst="rect">
            <a:avLst/>
          </a:prstGeom>
          <a:noFill/>
        </p:spPr>
        <p:txBody>
          <a:bodyPr wrap="square" lIns="91440" tIns="45720" rIns="91440" bIns="45720" rtlCol="0" anchor="t">
            <a:spAutoFit/>
          </a:bodyPr>
          <a:lstStyle/>
          <a:p>
            <a:r>
              <a:rPr lang="fi-FI" sz="3200"/>
              <a:t>Lukuvuoden 2025-2026 tapahtumat </a:t>
            </a:r>
          </a:p>
          <a:p>
            <a:endParaRPr lang="fi-FI" sz="3200"/>
          </a:p>
          <a:p>
            <a:pPr marL="457200" indent="-457200">
              <a:buFont typeface="Arial" panose="020B0604020202020204" pitchFamily="34" charset="0"/>
              <a:buChar char="•"/>
            </a:pPr>
            <a:r>
              <a:rPr lang="fi-FI" sz="2000" i="0">
                <a:solidFill>
                  <a:srgbClr val="000000"/>
                </a:solidFill>
                <a:effectLst/>
              </a:rPr>
              <a:t>to </a:t>
            </a:r>
            <a:r>
              <a:rPr lang="fi-FI" sz="2000">
                <a:solidFill>
                  <a:srgbClr val="000000"/>
                </a:solidFill>
              </a:rPr>
              <a:t>25.9</a:t>
            </a:r>
            <a:r>
              <a:rPr lang="fi-FI" sz="2000" i="0">
                <a:solidFill>
                  <a:srgbClr val="000000"/>
                </a:solidFill>
                <a:effectLst/>
              </a:rPr>
              <a:t>. Nälkäpäivä-keräys (oppilaskunta) </a:t>
            </a:r>
            <a:endParaRPr lang="fi-FI" sz="2000">
              <a:solidFill>
                <a:srgbClr val="000000"/>
              </a:solidFill>
              <a:ea typeface="Calibri"/>
              <a:cs typeface="Calibri"/>
            </a:endParaRPr>
          </a:p>
          <a:p>
            <a:pPr marL="457200" indent="-457200">
              <a:buFont typeface="Arial" panose="020B0604020202020204" pitchFamily="34" charset="0"/>
              <a:buChar char="•"/>
            </a:pPr>
            <a:r>
              <a:rPr lang="fi-FI" sz="2000">
                <a:solidFill>
                  <a:srgbClr val="000000"/>
                </a:solidFill>
              </a:rPr>
              <a:t>pe 26.9</a:t>
            </a:r>
            <a:r>
              <a:rPr lang="fi-FI" sz="2000" i="0">
                <a:solidFill>
                  <a:srgbClr val="000000"/>
                </a:solidFill>
                <a:effectLst/>
              </a:rPr>
              <a:t>. Kodin ja koulun päivä/avoimet ovet klo: 8.25-11.00.  </a:t>
            </a:r>
            <a:endParaRPr lang="fi-FI" sz="2000" i="0">
              <a:solidFill>
                <a:srgbClr val="000000"/>
              </a:solidFill>
              <a:effectLst/>
              <a:ea typeface="Calibri"/>
              <a:cs typeface="Calibri"/>
            </a:endParaRPr>
          </a:p>
          <a:p>
            <a:pPr marL="457200" indent="-457200">
              <a:buFont typeface="Arial" panose="020B0604020202020204" pitchFamily="34" charset="0"/>
              <a:buChar char="•"/>
            </a:pPr>
            <a:r>
              <a:rPr lang="fi-FI" sz="2000" i="0">
                <a:solidFill>
                  <a:srgbClr val="000000"/>
                </a:solidFill>
                <a:effectLst/>
              </a:rPr>
              <a:t>vko 42 syysloma </a:t>
            </a:r>
          </a:p>
          <a:p>
            <a:pPr marL="457200" indent="-457200">
              <a:buFont typeface="Arial" panose="020B0604020202020204" pitchFamily="34" charset="0"/>
              <a:buChar char="•"/>
            </a:pPr>
            <a:r>
              <a:rPr lang="fi-FI" sz="2000">
                <a:solidFill>
                  <a:srgbClr val="000000"/>
                </a:solidFill>
              </a:rPr>
              <a:t>pe 10.10. Isovanhempien aamupäivä</a:t>
            </a:r>
            <a:endParaRPr lang="fi-FI" sz="2000">
              <a:solidFill>
                <a:srgbClr val="000000"/>
              </a:solidFill>
              <a:ea typeface="Calibri"/>
              <a:cs typeface="Calibri"/>
            </a:endParaRPr>
          </a:p>
          <a:p>
            <a:pPr marL="457200" indent="-457200">
              <a:buFont typeface="Arial" panose="020B0604020202020204" pitchFamily="34" charset="0"/>
              <a:buChar char="•"/>
            </a:pPr>
            <a:r>
              <a:rPr lang="fi-FI" sz="2000">
                <a:solidFill>
                  <a:srgbClr val="000000"/>
                </a:solidFill>
                <a:ea typeface="Calibri"/>
                <a:cs typeface="Calibri"/>
              </a:rPr>
              <a:t>17.-21.11 MOK-viikko</a:t>
            </a:r>
            <a:endParaRPr lang="fi-FI" sz="2000">
              <a:solidFill>
                <a:srgbClr val="000000"/>
              </a:solidFill>
            </a:endParaRPr>
          </a:p>
          <a:p>
            <a:pPr marL="457200" indent="-457200">
              <a:buFont typeface="Arial" panose="020B0604020202020204" pitchFamily="34" charset="0"/>
              <a:buChar char="•"/>
            </a:pPr>
            <a:r>
              <a:rPr lang="fi-FI" sz="2000">
                <a:solidFill>
                  <a:srgbClr val="000000"/>
                </a:solidFill>
              </a:rPr>
              <a:t>to</a:t>
            </a:r>
            <a:r>
              <a:rPr lang="fi-FI" sz="2000" i="0">
                <a:solidFill>
                  <a:srgbClr val="000000"/>
                </a:solidFill>
                <a:effectLst/>
              </a:rPr>
              <a:t> 20.11. Kiusaamisen vastaisen liekin sytyttäminen kouluissa ja kodeissa </a:t>
            </a:r>
            <a:endParaRPr lang="fi-FI" sz="2000">
              <a:solidFill>
                <a:srgbClr val="000000"/>
              </a:solidFill>
              <a:ea typeface="Calibri" panose="020F0502020204030204"/>
              <a:cs typeface="Calibri" panose="020F0502020204030204"/>
            </a:endParaRPr>
          </a:p>
          <a:p>
            <a:pPr marL="457200" indent="-457200">
              <a:buFont typeface="Arial" panose="020B0604020202020204" pitchFamily="34" charset="0"/>
              <a:buChar char="•"/>
            </a:pPr>
            <a:r>
              <a:rPr lang="fi-FI" sz="2000">
                <a:solidFill>
                  <a:srgbClr val="000000"/>
                </a:solidFill>
              </a:rPr>
              <a:t>ke 17.12. j</a:t>
            </a:r>
            <a:r>
              <a:rPr lang="fi-FI" sz="2000" i="0">
                <a:solidFill>
                  <a:srgbClr val="000000"/>
                </a:solidFill>
                <a:effectLst/>
              </a:rPr>
              <a:t>oulujuhla klo: 9.00 ja klo: 18.00. Kaikilla koulua klo 8.25-12.30. </a:t>
            </a:r>
            <a:endParaRPr lang="fi-FI" sz="2000" i="0">
              <a:solidFill>
                <a:srgbClr val="000000"/>
              </a:solidFill>
              <a:effectLst/>
              <a:ea typeface="Calibri" panose="020F0502020204030204"/>
              <a:cs typeface="Calibri" panose="020F0502020204030204"/>
            </a:endParaRPr>
          </a:p>
          <a:p>
            <a:pPr marL="457200" indent="-457200">
              <a:buFont typeface="Arial" panose="020B0604020202020204" pitchFamily="34" charset="0"/>
              <a:buChar char="•"/>
            </a:pPr>
            <a:r>
              <a:rPr lang="fi-FI" sz="2000">
                <a:solidFill>
                  <a:srgbClr val="000000"/>
                </a:solidFill>
              </a:rPr>
              <a:t>pe</a:t>
            </a:r>
            <a:r>
              <a:rPr lang="fi-FI" sz="2000" i="0">
                <a:solidFill>
                  <a:srgbClr val="000000"/>
                </a:solidFill>
                <a:effectLst/>
              </a:rPr>
              <a:t> 19.12. jouluhartaus kirkossa klo: </a:t>
            </a:r>
            <a:r>
              <a:rPr lang="fi-FI" sz="2000">
                <a:solidFill>
                  <a:srgbClr val="000000"/>
                </a:solidFill>
              </a:rPr>
              <a:t>9.15</a:t>
            </a:r>
            <a:r>
              <a:rPr lang="fi-FI" sz="2000" i="0">
                <a:solidFill>
                  <a:srgbClr val="000000"/>
                </a:solidFill>
                <a:effectLst/>
              </a:rPr>
              <a:t>. </a:t>
            </a:r>
            <a:endParaRPr lang="fi-FI" sz="2000" i="0">
              <a:solidFill>
                <a:srgbClr val="000000"/>
              </a:solidFill>
              <a:effectLst/>
              <a:ea typeface="Calibri" panose="020F0502020204030204"/>
              <a:cs typeface="Calibri" panose="020F0502020204030204"/>
            </a:endParaRPr>
          </a:p>
          <a:p>
            <a:endParaRPr lang="fi-FI" sz="2000">
              <a:solidFill>
                <a:srgbClr val="000000"/>
              </a:solidFill>
            </a:endParaRPr>
          </a:p>
          <a:p>
            <a:pPr marL="457200" indent="-457200">
              <a:buFont typeface="Arial" panose="020B0604020202020204" pitchFamily="34" charset="0"/>
              <a:buChar char="•"/>
            </a:pPr>
            <a:r>
              <a:rPr lang="fi-FI" sz="2000">
                <a:solidFill>
                  <a:srgbClr val="000000"/>
                </a:solidFill>
              </a:rPr>
              <a:t>ke</a:t>
            </a:r>
            <a:r>
              <a:rPr lang="fi-FI" sz="2000" i="0">
                <a:solidFill>
                  <a:srgbClr val="000000"/>
                </a:solidFill>
                <a:effectLst/>
              </a:rPr>
              <a:t> 7.1. </a:t>
            </a:r>
            <a:r>
              <a:rPr lang="fi-FI" sz="2000">
                <a:solidFill>
                  <a:srgbClr val="000000"/>
                </a:solidFill>
              </a:rPr>
              <a:t>koulu</a:t>
            </a:r>
            <a:r>
              <a:rPr lang="fi-FI" sz="2000" i="0">
                <a:solidFill>
                  <a:srgbClr val="000000"/>
                </a:solidFill>
                <a:effectLst/>
              </a:rPr>
              <a:t> jatkuu lukujärjestyksen mukaisesti </a:t>
            </a:r>
            <a:endParaRPr lang="fi-FI" sz="2000" i="0">
              <a:solidFill>
                <a:srgbClr val="000000"/>
              </a:solidFill>
              <a:effectLst/>
              <a:ea typeface="Calibri"/>
              <a:cs typeface="Calibri"/>
            </a:endParaRPr>
          </a:p>
          <a:p>
            <a:pPr marL="457200" indent="-457200">
              <a:buFont typeface="Arial" panose="020B0604020202020204" pitchFamily="34" charset="0"/>
              <a:buChar char="•"/>
            </a:pPr>
            <a:r>
              <a:rPr lang="fi-FI" sz="2000" i="0">
                <a:solidFill>
                  <a:srgbClr val="000000"/>
                </a:solidFill>
                <a:effectLst/>
              </a:rPr>
              <a:t>vko 8 </a:t>
            </a:r>
            <a:r>
              <a:rPr lang="fi-FI" sz="2000">
                <a:solidFill>
                  <a:srgbClr val="000000"/>
                </a:solidFill>
              </a:rPr>
              <a:t> talviloma</a:t>
            </a:r>
            <a:r>
              <a:rPr lang="fi-FI" sz="2000" i="0">
                <a:solidFill>
                  <a:srgbClr val="000000"/>
                </a:solidFill>
                <a:effectLst/>
              </a:rPr>
              <a:t> </a:t>
            </a:r>
          </a:p>
          <a:p>
            <a:pPr marL="457200" indent="-457200">
              <a:buFont typeface="Arial" panose="020B0604020202020204" pitchFamily="34" charset="0"/>
              <a:buChar char="•"/>
            </a:pPr>
            <a:r>
              <a:rPr lang="fi-FI" sz="2000">
                <a:solidFill>
                  <a:srgbClr val="000000"/>
                </a:solidFill>
              </a:rPr>
              <a:t>Pe 15.5</a:t>
            </a:r>
            <a:r>
              <a:rPr lang="fi-FI" sz="2000" i="0">
                <a:solidFill>
                  <a:srgbClr val="000000"/>
                </a:solidFill>
                <a:effectLst/>
              </a:rPr>
              <a:t>. Unicef-kävely. Koulua lukujärjestyksen mukaisesti. </a:t>
            </a:r>
            <a:endParaRPr lang="fi-FI" sz="2000" i="0">
              <a:solidFill>
                <a:srgbClr val="000000"/>
              </a:solidFill>
              <a:effectLst/>
              <a:ea typeface="Calibri"/>
              <a:cs typeface="Calibri"/>
            </a:endParaRPr>
          </a:p>
          <a:p>
            <a:pPr marL="457200" indent="-457200">
              <a:buFont typeface="Arial" panose="020B0604020202020204" pitchFamily="34" charset="0"/>
              <a:buChar char="•"/>
            </a:pPr>
            <a:r>
              <a:rPr lang="fi-FI" sz="2000">
                <a:solidFill>
                  <a:srgbClr val="000000"/>
                </a:solidFill>
              </a:rPr>
              <a:t>ke 27.5. k</a:t>
            </a:r>
            <a:r>
              <a:rPr lang="fi-FI" sz="2000" i="0">
                <a:solidFill>
                  <a:srgbClr val="000000"/>
                </a:solidFill>
                <a:effectLst/>
              </a:rPr>
              <a:t>evätjuhlat klo: 9.00 ja 18.00. Koulua kaikilla klo: 8.25-12.30. </a:t>
            </a:r>
            <a:endParaRPr lang="fi-FI" sz="2000">
              <a:solidFill>
                <a:srgbClr val="000000"/>
              </a:solidFill>
              <a:ea typeface="Calibri" panose="020F0502020204030204"/>
              <a:cs typeface="Calibri" panose="020F0502020204030204"/>
            </a:endParaRPr>
          </a:p>
          <a:p>
            <a:pPr marL="457200" indent="-457200">
              <a:buFont typeface="Arial" panose="020B0604020202020204" pitchFamily="34" charset="0"/>
              <a:buChar char="•"/>
            </a:pPr>
            <a:r>
              <a:rPr lang="fi-FI" sz="2000">
                <a:solidFill>
                  <a:srgbClr val="000000"/>
                </a:solidFill>
                <a:ea typeface="Calibri" panose="020F0502020204030204"/>
                <a:cs typeface="Calibri" panose="020F0502020204030204"/>
              </a:rPr>
              <a:t>Pe 29.5. kevätkirkko klo: 9.15.</a:t>
            </a:r>
            <a:endParaRPr lang="fi-FI" sz="2000">
              <a:solidFill>
                <a:srgbClr val="000000"/>
              </a:solidFill>
            </a:endParaRPr>
          </a:p>
          <a:p>
            <a:pPr marL="457200" indent="-457200">
              <a:buFont typeface="Arial" panose="020B0604020202020204" pitchFamily="34" charset="0"/>
              <a:buChar char="•"/>
            </a:pPr>
            <a:r>
              <a:rPr lang="fi-FI" sz="2000">
                <a:solidFill>
                  <a:srgbClr val="000000"/>
                </a:solidFill>
              </a:rPr>
              <a:t>La 30.5. todistusten</a:t>
            </a:r>
            <a:r>
              <a:rPr lang="fi-FI" sz="2000" i="0">
                <a:solidFill>
                  <a:srgbClr val="000000"/>
                </a:solidFill>
                <a:effectLst/>
              </a:rPr>
              <a:t> jako klo: 8.25-9.15. </a:t>
            </a:r>
            <a:endParaRPr lang="fi-FI" sz="2000" i="0">
              <a:solidFill>
                <a:srgbClr val="000000"/>
              </a:solidFill>
              <a:effectLst/>
              <a:ea typeface="Calibri" panose="020F0502020204030204"/>
              <a:cs typeface="Calibri" panose="020F0502020204030204"/>
            </a:endParaRPr>
          </a:p>
          <a:p>
            <a:pPr marL="457200" indent="-457200">
              <a:buFont typeface="Arial" panose="020B0604020202020204" pitchFamily="34" charset="0"/>
              <a:buChar char="•"/>
            </a:pPr>
            <a:endParaRPr lang="fi-FI" sz="3200" i="0">
              <a:solidFill>
                <a:srgbClr val="000000"/>
              </a:solidFill>
              <a:effectLst/>
              <a:latin typeface="Tempus Sans ITC" panose="04020404030D07020202" pitchFamily="82" charset="0"/>
            </a:endParaRPr>
          </a:p>
          <a:p>
            <a:pPr marL="457200" indent="-457200">
              <a:buFont typeface="Arial" panose="020B0604020202020204" pitchFamily="34" charset="0"/>
              <a:buChar char="•"/>
            </a:pPr>
            <a:endParaRPr lang="fi-FI" sz="3200">
              <a:solidFill>
                <a:srgbClr val="000000"/>
              </a:solidFill>
              <a:latin typeface="Calibri" panose="020F0502020204030204"/>
              <a:ea typeface="Calibri" panose="020F0502020204030204"/>
              <a:cs typeface="Calibri" panose="020F0502020204030204"/>
            </a:endParaRPr>
          </a:p>
          <a:p>
            <a:endParaRPr lang="fi-FI" sz="3200">
              <a:ea typeface="Calibri" panose="020F0502020204030204"/>
              <a:cs typeface="Calibri" panose="020F0502020204030204"/>
            </a:endParaRPr>
          </a:p>
          <a:p>
            <a:endParaRPr lang="fi-FI" sz="2000">
              <a:ea typeface="Calibri" panose="020F0502020204030204"/>
              <a:cs typeface="Calibri" panose="020F0502020204030204"/>
            </a:endParaRPr>
          </a:p>
          <a:p>
            <a:pPr marL="457200" indent="-457200">
              <a:buFont typeface="Arial" panose="020B0604020202020204" pitchFamily="34" charset="0"/>
              <a:buChar char="•"/>
            </a:pPr>
            <a:endParaRPr lang="fi-FI" sz="2800">
              <a:ea typeface="Calibri" panose="020F0502020204030204"/>
              <a:cs typeface="Calibri" panose="020F0502020204030204"/>
            </a:endParaRPr>
          </a:p>
        </p:txBody>
      </p:sp>
    </p:spTree>
    <p:extLst>
      <p:ext uri="{BB962C8B-B14F-4D97-AF65-F5344CB8AC3E}">
        <p14:creationId xmlns:p14="http://schemas.microsoft.com/office/powerpoint/2010/main" val="158293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3426413-E44F-4F66-B406-05E91CD384FD}"/>
              </a:ext>
            </a:extLst>
          </p:cNvPr>
          <p:cNvSpPr txBox="1"/>
          <p:nvPr/>
        </p:nvSpPr>
        <p:spPr>
          <a:xfrm>
            <a:off x="6234865" y="568517"/>
            <a:ext cx="5248221" cy="1067209"/>
          </a:xfrm>
          <a:prstGeom prst="rect">
            <a:avLst/>
          </a:prstGeom>
        </p:spPr>
        <p:txBody>
          <a:bodyPr vert="horz" lIns="91440" tIns="45720" rIns="91440" bIns="45720" rtlCol="0" anchor="ctr">
            <a:normAutofit fontScale="40000" lnSpcReduction="20000"/>
          </a:bodyPr>
          <a:lstStyle/>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endParaRPr lang="en-US" sz="1100">
              <a:solidFill>
                <a:schemeClr val="bg1"/>
              </a:solidFill>
              <a:latin typeface="+mj-lt"/>
              <a:ea typeface="+mj-ea"/>
              <a:cs typeface="+mj-cs"/>
            </a:endParaRPr>
          </a:p>
          <a:p>
            <a:pPr>
              <a:lnSpc>
                <a:spcPct val="90000"/>
              </a:lnSpc>
              <a:spcBef>
                <a:spcPct val="0"/>
              </a:spcBef>
              <a:spcAft>
                <a:spcPts val="600"/>
              </a:spcAft>
            </a:pPr>
            <a:r>
              <a:rPr lang="en-US" sz="1100">
                <a:solidFill>
                  <a:schemeClr val="bg1"/>
                </a:solidFill>
                <a:latin typeface="+mj-lt"/>
                <a:ea typeface="+mj-ea"/>
                <a:cs typeface="+mj-cs"/>
              </a:rPr>
              <a:t>Mukavaa ilta luokkakohtaisissa tapaamisissa </a:t>
            </a:r>
            <a:r>
              <a:rPr lang="en-US" sz="1100">
                <a:solidFill>
                  <a:schemeClr val="bg1"/>
                </a:solidFill>
                <a:latin typeface="+mj-lt"/>
                <a:ea typeface="+mj-ea"/>
                <a:cs typeface="+mj-cs"/>
                <a:sym typeface="Wingdings" panose="05000000000000000000" pitchFamily="2" charset="2"/>
              </a:rPr>
              <a:t></a:t>
            </a:r>
          </a:p>
          <a:p>
            <a:pPr>
              <a:lnSpc>
                <a:spcPct val="90000"/>
              </a:lnSpc>
              <a:spcBef>
                <a:spcPct val="0"/>
              </a:spcBef>
              <a:spcAft>
                <a:spcPts val="600"/>
              </a:spcAft>
            </a:pPr>
            <a:r>
              <a:rPr lang="en-US" sz="1100">
                <a:solidFill>
                  <a:schemeClr val="bg1"/>
                </a:solidFill>
                <a:latin typeface="+mj-lt"/>
                <a:ea typeface="+mj-ea"/>
                <a:cs typeface="+mj-cs"/>
                <a:sym typeface="Wingdings" panose="05000000000000000000" pitchFamily="2" charset="2"/>
              </a:rPr>
              <a:t>Kiitos, kun tulit!</a:t>
            </a:r>
          </a:p>
          <a:p>
            <a:pPr>
              <a:lnSpc>
                <a:spcPct val="90000"/>
              </a:lnSpc>
              <a:spcBef>
                <a:spcPct val="0"/>
              </a:spcBef>
              <a:spcAft>
                <a:spcPts val="600"/>
              </a:spcAft>
            </a:pPr>
            <a:endParaRPr lang="en-US" sz="1100">
              <a:solidFill>
                <a:schemeClr val="bg1"/>
              </a:solidFill>
              <a:latin typeface="+mj-lt"/>
              <a:ea typeface="+mj-ea"/>
              <a:cs typeface="+mj-cs"/>
              <a:sym typeface="Wingdings" panose="05000000000000000000" pitchFamily="2" charset="2"/>
            </a:endParaRPr>
          </a:p>
          <a:p>
            <a:pPr>
              <a:lnSpc>
                <a:spcPct val="90000"/>
              </a:lnSpc>
              <a:spcBef>
                <a:spcPct val="0"/>
              </a:spcBef>
              <a:spcAft>
                <a:spcPts val="600"/>
              </a:spcAft>
            </a:pPr>
            <a:endParaRPr lang="en-US" sz="1100">
              <a:solidFill>
                <a:schemeClr val="bg1"/>
              </a:solidFill>
              <a:latin typeface="+mj-lt"/>
              <a:ea typeface="+mj-ea"/>
              <a:cs typeface="+mj-cs"/>
            </a:endParaRPr>
          </a:p>
        </p:txBody>
      </p:sp>
      <p:sp>
        <p:nvSpPr>
          <p:cNvPr id="7" name="Otsikko 6">
            <a:extLst>
              <a:ext uri="{FF2B5EF4-FFF2-40B4-BE49-F238E27FC236}">
                <a16:creationId xmlns:a16="http://schemas.microsoft.com/office/drawing/2014/main" id="{1B78B311-D5D8-4CD3-A928-B8C8BE3255BC}"/>
              </a:ext>
            </a:extLst>
          </p:cNvPr>
          <p:cNvSpPr>
            <a:spLocks noGrp="1"/>
          </p:cNvSpPr>
          <p:nvPr>
            <p:ph type="title"/>
          </p:nvPr>
        </p:nvSpPr>
        <p:spPr>
          <a:xfrm>
            <a:off x="1760561" y="1310186"/>
            <a:ext cx="10207341" cy="5059792"/>
          </a:xfrm>
        </p:spPr>
        <p:txBody>
          <a:bodyPr>
            <a:normAutofit/>
          </a:bodyPr>
          <a:lstStyle/>
          <a:p>
            <a:r>
              <a:rPr lang="fi-FI" dirty="0"/>
              <a:t>Mukavaa illanjatkoa luokkakohtaisissa tapaamisissa.</a:t>
            </a:r>
            <a:br>
              <a:rPr lang="fi-FI" dirty="0"/>
            </a:br>
            <a:r>
              <a:rPr lang="fi-FI" dirty="0"/>
              <a:t>Kiitos, kun tulit </a:t>
            </a:r>
            <a:r>
              <a:rPr lang="fi-FI" dirty="0">
                <a:sym typeface="Wingdings" panose="05000000000000000000" pitchFamily="2" charset="2"/>
              </a:rPr>
              <a:t></a:t>
            </a:r>
            <a:br>
              <a:rPr lang="fi-FI" dirty="0">
                <a:sym typeface="Wingdings" panose="05000000000000000000" pitchFamily="2" charset="2"/>
              </a:rPr>
            </a:br>
            <a:br>
              <a:rPr lang="fi-FI" dirty="0">
                <a:sym typeface="Wingdings" panose="05000000000000000000" pitchFamily="2" charset="2"/>
              </a:rPr>
            </a:br>
            <a:endParaRPr lang="fi-FI" dirty="0"/>
          </a:p>
        </p:txBody>
      </p:sp>
      <p:sp>
        <p:nvSpPr>
          <p:cNvPr id="3" name="Sisällön paikkamerkki 2">
            <a:extLst>
              <a:ext uri="{FF2B5EF4-FFF2-40B4-BE49-F238E27FC236}">
                <a16:creationId xmlns:a16="http://schemas.microsoft.com/office/drawing/2014/main" id="{F568F785-2E2A-4AA8-AD94-BCCA4CA434EC}"/>
              </a:ext>
            </a:extLst>
          </p:cNvPr>
          <p:cNvSpPr>
            <a:spLocks noGrp="1"/>
          </p:cNvSpPr>
          <p:nvPr>
            <p:ph idx="1"/>
          </p:nvPr>
        </p:nvSpPr>
        <p:spPr>
          <a:xfrm>
            <a:off x="838200" y="2167847"/>
            <a:ext cx="10515600" cy="2969232"/>
          </a:xfrm>
        </p:spPr>
        <p:txBody>
          <a:bodyPr/>
          <a:lstStyle/>
          <a:p>
            <a:endParaRPr lang="en-US"/>
          </a:p>
          <a:p>
            <a:endParaRPr lang="en-US"/>
          </a:p>
        </p:txBody>
      </p:sp>
    </p:spTree>
    <p:extLst>
      <p:ext uri="{BB962C8B-B14F-4D97-AF65-F5344CB8AC3E}">
        <p14:creationId xmlns:p14="http://schemas.microsoft.com/office/powerpoint/2010/main" val="376277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7331042-C3C8-2A41-A39E-BFFB953F3FE5}"/>
              </a:ext>
            </a:extLst>
          </p:cNvPr>
          <p:cNvSpPr>
            <a:spLocks noGrp="1"/>
          </p:cNvSpPr>
          <p:nvPr>
            <p:ph idx="1"/>
          </p:nvPr>
        </p:nvSpPr>
        <p:spPr>
          <a:xfrm>
            <a:off x="838200" y="945091"/>
            <a:ext cx="10515600" cy="5776384"/>
          </a:xfrm>
        </p:spPr>
        <p:txBody>
          <a:bodyPr vert="horz" lIns="91440" tIns="45720" rIns="91440" bIns="45720" rtlCol="0" anchor="t">
            <a:normAutofit/>
          </a:bodyPr>
          <a:lstStyle/>
          <a:p>
            <a:pPr eaLnBrk="1" hangingPunct="1">
              <a:spcBef>
                <a:spcPct val="50000"/>
              </a:spcBef>
              <a:buFontTx/>
              <a:buNone/>
            </a:pPr>
            <a:r>
              <a:rPr lang="fi-FI" altLang="fi-FI" sz="3200">
                <a:latin typeface="Comic Sans MS" panose="030F0702030302020204" pitchFamily="66" charset="0"/>
              </a:rPr>
              <a:t>Koulun yhteystiedot:</a:t>
            </a:r>
          </a:p>
          <a:p>
            <a:pPr eaLnBrk="1" hangingPunct="1">
              <a:spcBef>
                <a:spcPct val="50000"/>
              </a:spcBef>
              <a:buFontTx/>
              <a:buNone/>
            </a:pPr>
            <a:r>
              <a:rPr lang="fi-FI" altLang="fi-FI" sz="3200" err="1">
                <a:latin typeface="Comic Sans MS" panose="030F0702030302020204" pitchFamily="66" charset="0"/>
              </a:rPr>
              <a:t>Sälinkääntie</a:t>
            </a:r>
            <a:r>
              <a:rPr lang="fi-FI" altLang="fi-FI" sz="3200">
                <a:latin typeface="Comic Sans MS" panose="030F0702030302020204" pitchFamily="66" charset="0"/>
              </a:rPr>
              <a:t> 78</a:t>
            </a:r>
          </a:p>
          <a:p>
            <a:pPr eaLnBrk="1" hangingPunct="1">
              <a:spcBef>
                <a:spcPct val="50000"/>
              </a:spcBef>
              <a:buFontTx/>
              <a:buNone/>
            </a:pPr>
            <a:r>
              <a:rPr lang="fi-FI" altLang="fi-FI" sz="3200">
                <a:latin typeface="Comic Sans MS" panose="030F0702030302020204" pitchFamily="66" charset="0"/>
              </a:rPr>
              <a:t>04600 Mäntsälä</a:t>
            </a:r>
          </a:p>
          <a:p>
            <a:pPr eaLnBrk="1" hangingPunct="1">
              <a:spcBef>
                <a:spcPct val="50000"/>
              </a:spcBef>
              <a:buFontTx/>
              <a:buNone/>
            </a:pPr>
            <a:endParaRPr lang="fi-FI" altLang="fi-FI" sz="3200">
              <a:latin typeface="Comic Sans MS" panose="030F0702030302020204" pitchFamily="66" charset="0"/>
            </a:endParaRPr>
          </a:p>
          <a:p>
            <a:pPr eaLnBrk="1" hangingPunct="1">
              <a:spcBef>
                <a:spcPct val="50000"/>
              </a:spcBef>
              <a:buFontTx/>
              <a:buNone/>
            </a:pPr>
            <a:r>
              <a:rPr lang="fi-FI" altLang="fi-FI" sz="3200">
                <a:latin typeface="Comic Sans MS" panose="030F0702030302020204" pitchFamily="66" charset="0"/>
              </a:rPr>
              <a:t>puh:  040-3145  320 (rehtori)</a:t>
            </a:r>
          </a:p>
          <a:p>
            <a:pPr eaLnBrk="1" hangingPunct="1">
              <a:spcBef>
                <a:spcPct val="50000"/>
              </a:spcBef>
              <a:buFontTx/>
              <a:buNone/>
            </a:pPr>
            <a:r>
              <a:rPr lang="fi-FI" altLang="fi-FI" sz="3200">
                <a:latin typeface="Comic Sans MS" panose="030F0702030302020204" pitchFamily="66" charset="0"/>
              </a:rPr>
              <a:t>        040-3145 360 (apulaisrehtori) </a:t>
            </a:r>
          </a:p>
          <a:p>
            <a:pPr>
              <a:spcBef>
                <a:spcPct val="50000"/>
              </a:spcBef>
            </a:pPr>
            <a:r>
              <a:rPr lang="fi-FI" altLang="fi-FI" sz="3200">
                <a:latin typeface="Comic Sans MS"/>
              </a:rPr>
              <a:t>         040-3146 734 (kanslia)</a:t>
            </a:r>
          </a:p>
        </p:txBody>
      </p:sp>
    </p:spTree>
    <p:extLst>
      <p:ext uri="{BB962C8B-B14F-4D97-AF65-F5344CB8AC3E}">
        <p14:creationId xmlns:p14="http://schemas.microsoft.com/office/powerpoint/2010/main" val="371034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1F2E-84B1-585F-9BF6-1BCA0B2E3A13}"/>
              </a:ext>
            </a:extLst>
          </p:cNvPr>
          <p:cNvSpPr>
            <a:spLocks noGrp="1"/>
          </p:cNvSpPr>
          <p:nvPr>
            <p:ph type="ctrTitle"/>
          </p:nvPr>
        </p:nvSpPr>
        <p:spPr/>
        <p:txBody>
          <a:bodyPr>
            <a:normAutofit/>
          </a:bodyPr>
          <a:lstStyle/>
          <a:p>
            <a:r>
              <a:rPr lang="fi-FI" sz="4000">
                <a:latin typeface="MULISH REGULAR ROMAN"/>
              </a:rPr>
              <a:t>Luokanopettajilla on käytössään työpuhelimet. Numerot löytyvät koulun kotisivuilta.</a:t>
            </a:r>
          </a:p>
        </p:txBody>
      </p:sp>
      <p:sp>
        <p:nvSpPr>
          <p:cNvPr id="3" name="Alaotsikko 2">
            <a:extLst>
              <a:ext uri="{FF2B5EF4-FFF2-40B4-BE49-F238E27FC236}">
                <a16:creationId xmlns:a16="http://schemas.microsoft.com/office/drawing/2014/main" id="{20C21863-BACD-90AB-57CF-175D00897101}"/>
              </a:ext>
            </a:extLst>
          </p:cNvPr>
          <p:cNvSpPr>
            <a:spLocks noGrp="1"/>
          </p:cNvSpPr>
          <p:nvPr>
            <p:ph type="subTitle" idx="1"/>
          </p:nvPr>
        </p:nvSpPr>
        <p:spPr>
          <a:xfrm>
            <a:off x="1524000" y="3602037"/>
            <a:ext cx="9144000" cy="2280147"/>
          </a:xfrm>
        </p:spPr>
        <p:txBody>
          <a:bodyPr>
            <a:normAutofit/>
          </a:bodyPr>
          <a:lstStyle/>
          <a:p>
            <a:r>
              <a:rPr lang="fi-FI" dirty="0"/>
              <a:t>Pääviestintäkanava on edelleen Wilma.</a:t>
            </a:r>
          </a:p>
          <a:p>
            <a:r>
              <a:rPr lang="fi-FI" dirty="0"/>
              <a:t>Työpäivän aikana opettajien puhelimet ovat pääsääntöisesti äänettömällä, jotta ne eivät häiritse opetusta. </a:t>
            </a:r>
          </a:p>
          <a:p>
            <a:r>
              <a:rPr lang="fi-FI" dirty="0"/>
              <a:t>Lisätietoa saa luokanopettajilta.</a:t>
            </a:r>
          </a:p>
          <a:p>
            <a:r>
              <a:rPr lang="fi-FI" dirty="0"/>
              <a:t>WhatsApp ei ole käytössä tietoturvasyistä, </a:t>
            </a:r>
            <a:r>
              <a:rPr lang="fi-FI" dirty="0" err="1"/>
              <a:t>Signal</a:t>
            </a:r>
            <a:r>
              <a:rPr lang="fi-FI" dirty="0"/>
              <a:t> on.</a:t>
            </a:r>
          </a:p>
          <a:p>
            <a:endParaRPr lang="fi-FI" dirty="0"/>
          </a:p>
        </p:txBody>
      </p:sp>
    </p:spTree>
    <p:extLst>
      <p:ext uri="{BB962C8B-B14F-4D97-AF65-F5344CB8AC3E}">
        <p14:creationId xmlns:p14="http://schemas.microsoft.com/office/powerpoint/2010/main" val="212398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7331042-C3C8-2A41-A39E-BFFB953F3FE5}"/>
              </a:ext>
            </a:extLst>
          </p:cNvPr>
          <p:cNvSpPr>
            <a:spLocks noGrp="1"/>
          </p:cNvSpPr>
          <p:nvPr>
            <p:ph idx="1"/>
          </p:nvPr>
        </p:nvSpPr>
        <p:spPr>
          <a:xfrm>
            <a:off x="838200" y="945091"/>
            <a:ext cx="10515600" cy="5776384"/>
          </a:xfrm>
        </p:spPr>
        <p:txBody>
          <a:bodyPr>
            <a:normAutofit lnSpcReduction="10000"/>
          </a:bodyPr>
          <a:lstStyle/>
          <a:p>
            <a:pPr eaLnBrk="1" hangingPunct="1">
              <a:spcBef>
                <a:spcPct val="50000"/>
              </a:spcBef>
            </a:pPr>
            <a:r>
              <a:rPr lang="fi-FI" altLang="fi-FI" sz="3200">
                <a:latin typeface="Comic Sans MS" panose="030F0702030302020204" pitchFamily="66" charset="0"/>
              </a:rPr>
              <a:t>Yhteydenpidon ja tiedottamisen muotoja:</a:t>
            </a:r>
          </a:p>
          <a:p>
            <a:pPr eaLnBrk="1" hangingPunct="1">
              <a:spcBef>
                <a:spcPct val="50000"/>
              </a:spcBef>
            </a:pPr>
            <a:r>
              <a:rPr lang="fi-FI" altLang="fi-FI" sz="3200" err="1">
                <a:latin typeface="Comic Sans MS" panose="030F0702030302020204" pitchFamily="66" charset="0"/>
              </a:rPr>
              <a:t>Wilma-</a:t>
            </a:r>
            <a:r>
              <a:rPr lang="fi-FI" altLang="fi-FI" sz="3200">
                <a:latin typeface="Comic Sans MS" panose="030F0702030302020204" pitchFamily="66" charset="0"/>
              </a:rPr>
              <a:t> sähköinen reissuvihko</a:t>
            </a:r>
          </a:p>
          <a:p>
            <a:pPr eaLnBrk="1" hangingPunct="1">
              <a:spcBef>
                <a:spcPct val="50000"/>
              </a:spcBef>
            </a:pPr>
            <a:r>
              <a:rPr lang="fi-FI" altLang="fi-FI" sz="3200">
                <a:latin typeface="Comic Sans MS" panose="030F0702030302020204" pitchFamily="66" charset="0"/>
              </a:rPr>
              <a:t>henkilökunnan s-postiosoitteet: </a:t>
            </a:r>
          </a:p>
          <a:p>
            <a:pPr eaLnBrk="1" hangingPunct="1">
              <a:spcBef>
                <a:spcPct val="50000"/>
              </a:spcBef>
            </a:pPr>
            <a:r>
              <a:rPr lang="fi-FI" altLang="fi-FI" sz="3200" err="1">
                <a:latin typeface="Comic Sans MS" panose="030F0702030302020204" pitchFamily="66" charset="0"/>
                <a:hlinkClick r:id="rId2"/>
              </a:rPr>
              <a:t>etunimi.sukunimi@edu</a:t>
            </a:r>
            <a:r>
              <a:rPr lang="fi-FI" altLang="fi-FI" sz="3200">
                <a:latin typeface="Comic Sans MS" panose="030F0702030302020204" pitchFamily="66" charset="0"/>
                <a:hlinkClick r:id="rId2"/>
              </a:rPr>
              <a:t>. mantsala.fi</a:t>
            </a:r>
            <a:endParaRPr lang="fi-FI" altLang="fi-FI" sz="3200">
              <a:latin typeface="Comic Sans MS" panose="030F0702030302020204" pitchFamily="66" charset="0"/>
            </a:endParaRPr>
          </a:p>
          <a:p>
            <a:pPr eaLnBrk="1" hangingPunct="1">
              <a:spcBef>
                <a:spcPct val="50000"/>
              </a:spcBef>
            </a:pPr>
            <a:r>
              <a:rPr lang="fi-FI" altLang="fi-FI" sz="3200">
                <a:latin typeface="Comic Sans MS" panose="030F0702030302020204" pitchFamily="66" charset="0"/>
              </a:rPr>
              <a:t>puhelin/viestit</a:t>
            </a:r>
          </a:p>
          <a:p>
            <a:pPr eaLnBrk="1" hangingPunct="1">
              <a:spcBef>
                <a:spcPct val="50000"/>
              </a:spcBef>
            </a:pPr>
            <a:r>
              <a:rPr lang="fi-FI" altLang="fi-FI" sz="3200">
                <a:latin typeface="Comic Sans MS" panose="030F0702030302020204" pitchFamily="66" charset="0"/>
              </a:rPr>
              <a:t>reissu/reppuvihko</a:t>
            </a:r>
          </a:p>
          <a:p>
            <a:pPr eaLnBrk="1" hangingPunct="1">
              <a:spcBef>
                <a:spcPct val="50000"/>
              </a:spcBef>
            </a:pPr>
            <a:r>
              <a:rPr lang="fi-FI" altLang="fi-FI" sz="3200">
                <a:latin typeface="Comic Sans MS" panose="030F0702030302020204" pitchFamily="66" charset="0"/>
              </a:rPr>
              <a:t>koulun tiedotteet</a:t>
            </a:r>
          </a:p>
          <a:p>
            <a:pPr eaLnBrk="1" hangingPunct="1">
              <a:spcBef>
                <a:spcPct val="50000"/>
              </a:spcBef>
            </a:pPr>
            <a:r>
              <a:rPr lang="fi-FI" altLang="fi-FI" sz="3200">
                <a:latin typeface="Comic Sans MS" panose="030F0702030302020204" pitchFamily="66" charset="0"/>
              </a:rPr>
              <a:t>syksyllä vanhempainilta sekä oppimiskeskustelut</a:t>
            </a:r>
          </a:p>
          <a:p>
            <a:pPr eaLnBrk="1" hangingPunct="1">
              <a:spcBef>
                <a:spcPct val="50000"/>
              </a:spcBef>
            </a:pPr>
            <a:r>
              <a:rPr lang="fi-FI" altLang="fi-FI" sz="3200">
                <a:latin typeface="Comic Sans MS" panose="030F0702030302020204" pitchFamily="66" charset="0"/>
              </a:rPr>
              <a:t>kotisivut  </a:t>
            </a:r>
          </a:p>
          <a:p>
            <a:endParaRPr lang="fi-FI"/>
          </a:p>
        </p:txBody>
      </p:sp>
    </p:spTree>
    <p:extLst>
      <p:ext uri="{BB962C8B-B14F-4D97-AF65-F5344CB8AC3E}">
        <p14:creationId xmlns:p14="http://schemas.microsoft.com/office/powerpoint/2010/main" val="369168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96AA53-5E15-D518-0E90-9143B4E29BFC}"/>
              </a:ext>
            </a:extLst>
          </p:cNvPr>
          <p:cNvSpPr>
            <a:spLocks noGrp="1"/>
          </p:cNvSpPr>
          <p:nvPr>
            <p:ph type="title"/>
          </p:nvPr>
        </p:nvSpPr>
        <p:spPr/>
        <p:txBody>
          <a:bodyPr/>
          <a:lstStyle/>
          <a:p>
            <a:r>
              <a:rPr lang="fi-FI"/>
              <a:t>        Henkilökunta esittäytyy</a:t>
            </a:r>
            <a:r>
              <a:rPr lang="fi-FI">
                <a:sym typeface="Wingdings" panose="05000000000000000000" pitchFamily="2" charset="2"/>
              </a:rPr>
              <a:t></a:t>
            </a:r>
            <a:endParaRPr lang="fi-FI"/>
          </a:p>
        </p:txBody>
      </p:sp>
    </p:spTree>
    <p:extLst>
      <p:ext uri="{BB962C8B-B14F-4D97-AF65-F5344CB8AC3E}">
        <p14:creationId xmlns:p14="http://schemas.microsoft.com/office/powerpoint/2010/main" val="256357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1F2E-84B1-585F-9BF6-1BCA0B2E3A13}"/>
              </a:ext>
            </a:extLst>
          </p:cNvPr>
          <p:cNvSpPr>
            <a:spLocks noGrp="1"/>
          </p:cNvSpPr>
          <p:nvPr>
            <p:ph type="ctrTitle"/>
          </p:nvPr>
        </p:nvSpPr>
        <p:spPr>
          <a:xfrm>
            <a:off x="1524000" y="1122363"/>
            <a:ext cx="8343626" cy="666966"/>
          </a:xfrm>
        </p:spPr>
        <p:txBody>
          <a:bodyPr>
            <a:normAutofit/>
          </a:bodyPr>
          <a:lstStyle/>
          <a:p>
            <a:r>
              <a:rPr lang="fi-FI" sz="4000">
                <a:latin typeface="Calibri"/>
                <a:ea typeface="Calibri"/>
                <a:cs typeface="Calibri"/>
              </a:rPr>
              <a:t>Päivitys järjestyssääntöihin</a:t>
            </a:r>
          </a:p>
        </p:txBody>
      </p:sp>
      <p:sp>
        <p:nvSpPr>
          <p:cNvPr id="3" name="Alaotsikko 2">
            <a:extLst>
              <a:ext uri="{FF2B5EF4-FFF2-40B4-BE49-F238E27FC236}">
                <a16:creationId xmlns:a16="http://schemas.microsoft.com/office/drawing/2014/main" id="{20C21863-BACD-90AB-57CF-175D00897101}"/>
              </a:ext>
            </a:extLst>
          </p:cNvPr>
          <p:cNvSpPr>
            <a:spLocks noGrp="1"/>
          </p:cNvSpPr>
          <p:nvPr>
            <p:ph type="subTitle" idx="1"/>
          </p:nvPr>
        </p:nvSpPr>
        <p:spPr>
          <a:xfrm>
            <a:off x="809625" y="2072201"/>
            <a:ext cx="10820400" cy="3966649"/>
          </a:xfrm>
        </p:spPr>
        <p:txBody>
          <a:bodyPr vert="horz" lIns="91440" tIns="45720" rIns="91440" bIns="45720" rtlCol="0" anchor="t">
            <a:noAutofit/>
          </a:bodyPr>
          <a:lstStyle/>
          <a:p>
            <a:pPr algn="l"/>
            <a:r>
              <a:rPr lang="fi-FI" sz="1800">
                <a:latin typeface="Calibri"/>
                <a:ea typeface="Calibri"/>
                <a:cs typeface="Calibri"/>
              </a:rPr>
              <a:t>Puhelinta tai muuta mobiililaitetta ei saa käyttää oppitunnin aikana lukuun ottamatta niiden käyttöä opettajan luvalla oppimiseen taikka rehtorin tai opettajan luvalla henkilökohtaiseen terveydenhoitoon tai apuvälineenä. </a:t>
            </a:r>
          </a:p>
          <a:p>
            <a:pPr algn="l"/>
            <a:r>
              <a:rPr lang="fi-FI" sz="1800">
                <a:latin typeface="Calibri"/>
                <a:ea typeface="Calibri"/>
                <a:cs typeface="Calibri"/>
              </a:rPr>
              <a:t>Puhelimet ja muut mobiililaitteet säilytetään koko koulupäivän ajan oppilaan laukussa tai muussa koulun osoittamassa paikassa eikä niiden käyttö ole koulupäivän aikana sallittua ilman opettajan lupaa. </a:t>
            </a:r>
          </a:p>
          <a:p>
            <a:pPr algn="l"/>
            <a:r>
              <a:rPr lang="fi-FI" sz="1800">
                <a:latin typeface="Calibri"/>
                <a:ea typeface="Calibri"/>
                <a:cs typeface="Calibri"/>
              </a:rPr>
              <a:t>Puhelimet ja muut mobiililaitteet pidetään häiriöttömässä tilassa koko koulupäivän ajan. </a:t>
            </a:r>
          </a:p>
          <a:p>
            <a:pPr algn="l"/>
            <a:r>
              <a:rPr lang="fi-FI" sz="1800">
                <a:latin typeface="Calibri"/>
                <a:ea typeface="Calibri"/>
                <a:cs typeface="Calibri"/>
              </a:rPr>
              <a:t>Puhelinta ja muuta mobiililaitetta saa opettajan luvalla käyttää, jos oppilaalla on kiireellinen tarve oppitunnin aikana olla yhteydessä huoltajaan esimerkiksi oppilaan sairastumisen vuoksi. Oppilaalla on aina oikeus ilman koulun henkilöstön lupaa hätätilanteessa soittaa hätänumeroon. </a:t>
            </a:r>
          </a:p>
          <a:p>
            <a:pPr algn="l"/>
            <a:r>
              <a:rPr lang="fi-FI" sz="1800">
                <a:latin typeface="Calibri"/>
                <a:ea typeface="Calibri"/>
                <a:cs typeface="Calibri"/>
              </a:rPr>
              <a:t>Rehtorilla tai koulun opettajalla on yhdessä tai erikseen oikeus työpäivän aikana ottaa haltuunsa oppilaalta kielletty esine tai aine, tai sellainen esine tai aine, jolla oppilas häiritsee opetusta tai oppimista. Puhelin tai muu mobiililaite katsotaan perusopetuslain tarkoittamaksi häiritseväksi esineeksi, jos oppilas häiritsee sillä omaa tai toisen oppilaan oppimista tai opettajan opettamista.   </a:t>
            </a:r>
            <a:endParaRPr lang="fi-FI"/>
          </a:p>
        </p:txBody>
      </p:sp>
    </p:spTree>
    <p:extLst>
      <p:ext uri="{BB962C8B-B14F-4D97-AF65-F5344CB8AC3E}">
        <p14:creationId xmlns:p14="http://schemas.microsoft.com/office/powerpoint/2010/main" val="327274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FF23-A425-29AE-9BA8-A7D2FF8986D6}"/>
              </a:ext>
            </a:extLst>
          </p:cNvPr>
          <p:cNvSpPr>
            <a:spLocks noGrp="1"/>
          </p:cNvSpPr>
          <p:nvPr>
            <p:ph type="title"/>
          </p:nvPr>
        </p:nvSpPr>
        <p:spPr/>
        <p:txBody>
          <a:bodyPr/>
          <a:lstStyle/>
          <a:p>
            <a:pPr algn="ctr"/>
            <a:r>
              <a:rPr lang="en-US" err="1">
                <a:latin typeface="MULISH REGULAR ROMAN"/>
              </a:rPr>
              <a:t>Mobiililaitteiden</a:t>
            </a:r>
            <a:r>
              <a:rPr lang="en-US" dirty="0">
                <a:latin typeface="MULISH REGULAR ROMAN"/>
              </a:rPr>
              <a:t> </a:t>
            </a:r>
            <a:r>
              <a:rPr lang="en-US" err="1">
                <a:latin typeface="MULISH REGULAR ROMAN"/>
              </a:rPr>
              <a:t>käyttöä</a:t>
            </a:r>
            <a:r>
              <a:rPr lang="en-US" dirty="0">
                <a:latin typeface="MULISH REGULAR ROMAN"/>
              </a:rPr>
              <a:t> </a:t>
            </a:r>
            <a:r>
              <a:rPr lang="en-US" err="1">
                <a:latin typeface="MULISH REGULAR ROMAN"/>
              </a:rPr>
              <a:t>koskeva</a:t>
            </a:r>
            <a:r>
              <a:rPr lang="en-US" dirty="0">
                <a:latin typeface="MULISH REGULAR ROMAN"/>
              </a:rPr>
              <a:t> </a:t>
            </a:r>
            <a:r>
              <a:rPr lang="en-US" err="1">
                <a:latin typeface="MULISH REGULAR ROMAN"/>
              </a:rPr>
              <a:t>kysely</a:t>
            </a:r>
            <a:r>
              <a:rPr lang="en-US" dirty="0">
                <a:latin typeface="MULISH REGULAR ROMAN"/>
              </a:rPr>
              <a:t> </a:t>
            </a:r>
            <a:r>
              <a:rPr lang="en-US" err="1">
                <a:latin typeface="MULISH REGULAR ROMAN"/>
              </a:rPr>
              <a:t>keväällä</a:t>
            </a:r>
            <a:r>
              <a:rPr lang="en-US" dirty="0">
                <a:latin typeface="MULISH REGULAR ROMAN"/>
              </a:rPr>
              <a:t> 2025</a:t>
            </a:r>
            <a:endParaRPr lang="en-US" dirty="0"/>
          </a:p>
        </p:txBody>
      </p:sp>
      <p:sp>
        <p:nvSpPr>
          <p:cNvPr id="3" name="Content Placeholder 2">
            <a:extLst>
              <a:ext uri="{FF2B5EF4-FFF2-40B4-BE49-F238E27FC236}">
                <a16:creationId xmlns:a16="http://schemas.microsoft.com/office/drawing/2014/main" id="{D93BA044-7962-1CF5-ABE5-30D11F226983}"/>
              </a:ext>
            </a:extLst>
          </p:cNvPr>
          <p:cNvSpPr>
            <a:spLocks noGrp="1"/>
          </p:cNvSpPr>
          <p:nvPr>
            <p:ph idx="1"/>
          </p:nvPr>
        </p:nvSpPr>
        <p:spPr/>
        <p:txBody>
          <a:bodyPr vert="horz" lIns="91440" tIns="45720" rIns="91440" bIns="45720" rtlCol="0" anchor="t">
            <a:noAutofit/>
          </a:bodyPr>
          <a:lstStyle/>
          <a:p>
            <a:r>
              <a:rPr lang="en-US" sz="1800" dirty="0">
                <a:latin typeface="Arial"/>
                <a:cs typeface="Arial"/>
              </a:rPr>
              <a:t>132 </a:t>
            </a:r>
            <a:r>
              <a:rPr lang="en-US" sz="1800" dirty="0" err="1">
                <a:latin typeface="Arial"/>
                <a:cs typeface="Arial"/>
              </a:rPr>
              <a:t>oppilasta</a:t>
            </a:r>
            <a:r>
              <a:rPr lang="en-US" sz="1800" dirty="0">
                <a:latin typeface="Arial"/>
                <a:cs typeface="Arial"/>
              </a:rPr>
              <a:t> ja</a:t>
            </a:r>
            <a:r>
              <a:rPr lang="en-US" sz="1800" dirty="0">
                <a:solidFill>
                  <a:srgbClr val="FF0000"/>
                </a:solidFill>
                <a:latin typeface="Arial"/>
                <a:cs typeface="Arial"/>
              </a:rPr>
              <a:t> </a:t>
            </a:r>
            <a:r>
              <a:rPr lang="en-US" sz="1800" dirty="0">
                <a:solidFill>
                  <a:srgbClr val="333333"/>
                </a:solidFill>
                <a:latin typeface="Arial"/>
                <a:cs typeface="Arial"/>
              </a:rPr>
              <a:t>66 </a:t>
            </a:r>
            <a:r>
              <a:rPr lang="en-US" sz="1800" dirty="0" err="1">
                <a:solidFill>
                  <a:srgbClr val="333333"/>
                </a:solidFill>
                <a:latin typeface="Arial"/>
                <a:cs typeface="Arial"/>
              </a:rPr>
              <a:t>huoltajaa</a:t>
            </a:r>
            <a:r>
              <a:rPr lang="en-US" sz="1800" dirty="0">
                <a:solidFill>
                  <a:srgbClr val="333333"/>
                </a:solidFill>
                <a:latin typeface="Arial"/>
                <a:cs typeface="Arial"/>
              </a:rPr>
              <a:t> </a:t>
            </a:r>
            <a:r>
              <a:rPr lang="en-US" sz="1800" dirty="0" err="1">
                <a:solidFill>
                  <a:srgbClr val="333333"/>
                </a:solidFill>
                <a:latin typeface="Arial"/>
                <a:cs typeface="Arial"/>
              </a:rPr>
              <a:t>vastasi</a:t>
            </a:r>
            <a:r>
              <a:rPr lang="en-US" sz="1800" dirty="0">
                <a:solidFill>
                  <a:srgbClr val="333333"/>
                </a:solidFill>
                <a:latin typeface="Arial"/>
                <a:cs typeface="Arial"/>
              </a:rPr>
              <a:t> </a:t>
            </a:r>
            <a:r>
              <a:rPr lang="en-US" sz="1800" dirty="0" err="1">
                <a:solidFill>
                  <a:srgbClr val="333333"/>
                </a:solidFill>
                <a:latin typeface="Arial"/>
                <a:cs typeface="Arial"/>
              </a:rPr>
              <a:t>kyselyyn</a:t>
            </a:r>
            <a:r>
              <a:rPr lang="en-US" sz="1800" dirty="0">
                <a:solidFill>
                  <a:srgbClr val="333333"/>
                </a:solidFill>
                <a:latin typeface="Arial"/>
                <a:cs typeface="Arial"/>
              </a:rPr>
              <a:t>. </a:t>
            </a:r>
            <a:endParaRPr lang="en-US" sz="1800" dirty="0">
              <a:latin typeface="Arial"/>
              <a:cs typeface="Arial"/>
            </a:endParaRPr>
          </a:p>
          <a:p>
            <a:r>
              <a:rPr lang="en-US" sz="1800" dirty="0" err="1">
                <a:latin typeface="Arial"/>
                <a:cs typeface="Arial"/>
              </a:rPr>
              <a:t>Vastaajista</a:t>
            </a:r>
            <a:r>
              <a:rPr lang="en-US" sz="1800" dirty="0">
                <a:latin typeface="Arial"/>
                <a:cs typeface="Arial"/>
              </a:rPr>
              <a:t> 30% </a:t>
            </a:r>
            <a:r>
              <a:rPr lang="en-US" sz="1800" dirty="0" err="1">
                <a:latin typeface="Arial"/>
                <a:cs typeface="Arial"/>
              </a:rPr>
              <a:t>oli</a:t>
            </a:r>
            <a:r>
              <a:rPr lang="en-US" sz="1800" dirty="0">
                <a:latin typeface="Arial"/>
                <a:cs typeface="Arial"/>
              </a:rPr>
              <a:t> 1-2 </a:t>
            </a:r>
            <a:r>
              <a:rPr lang="en-US" sz="1800" dirty="0" err="1">
                <a:latin typeface="Arial"/>
                <a:cs typeface="Arial"/>
              </a:rPr>
              <a:t>luokkalaisia</a:t>
            </a:r>
            <a:r>
              <a:rPr lang="en-US" sz="1800" dirty="0">
                <a:latin typeface="Arial"/>
                <a:cs typeface="Arial"/>
              </a:rPr>
              <a:t> , 36% </a:t>
            </a:r>
            <a:r>
              <a:rPr lang="en-US" sz="1800" dirty="0" err="1">
                <a:latin typeface="Arial"/>
                <a:cs typeface="Arial"/>
              </a:rPr>
              <a:t>oli</a:t>
            </a:r>
            <a:r>
              <a:rPr lang="en-US" sz="1800" dirty="0">
                <a:latin typeface="Arial"/>
                <a:cs typeface="Arial"/>
              </a:rPr>
              <a:t> 3-4 </a:t>
            </a:r>
            <a:r>
              <a:rPr lang="en-US" sz="1800" dirty="0" err="1">
                <a:latin typeface="Arial"/>
                <a:cs typeface="Arial"/>
              </a:rPr>
              <a:t>luokkalaisia</a:t>
            </a:r>
            <a:r>
              <a:rPr lang="en-US" sz="1800" dirty="0">
                <a:latin typeface="Arial"/>
                <a:cs typeface="Arial"/>
              </a:rPr>
              <a:t>, 27% </a:t>
            </a:r>
            <a:r>
              <a:rPr lang="en-US" sz="1800" dirty="0" err="1">
                <a:latin typeface="Arial"/>
                <a:cs typeface="Arial"/>
              </a:rPr>
              <a:t>oli</a:t>
            </a:r>
            <a:r>
              <a:rPr lang="en-US" sz="1800" dirty="0">
                <a:latin typeface="Arial"/>
                <a:cs typeface="Arial"/>
              </a:rPr>
              <a:t>  5-6 </a:t>
            </a:r>
            <a:r>
              <a:rPr lang="en-US" sz="1800" dirty="0" err="1">
                <a:latin typeface="Arial"/>
                <a:cs typeface="Arial"/>
              </a:rPr>
              <a:t>luokkalaisia</a:t>
            </a:r>
            <a:r>
              <a:rPr lang="en-US" sz="1800" dirty="0">
                <a:latin typeface="Arial"/>
                <a:cs typeface="Arial"/>
              </a:rPr>
              <a:t> ja </a:t>
            </a:r>
            <a:r>
              <a:rPr lang="en-US" sz="1800" dirty="0" err="1">
                <a:latin typeface="Arial"/>
                <a:cs typeface="Arial"/>
              </a:rPr>
              <a:t>loput</a:t>
            </a:r>
            <a:r>
              <a:rPr lang="en-US" sz="1800" dirty="0">
                <a:latin typeface="Arial"/>
                <a:cs typeface="Arial"/>
              </a:rPr>
              <a:t> </a:t>
            </a:r>
            <a:r>
              <a:rPr lang="en-US" sz="1800" dirty="0" err="1">
                <a:latin typeface="Arial"/>
                <a:cs typeface="Arial"/>
              </a:rPr>
              <a:t>yläkoululaisia</a:t>
            </a:r>
            <a:r>
              <a:rPr lang="en-US" sz="1800" dirty="0">
                <a:latin typeface="Arial"/>
                <a:cs typeface="Arial"/>
              </a:rPr>
              <a:t>. </a:t>
            </a:r>
            <a:r>
              <a:rPr lang="en-US" sz="1800" dirty="0">
                <a:solidFill>
                  <a:srgbClr val="333333"/>
                </a:solidFill>
                <a:latin typeface="Arial"/>
                <a:cs typeface="Arial"/>
              </a:rPr>
              <a:t> </a:t>
            </a:r>
            <a:endParaRPr lang="en-US" sz="1800" dirty="0">
              <a:solidFill>
                <a:srgbClr val="000000"/>
              </a:solidFill>
              <a:latin typeface="Arial"/>
              <a:cs typeface="Arial"/>
            </a:endParaRPr>
          </a:p>
          <a:p>
            <a:r>
              <a:rPr lang="en-US" sz="1800" dirty="0" err="1">
                <a:solidFill>
                  <a:srgbClr val="333333"/>
                </a:solidFill>
                <a:latin typeface="Arial"/>
                <a:cs typeface="Arial"/>
              </a:rPr>
              <a:t>O</a:t>
            </a:r>
            <a:r>
              <a:rPr lang="en-US" sz="1800" dirty="0" err="1">
                <a:latin typeface="Arial"/>
                <a:cs typeface="Arial"/>
              </a:rPr>
              <a:t>ppilaista</a:t>
            </a:r>
            <a:r>
              <a:rPr lang="en-US" sz="1800" dirty="0">
                <a:latin typeface="Arial"/>
                <a:cs typeface="Arial"/>
              </a:rPr>
              <a:t> 8%</a:t>
            </a:r>
            <a:r>
              <a:rPr lang="en-US" sz="1800" dirty="0">
                <a:solidFill>
                  <a:srgbClr val="333333"/>
                </a:solidFill>
                <a:latin typeface="Arial"/>
                <a:cs typeface="Arial"/>
              </a:rPr>
              <a:t> ja </a:t>
            </a:r>
            <a:r>
              <a:rPr lang="en-US" sz="1800" dirty="0" err="1">
                <a:solidFill>
                  <a:srgbClr val="333333"/>
                </a:solidFill>
                <a:latin typeface="Arial"/>
                <a:cs typeface="Arial"/>
              </a:rPr>
              <a:t>huoltajista</a:t>
            </a:r>
            <a:r>
              <a:rPr lang="en-US" sz="1800" dirty="0">
                <a:solidFill>
                  <a:srgbClr val="333333"/>
                </a:solidFill>
                <a:latin typeface="Arial"/>
                <a:cs typeface="Arial"/>
              </a:rPr>
              <a:t> 45% </a:t>
            </a:r>
            <a:r>
              <a:rPr lang="en-US" sz="1800" dirty="0" err="1">
                <a:solidFill>
                  <a:srgbClr val="333333"/>
                </a:solidFill>
                <a:latin typeface="Arial"/>
                <a:cs typeface="Arial"/>
              </a:rPr>
              <a:t>vastasi</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oppilaan</a:t>
            </a:r>
            <a:r>
              <a:rPr lang="en-US" sz="1800" dirty="0">
                <a:solidFill>
                  <a:srgbClr val="333333"/>
                </a:solidFill>
                <a:latin typeface="Arial"/>
                <a:cs typeface="Arial"/>
              </a:rPr>
              <a:t> </a:t>
            </a:r>
            <a:r>
              <a:rPr lang="en-US" sz="1800" dirty="0" err="1">
                <a:solidFill>
                  <a:srgbClr val="333333"/>
                </a:solidFill>
                <a:latin typeface="Arial"/>
                <a:cs typeface="Arial"/>
              </a:rPr>
              <a:t>ei</a:t>
            </a:r>
            <a:r>
              <a:rPr lang="en-US" sz="1800" dirty="0">
                <a:solidFill>
                  <a:srgbClr val="333333"/>
                </a:solidFill>
                <a:latin typeface="Arial"/>
                <a:cs typeface="Arial"/>
              </a:rPr>
              <a:t> </a:t>
            </a:r>
            <a:r>
              <a:rPr lang="en-US" sz="1800" dirty="0" err="1">
                <a:solidFill>
                  <a:srgbClr val="333333"/>
                </a:solidFill>
                <a:latin typeface="Arial"/>
                <a:cs typeface="Arial"/>
              </a:rPr>
              <a:t>tulisi</a:t>
            </a:r>
            <a:r>
              <a:rPr lang="en-US" sz="1800" dirty="0">
                <a:solidFill>
                  <a:srgbClr val="333333"/>
                </a:solidFill>
                <a:latin typeface="Arial"/>
                <a:cs typeface="Arial"/>
              </a:rPr>
              <a:t> </a:t>
            </a:r>
            <a:r>
              <a:rPr lang="en-US" sz="1800" dirty="0" err="1">
                <a:solidFill>
                  <a:srgbClr val="333333"/>
                </a:solidFill>
                <a:latin typeface="Arial"/>
                <a:cs typeface="Arial"/>
              </a:rPr>
              <a:t>käyttää</a:t>
            </a:r>
            <a:r>
              <a:rPr lang="en-US" sz="1800" dirty="0">
                <a:solidFill>
                  <a:srgbClr val="333333"/>
                </a:solidFill>
                <a:latin typeface="Arial"/>
                <a:cs typeface="Arial"/>
              </a:rPr>
              <a:t> </a:t>
            </a:r>
            <a:r>
              <a:rPr lang="en-US" sz="1800" dirty="0" err="1">
                <a:solidFill>
                  <a:srgbClr val="333333"/>
                </a:solidFill>
                <a:latin typeface="Arial"/>
                <a:cs typeface="Arial"/>
              </a:rPr>
              <a:t>mobiililaitetta</a:t>
            </a:r>
            <a:r>
              <a:rPr lang="en-US" sz="1800" dirty="0">
                <a:solidFill>
                  <a:srgbClr val="333333"/>
                </a:solidFill>
                <a:latin typeface="Arial"/>
                <a:cs typeface="Arial"/>
              </a:rPr>
              <a:t> </a:t>
            </a:r>
            <a:r>
              <a:rPr lang="en-US" sz="1800" dirty="0" err="1">
                <a:solidFill>
                  <a:srgbClr val="333333"/>
                </a:solidFill>
                <a:latin typeface="Arial"/>
                <a:cs typeface="Arial"/>
              </a:rPr>
              <a:t>ollenkaan</a:t>
            </a:r>
            <a:r>
              <a:rPr lang="en-US" sz="1800" dirty="0">
                <a:solidFill>
                  <a:srgbClr val="333333"/>
                </a:solidFill>
                <a:latin typeface="Arial"/>
                <a:cs typeface="Arial"/>
              </a:rPr>
              <a:t> </a:t>
            </a:r>
            <a:r>
              <a:rPr lang="en-US" sz="1800" dirty="0" err="1">
                <a:solidFill>
                  <a:srgbClr val="333333"/>
                </a:solidFill>
                <a:latin typeface="Arial"/>
                <a:cs typeface="Arial"/>
              </a:rPr>
              <a:t>koulupäivän</a:t>
            </a:r>
            <a:r>
              <a:rPr lang="en-US" sz="1800" dirty="0">
                <a:solidFill>
                  <a:srgbClr val="333333"/>
                </a:solidFill>
                <a:latin typeface="Arial"/>
                <a:cs typeface="Arial"/>
              </a:rPr>
              <a:t> </a:t>
            </a:r>
            <a:r>
              <a:rPr lang="en-US" sz="1800" dirty="0" err="1">
                <a:solidFill>
                  <a:srgbClr val="333333"/>
                </a:solidFill>
                <a:latin typeface="Arial"/>
                <a:cs typeface="Arial"/>
              </a:rPr>
              <a:t>aikana</a:t>
            </a:r>
            <a:r>
              <a:rPr lang="en-US" sz="1800" dirty="0">
                <a:solidFill>
                  <a:srgbClr val="333333"/>
                </a:solidFill>
                <a:latin typeface="Arial"/>
                <a:cs typeface="Arial"/>
              </a:rPr>
              <a:t>.</a:t>
            </a:r>
            <a:r>
              <a:rPr lang="en-US" sz="1800" dirty="0">
                <a:solidFill>
                  <a:srgbClr val="FF0000"/>
                </a:solidFill>
                <a:latin typeface="Arial"/>
                <a:cs typeface="Arial"/>
              </a:rPr>
              <a:t> </a:t>
            </a:r>
            <a:r>
              <a:rPr lang="en-US" sz="1800" dirty="0" err="1">
                <a:latin typeface="Arial"/>
                <a:cs typeface="Arial"/>
              </a:rPr>
              <a:t>Oppilaista</a:t>
            </a:r>
            <a:r>
              <a:rPr lang="en-US" sz="1800" dirty="0">
                <a:latin typeface="Arial"/>
                <a:cs typeface="Arial"/>
              </a:rPr>
              <a:t> 49%</a:t>
            </a:r>
            <a:r>
              <a:rPr lang="en-US" sz="1800" dirty="0">
                <a:solidFill>
                  <a:srgbClr val="333333"/>
                </a:solidFill>
                <a:latin typeface="Arial"/>
                <a:cs typeface="Arial"/>
              </a:rPr>
              <a:t> ja </a:t>
            </a:r>
            <a:r>
              <a:rPr lang="en-US" sz="1800" dirty="0" err="1">
                <a:solidFill>
                  <a:srgbClr val="333333"/>
                </a:solidFill>
                <a:latin typeface="Arial"/>
                <a:cs typeface="Arial"/>
              </a:rPr>
              <a:t>huoltajista</a:t>
            </a:r>
            <a:r>
              <a:rPr lang="en-US" sz="1800" dirty="0">
                <a:solidFill>
                  <a:srgbClr val="333333"/>
                </a:solidFill>
                <a:latin typeface="Arial"/>
                <a:cs typeface="Arial"/>
              </a:rPr>
              <a:t> 44% </a:t>
            </a:r>
            <a:r>
              <a:rPr lang="en-US" sz="1800" dirty="0" err="1">
                <a:solidFill>
                  <a:srgbClr val="333333"/>
                </a:solidFill>
                <a:latin typeface="Arial"/>
                <a:cs typeface="Arial"/>
              </a:rPr>
              <a:t>vastasi</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oppilas</a:t>
            </a:r>
            <a:r>
              <a:rPr lang="en-US" sz="1800" dirty="0">
                <a:solidFill>
                  <a:srgbClr val="333333"/>
                </a:solidFill>
                <a:latin typeface="Arial"/>
                <a:cs typeface="Arial"/>
              </a:rPr>
              <a:t> </a:t>
            </a:r>
            <a:r>
              <a:rPr lang="en-US" sz="1800" dirty="0" err="1">
                <a:solidFill>
                  <a:srgbClr val="333333"/>
                </a:solidFill>
                <a:latin typeface="Arial"/>
                <a:cs typeface="Arial"/>
              </a:rPr>
              <a:t>voisi</a:t>
            </a:r>
            <a:r>
              <a:rPr lang="en-US" sz="1800" dirty="0">
                <a:solidFill>
                  <a:srgbClr val="333333"/>
                </a:solidFill>
                <a:latin typeface="Arial"/>
                <a:cs typeface="Arial"/>
              </a:rPr>
              <a:t> </a:t>
            </a:r>
            <a:r>
              <a:rPr lang="en-US" sz="1800" dirty="0" err="1">
                <a:solidFill>
                  <a:srgbClr val="333333"/>
                </a:solidFill>
                <a:latin typeface="Arial"/>
                <a:cs typeface="Arial"/>
              </a:rPr>
              <a:t>käyttää</a:t>
            </a:r>
            <a:r>
              <a:rPr lang="en-US" sz="1800" dirty="0">
                <a:solidFill>
                  <a:srgbClr val="333333"/>
                </a:solidFill>
                <a:latin typeface="Arial"/>
                <a:cs typeface="Arial"/>
              </a:rPr>
              <a:t> </a:t>
            </a:r>
            <a:r>
              <a:rPr lang="en-US" sz="1800" err="1">
                <a:solidFill>
                  <a:srgbClr val="333333"/>
                </a:solidFill>
                <a:latin typeface="Arial"/>
                <a:cs typeface="Arial"/>
              </a:rPr>
              <a:t>mobiililaitetta</a:t>
            </a:r>
            <a:r>
              <a:rPr lang="en-US" sz="1800" dirty="0">
                <a:solidFill>
                  <a:srgbClr val="333333"/>
                </a:solidFill>
                <a:latin typeface="Arial"/>
                <a:cs typeface="Arial"/>
              </a:rPr>
              <a:t> </a:t>
            </a:r>
            <a:r>
              <a:rPr lang="en-US" sz="1800" dirty="0" err="1">
                <a:solidFill>
                  <a:srgbClr val="333333"/>
                </a:solidFill>
                <a:latin typeface="Arial"/>
                <a:cs typeface="Arial"/>
              </a:rPr>
              <a:t>koulussa</a:t>
            </a:r>
            <a:r>
              <a:rPr lang="en-US" sz="1800" dirty="0">
                <a:solidFill>
                  <a:srgbClr val="333333"/>
                </a:solidFill>
                <a:latin typeface="Arial"/>
                <a:cs typeface="Arial"/>
              </a:rPr>
              <a:t> </a:t>
            </a:r>
            <a:r>
              <a:rPr lang="en-US" sz="1800" dirty="0" err="1">
                <a:solidFill>
                  <a:srgbClr val="333333"/>
                </a:solidFill>
                <a:latin typeface="Arial"/>
                <a:cs typeface="Arial"/>
              </a:rPr>
              <a:t>koulun</a:t>
            </a:r>
            <a:r>
              <a:rPr lang="en-US" sz="1800" dirty="0">
                <a:solidFill>
                  <a:srgbClr val="333333"/>
                </a:solidFill>
                <a:latin typeface="Arial"/>
                <a:cs typeface="Arial"/>
              </a:rPr>
              <a:t> </a:t>
            </a:r>
            <a:r>
              <a:rPr lang="en-US" sz="1800" dirty="0" err="1">
                <a:solidFill>
                  <a:srgbClr val="333333"/>
                </a:solidFill>
                <a:latin typeface="Arial"/>
                <a:cs typeface="Arial"/>
              </a:rPr>
              <a:t>aikuisen</a:t>
            </a:r>
            <a:r>
              <a:rPr lang="en-US" sz="1800" dirty="0">
                <a:solidFill>
                  <a:srgbClr val="333333"/>
                </a:solidFill>
                <a:latin typeface="Arial"/>
                <a:cs typeface="Arial"/>
              </a:rPr>
              <a:t> </a:t>
            </a:r>
            <a:r>
              <a:rPr lang="en-US" sz="1800" dirty="0" err="1">
                <a:solidFill>
                  <a:srgbClr val="333333"/>
                </a:solidFill>
                <a:latin typeface="Arial"/>
                <a:cs typeface="Arial"/>
              </a:rPr>
              <a:t>luvalla</a:t>
            </a:r>
            <a:r>
              <a:rPr lang="en-US" sz="1800" dirty="0">
                <a:solidFill>
                  <a:srgbClr val="333333"/>
                </a:solidFill>
                <a:latin typeface="Arial"/>
                <a:cs typeface="Arial"/>
              </a:rPr>
              <a:t>.</a:t>
            </a:r>
            <a:endParaRPr lang="en-US" sz="1800" dirty="0">
              <a:latin typeface="Arial"/>
              <a:cs typeface="Arial"/>
            </a:endParaRPr>
          </a:p>
          <a:p>
            <a:pPr marL="0" indent="0"/>
            <a:r>
              <a:rPr lang="en-US" sz="1800" dirty="0" err="1">
                <a:latin typeface="Arial"/>
                <a:cs typeface="Arial"/>
              </a:rPr>
              <a:t>Oppilaista</a:t>
            </a:r>
            <a:r>
              <a:rPr lang="en-US" sz="1800" dirty="0">
                <a:latin typeface="Arial"/>
                <a:cs typeface="Arial"/>
              </a:rPr>
              <a:t> 79% </a:t>
            </a:r>
            <a:r>
              <a:rPr lang="en-US" sz="1800" dirty="0">
                <a:solidFill>
                  <a:srgbClr val="333333"/>
                </a:solidFill>
                <a:latin typeface="Arial"/>
                <a:cs typeface="Arial"/>
              </a:rPr>
              <a:t>ja </a:t>
            </a:r>
            <a:r>
              <a:rPr lang="en-US" sz="1800" dirty="0" err="1">
                <a:solidFill>
                  <a:srgbClr val="333333"/>
                </a:solidFill>
                <a:latin typeface="Arial"/>
                <a:cs typeface="Arial"/>
              </a:rPr>
              <a:t>huoltajista</a:t>
            </a:r>
            <a:r>
              <a:rPr lang="en-US" sz="1800" dirty="0">
                <a:solidFill>
                  <a:srgbClr val="333333"/>
                </a:solidFill>
                <a:latin typeface="Arial"/>
                <a:cs typeface="Arial"/>
              </a:rPr>
              <a:t> 67% </a:t>
            </a:r>
            <a:r>
              <a:rPr lang="en-US" sz="1800" dirty="0" err="1">
                <a:solidFill>
                  <a:srgbClr val="333333"/>
                </a:solidFill>
                <a:latin typeface="Arial"/>
                <a:cs typeface="Arial"/>
              </a:rPr>
              <a:t>oli</a:t>
            </a:r>
            <a:r>
              <a:rPr lang="en-US" sz="1800" dirty="0">
                <a:solidFill>
                  <a:srgbClr val="333333"/>
                </a:solidFill>
                <a:latin typeface="Arial"/>
                <a:cs typeface="Arial"/>
              </a:rPr>
              <a:t> </a:t>
            </a:r>
            <a:r>
              <a:rPr lang="en-US" sz="1800" dirty="0" err="1">
                <a:solidFill>
                  <a:srgbClr val="333333"/>
                </a:solidFill>
                <a:latin typeface="Arial"/>
                <a:cs typeface="Arial"/>
              </a:rPr>
              <a:t>sitä</a:t>
            </a:r>
            <a:r>
              <a:rPr lang="en-US" sz="1800" dirty="0">
                <a:solidFill>
                  <a:srgbClr val="333333"/>
                </a:solidFill>
                <a:latin typeface="Arial"/>
                <a:cs typeface="Arial"/>
              </a:rPr>
              <a:t> </a:t>
            </a:r>
            <a:r>
              <a:rPr lang="en-US" sz="1800" dirty="0" err="1">
                <a:solidFill>
                  <a:srgbClr val="333333"/>
                </a:solidFill>
                <a:latin typeface="Arial"/>
                <a:cs typeface="Arial"/>
              </a:rPr>
              <a:t>mieltä</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koulupäivän</a:t>
            </a:r>
            <a:r>
              <a:rPr lang="en-US" sz="1800" dirty="0">
                <a:solidFill>
                  <a:srgbClr val="333333"/>
                </a:solidFill>
                <a:latin typeface="Arial"/>
                <a:cs typeface="Arial"/>
              </a:rPr>
              <a:t> </a:t>
            </a:r>
            <a:r>
              <a:rPr lang="en-US" sz="1800" dirty="0" err="1">
                <a:solidFill>
                  <a:srgbClr val="333333"/>
                </a:solidFill>
                <a:latin typeface="Arial"/>
                <a:cs typeface="Arial"/>
              </a:rPr>
              <a:t>aikana</a:t>
            </a:r>
            <a:r>
              <a:rPr lang="en-US" sz="1800" dirty="0">
                <a:solidFill>
                  <a:srgbClr val="333333"/>
                </a:solidFill>
                <a:latin typeface="Arial"/>
                <a:cs typeface="Arial"/>
              </a:rPr>
              <a:t> </a:t>
            </a:r>
            <a:r>
              <a:rPr lang="en-US" sz="1800" dirty="0" err="1">
                <a:solidFill>
                  <a:srgbClr val="333333"/>
                </a:solidFill>
                <a:latin typeface="Arial"/>
                <a:cs typeface="Arial"/>
              </a:rPr>
              <a:t>mobiililaite</a:t>
            </a:r>
            <a:r>
              <a:rPr lang="en-US" sz="1800" dirty="0">
                <a:solidFill>
                  <a:srgbClr val="333333"/>
                </a:solidFill>
                <a:latin typeface="Arial"/>
                <a:cs typeface="Arial"/>
              </a:rPr>
              <a:t> </a:t>
            </a:r>
            <a:r>
              <a:rPr lang="en-US" sz="1800" dirty="0" err="1">
                <a:solidFill>
                  <a:srgbClr val="333333"/>
                </a:solidFill>
                <a:latin typeface="Arial"/>
                <a:cs typeface="Arial"/>
              </a:rPr>
              <a:t>tulisi</a:t>
            </a:r>
            <a:r>
              <a:rPr lang="en-US" sz="1800" dirty="0">
                <a:solidFill>
                  <a:srgbClr val="333333"/>
                </a:solidFill>
                <a:latin typeface="Arial"/>
                <a:cs typeface="Arial"/>
              </a:rPr>
              <a:t> </a:t>
            </a:r>
            <a:r>
              <a:rPr lang="en-US" sz="1800" dirty="0" err="1">
                <a:solidFill>
                  <a:srgbClr val="333333"/>
                </a:solidFill>
                <a:latin typeface="Arial"/>
                <a:cs typeface="Arial"/>
              </a:rPr>
              <a:t>säilyttää</a:t>
            </a:r>
            <a:r>
              <a:rPr lang="en-US" sz="1800" dirty="0">
                <a:solidFill>
                  <a:srgbClr val="333333"/>
                </a:solidFill>
                <a:latin typeface="Arial"/>
                <a:cs typeface="Arial"/>
              </a:rPr>
              <a:t> </a:t>
            </a:r>
            <a:r>
              <a:rPr lang="en-US" sz="1800" dirty="0" err="1">
                <a:solidFill>
                  <a:srgbClr val="333333"/>
                </a:solidFill>
                <a:latin typeface="Arial"/>
                <a:cs typeface="Arial"/>
              </a:rPr>
              <a:t>repussa</a:t>
            </a:r>
            <a:r>
              <a:rPr lang="en-US" sz="1800" dirty="0">
                <a:solidFill>
                  <a:srgbClr val="333333"/>
                </a:solidFill>
                <a:latin typeface="Arial"/>
                <a:cs typeface="Arial"/>
              </a:rPr>
              <a:t> </a:t>
            </a:r>
            <a:r>
              <a:rPr lang="en-US" sz="1800" dirty="0" err="1">
                <a:solidFill>
                  <a:srgbClr val="333333"/>
                </a:solidFill>
                <a:latin typeface="Arial"/>
                <a:cs typeface="Arial"/>
              </a:rPr>
              <a:t>äänettömällä</a:t>
            </a:r>
            <a:r>
              <a:rPr lang="en-US" sz="1800" dirty="0">
                <a:solidFill>
                  <a:srgbClr val="333333"/>
                </a:solidFill>
                <a:latin typeface="Arial"/>
                <a:cs typeface="Arial"/>
              </a:rPr>
              <a:t>. </a:t>
            </a:r>
            <a:r>
              <a:rPr lang="en-US" sz="1800" dirty="0" err="1">
                <a:latin typeface="Arial"/>
                <a:cs typeface="Arial"/>
              </a:rPr>
              <a:t>Oppilaista</a:t>
            </a:r>
            <a:r>
              <a:rPr lang="en-US" sz="1800" dirty="0">
                <a:latin typeface="Arial"/>
                <a:cs typeface="Arial"/>
              </a:rPr>
              <a:t> 3%</a:t>
            </a:r>
            <a:r>
              <a:rPr lang="en-US" sz="1800" dirty="0">
                <a:solidFill>
                  <a:srgbClr val="FF0000"/>
                </a:solidFill>
                <a:latin typeface="Arial"/>
                <a:cs typeface="Arial"/>
              </a:rPr>
              <a:t> </a:t>
            </a:r>
            <a:r>
              <a:rPr lang="en-US" sz="1800" dirty="0">
                <a:solidFill>
                  <a:srgbClr val="333333"/>
                </a:solidFill>
                <a:latin typeface="Arial"/>
                <a:cs typeface="Arial"/>
              </a:rPr>
              <a:t>ja  </a:t>
            </a:r>
            <a:r>
              <a:rPr lang="en-US" sz="1800" dirty="0" err="1">
                <a:solidFill>
                  <a:srgbClr val="333333"/>
                </a:solidFill>
                <a:latin typeface="Arial"/>
                <a:cs typeface="Arial"/>
              </a:rPr>
              <a:t>huoltajista</a:t>
            </a:r>
            <a:r>
              <a:rPr lang="en-US" sz="1800" dirty="0">
                <a:solidFill>
                  <a:srgbClr val="333333"/>
                </a:solidFill>
                <a:latin typeface="Arial"/>
                <a:cs typeface="Arial"/>
              </a:rPr>
              <a:t> 27%:n </a:t>
            </a:r>
            <a:r>
              <a:rPr lang="en-US" sz="1800" dirty="0" err="1">
                <a:solidFill>
                  <a:srgbClr val="333333"/>
                </a:solidFill>
                <a:latin typeface="Arial"/>
                <a:cs typeface="Arial"/>
              </a:rPr>
              <a:t>mielestä</a:t>
            </a:r>
            <a:r>
              <a:rPr lang="en-US" sz="1800" dirty="0">
                <a:solidFill>
                  <a:srgbClr val="333333"/>
                </a:solidFill>
                <a:latin typeface="Arial"/>
                <a:cs typeface="Arial"/>
              </a:rPr>
              <a:t> </a:t>
            </a:r>
            <a:r>
              <a:rPr lang="en-US" sz="1800" dirty="0" err="1">
                <a:solidFill>
                  <a:srgbClr val="333333"/>
                </a:solidFill>
                <a:latin typeface="Arial"/>
                <a:cs typeface="Arial"/>
              </a:rPr>
              <a:t>mobiililaite</a:t>
            </a:r>
            <a:r>
              <a:rPr lang="en-US" sz="1800" dirty="0">
                <a:solidFill>
                  <a:srgbClr val="333333"/>
                </a:solidFill>
                <a:latin typeface="Arial"/>
                <a:cs typeface="Arial"/>
              </a:rPr>
              <a:t> </a:t>
            </a:r>
            <a:r>
              <a:rPr lang="en-US" sz="1800" dirty="0" err="1">
                <a:solidFill>
                  <a:srgbClr val="333333"/>
                </a:solidFill>
                <a:latin typeface="Arial"/>
                <a:cs typeface="Arial"/>
              </a:rPr>
              <a:t>voisi</a:t>
            </a:r>
            <a:r>
              <a:rPr lang="en-US" sz="1800" dirty="0">
                <a:solidFill>
                  <a:srgbClr val="333333"/>
                </a:solidFill>
                <a:latin typeface="Arial"/>
                <a:cs typeface="Arial"/>
              </a:rPr>
              <a:t> olla </a:t>
            </a:r>
            <a:r>
              <a:rPr lang="en-US" sz="1800" dirty="0" err="1">
                <a:solidFill>
                  <a:srgbClr val="333333"/>
                </a:solidFill>
                <a:latin typeface="Arial"/>
                <a:cs typeface="Arial"/>
              </a:rPr>
              <a:t>koulupäivän</a:t>
            </a:r>
            <a:r>
              <a:rPr lang="en-US" sz="1800" dirty="0">
                <a:solidFill>
                  <a:srgbClr val="333333"/>
                </a:solidFill>
                <a:latin typeface="Arial"/>
                <a:cs typeface="Arial"/>
              </a:rPr>
              <a:t> </a:t>
            </a:r>
            <a:r>
              <a:rPr lang="en-US" sz="1800" dirty="0" err="1">
                <a:solidFill>
                  <a:srgbClr val="333333"/>
                </a:solidFill>
                <a:latin typeface="Arial"/>
                <a:cs typeface="Arial"/>
              </a:rPr>
              <a:t>ajan</a:t>
            </a:r>
            <a:r>
              <a:rPr lang="en-US" sz="1800" dirty="0">
                <a:solidFill>
                  <a:srgbClr val="333333"/>
                </a:solidFill>
                <a:latin typeface="Arial"/>
                <a:cs typeface="Arial"/>
              </a:rPr>
              <a:t> </a:t>
            </a:r>
            <a:r>
              <a:rPr lang="en-US" sz="1800" dirty="0" err="1">
                <a:solidFill>
                  <a:srgbClr val="333333"/>
                </a:solidFill>
                <a:latin typeface="Arial"/>
                <a:cs typeface="Arial"/>
              </a:rPr>
              <a:t>valvotussa</a:t>
            </a:r>
            <a:r>
              <a:rPr lang="en-US" sz="1800" dirty="0">
                <a:solidFill>
                  <a:srgbClr val="333333"/>
                </a:solidFill>
                <a:latin typeface="Arial"/>
                <a:cs typeface="Arial"/>
              </a:rPr>
              <a:t> </a:t>
            </a:r>
            <a:r>
              <a:rPr lang="en-US" sz="1800" dirty="0" err="1">
                <a:solidFill>
                  <a:srgbClr val="333333"/>
                </a:solidFill>
                <a:latin typeface="Arial"/>
                <a:cs typeface="Arial"/>
              </a:rPr>
              <a:t>kännykkäparkissa</a:t>
            </a:r>
            <a:r>
              <a:rPr lang="en-US" sz="1800" dirty="0">
                <a:solidFill>
                  <a:srgbClr val="333333"/>
                </a:solidFill>
                <a:latin typeface="Arial"/>
                <a:cs typeface="Arial"/>
              </a:rPr>
              <a:t> </a:t>
            </a:r>
            <a:r>
              <a:rPr lang="en-US" sz="1800" dirty="0" err="1">
                <a:solidFill>
                  <a:srgbClr val="333333"/>
                </a:solidFill>
                <a:latin typeface="Arial"/>
                <a:cs typeface="Arial"/>
              </a:rPr>
              <a:t>luokassa</a:t>
            </a:r>
            <a:r>
              <a:rPr lang="en-US" sz="1800" dirty="0">
                <a:solidFill>
                  <a:srgbClr val="333333"/>
                </a:solidFill>
                <a:latin typeface="Arial"/>
                <a:cs typeface="Arial"/>
              </a:rPr>
              <a:t>.</a:t>
            </a:r>
            <a:endParaRPr lang="en-US" sz="1800">
              <a:latin typeface="Arial"/>
              <a:cs typeface="Arial"/>
            </a:endParaRPr>
          </a:p>
          <a:p>
            <a:pPr marL="0" indent="0"/>
            <a:r>
              <a:rPr lang="en-US" sz="1800" dirty="0" err="1">
                <a:latin typeface="Arial"/>
                <a:cs typeface="Arial"/>
              </a:rPr>
              <a:t>Oppilaista</a:t>
            </a:r>
            <a:r>
              <a:rPr lang="en-US" sz="1800" dirty="0">
                <a:latin typeface="Arial"/>
                <a:cs typeface="Arial"/>
              </a:rPr>
              <a:t> 40%</a:t>
            </a:r>
            <a:r>
              <a:rPr lang="en-US" sz="1800" dirty="0">
                <a:solidFill>
                  <a:srgbClr val="333333"/>
                </a:solidFill>
                <a:latin typeface="Arial"/>
                <a:cs typeface="Arial"/>
              </a:rPr>
              <a:t>  ja </a:t>
            </a:r>
            <a:r>
              <a:rPr lang="en-US" sz="1800" dirty="0" err="1">
                <a:solidFill>
                  <a:srgbClr val="333333"/>
                </a:solidFill>
                <a:latin typeface="Arial"/>
                <a:cs typeface="Arial"/>
              </a:rPr>
              <a:t>huoltajista</a:t>
            </a:r>
            <a:r>
              <a:rPr lang="en-US" sz="1800" dirty="0">
                <a:solidFill>
                  <a:srgbClr val="333333"/>
                </a:solidFill>
                <a:latin typeface="Arial"/>
                <a:cs typeface="Arial"/>
              </a:rPr>
              <a:t> 43% </a:t>
            </a:r>
            <a:r>
              <a:rPr lang="en-US" sz="1800" dirty="0" err="1">
                <a:solidFill>
                  <a:srgbClr val="333333"/>
                </a:solidFill>
                <a:latin typeface="Arial"/>
                <a:cs typeface="Arial"/>
              </a:rPr>
              <a:t>vastasi</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oppilaalla</a:t>
            </a:r>
            <a:r>
              <a:rPr lang="en-US" sz="1800" dirty="0">
                <a:solidFill>
                  <a:srgbClr val="333333"/>
                </a:solidFill>
                <a:latin typeface="Arial"/>
                <a:cs typeface="Arial"/>
              </a:rPr>
              <a:t> on </a:t>
            </a:r>
            <a:r>
              <a:rPr lang="en-US" sz="1800" dirty="0" err="1">
                <a:solidFill>
                  <a:srgbClr val="333333"/>
                </a:solidFill>
                <a:latin typeface="Arial"/>
                <a:cs typeface="Arial"/>
              </a:rPr>
              <a:t>mobiilaite</a:t>
            </a:r>
            <a:r>
              <a:rPr lang="en-US" sz="1800" dirty="0">
                <a:solidFill>
                  <a:srgbClr val="333333"/>
                </a:solidFill>
                <a:latin typeface="Arial"/>
                <a:cs typeface="Arial"/>
              </a:rPr>
              <a:t> </a:t>
            </a:r>
            <a:r>
              <a:rPr lang="en-US" sz="1800" dirty="0" err="1">
                <a:solidFill>
                  <a:srgbClr val="333333"/>
                </a:solidFill>
                <a:latin typeface="Arial"/>
                <a:cs typeface="Arial"/>
              </a:rPr>
              <a:t>koulussa</a:t>
            </a:r>
            <a:r>
              <a:rPr lang="en-US" sz="1800" dirty="0">
                <a:solidFill>
                  <a:srgbClr val="333333"/>
                </a:solidFill>
                <a:latin typeface="Arial"/>
                <a:cs typeface="Arial"/>
              </a:rPr>
              <a:t> </a:t>
            </a:r>
            <a:r>
              <a:rPr lang="en-US" sz="1800" dirty="0" err="1">
                <a:solidFill>
                  <a:srgbClr val="333333"/>
                </a:solidFill>
                <a:latin typeface="Arial"/>
                <a:cs typeface="Arial"/>
              </a:rPr>
              <a:t>sen</a:t>
            </a:r>
            <a:r>
              <a:rPr lang="en-US" sz="1800" dirty="0">
                <a:solidFill>
                  <a:srgbClr val="333333"/>
                </a:solidFill>
                <a:latin typeface="Arial"/>
                <a:cs typeface="Arial"/>
              </a:rPr>
              <a:t> </a:t>
            </a:r>
            <a:r>
              <a:rPr lang="en-US" sz="1800" dirty="0" err="1">
                <a:solidFill>
                  <a:srgbClr val="333333"/>
                </a:solidFill>
                <a:latin typeface="Arial"/>
                <a:cs typeface="Arial"/>
              </a:rPr>
              <a:t>vuoksi</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huoltaja</a:t>
            </a:r>
            <a:r>
              <a:rPr lang="en-US" sz="1800" dirty="0">
                <a:solidFill>
                  <a:srgbClr val="333333"/>
                </a:solidFill>
                <a:latin typeface="Arial"/>
                <a:cs typeface="Arial"/>
              </a:rPr>
              <a:t> </a:t>
            </a:r>
            <a:r>
              <a:rPr lang="en-US" sz="1800" dirty="0" err="1">
                <a:solidFill>
                  <a:srgbClr val="333333"/>
                </a:solidFill>
                <a:latin typeface="Arial"/>
                <a:cs typeface="Arial"/>
              </a:rPr>
              <a:t>voi</a:t>
            </a:r>
            <a:r>
              <a:rPr lang="en-US" sz="1800" dirty="0">
                <a:solidFill>
                  <a:srgbClr val="333333"/>
                </a:solidFill>
                <a:latin typeface="Arial"/>
                <a:cs typeface="Arial"/>
              </a:rPr>
              <a:t> </a:t>
            </a:r>
            <a:r>
              <a:rPr lang="en-US" sz="1800" dirty="0" err="1">
                <a:solidFill>
                  <a:srgbClr val="333333"/>
                </a:solidFill>
                <a:latin typeface="Arial"/>
                <a:cs typeface="Arial"/>
              </a:rPr>
              <a:t>tavoittaa</a:t>
            </a:r>
            <a:r>
              <a:rPr lang="en-US" sz="1800" dirty="0">
                <a:solidFill>
                  <a:srgbClr val="333333"/>
                </a:solidFill>
                <a:latin typeface="Arial"/>
                <a:cs typeface="Arial"/>
              </a:rPr>
              <a:t> </a:t>
            </a:r>
            <a:r>
              <a:rPr lang="en-US" sz="1800" dirty="0" err="1">
                <a:solidFill>
                  <a:srgbClr val="333333"/>
                </a:solidFill>
                <a:latin typeface="Arial"/>
                <a:cs typeface="Arial"/>
              </a:rPr>
              <a:t>lapsen</a:t>
            </a:r>
            <a:r>
              <a:rPr lang="en-US" sz="1800" dirty="0">
                <a:solidFill>
                  <a:srgbClr val="333333"/>
                </a:solidFill>
                <a:latin typeface="Arial"/>
                <a:cs typeface="Arial"/>
              </a:rPr>
              <a:t>. </a:t>
            </a:r>
            <a:r>
              <a:rPr lang="en-US" sz="1800" dirty="0" err="1">
                <a:solidFill>
                  <a:srgbClr val="333333"/>
                </a:solidFill>
                <a:latin typeface="Arial"/>
                <a:cs typeface="Arial"/>
              </a:rPr>
              <a:t>Vastauksista</a:t>
            </a:r>
            <a:r>
              <a:rPr lang="en-US" sz="1800" dirty="0">
                <a:solidFill>
                  <a:srgbClr val="333333"/>
                </a:solidFill>
                <a:latin typeface="Arial"/>
                <a:cs typeface="Arial"/>
              </a:rPr>
              <a:t> </a:t>
            </a:r>
            <a:r>
              <a:rPr lang="en-US" sz="1800" dirty="0" err="1">
                <a:solidFill>
                  <a:srgbClr val="333333"/>
                </a:solidFill>
                <a:latin typeface="Arial"/>
                <a:cs typeface="Arial"/>
              </a:rPr>
              <a:t>selvisi</a:t>
            </a:r>
            <a:r>
              <a:rPr lang="en-US" sz="1800" dirty="0">
                <a:solidFill>
                  <a:srgbClr val="333333"/>
                </a:solidFill>
                <a:latin typeface="Arial"/>
                <a:cs typeface="Arial"/>
              </a:rPr>
              <a:t> </a:t>
            </a:r>
            <a:r>
              <a:rPr lang="en-US" sz="1800" dirty="0" err="1">
                <a:solidFill>
                  <a:srgbClr val="333333"/>
                </a:solidFill>
                <a:latin typeface="Arial"/>
                <a:cs typeface="Arial"/>
              </a:rPr>
              <a:t>myös</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huoltajat</a:t>
            </a:r>
            <a:r>
              <a:rPr lang="en-US" sz="1800" dirty="0">
                <a:solidFill>
                  <a:srgbClr val="333333"/>
                </a:solidFill>
                <a:latin typeface="Arial"/>
                <a:cs typeface="Arial"/>
              </a:rPr>
              <a:t> </a:t>
            </a:r>
            <a:r>
              <a:rPr lang="en-US" sz="1800" dirty="0" err="1">
                <a:solidFill>
                  <a:srgbClr val="333333"/>
                </a:solidFill>
                <a:latin typeface="Arial"/>
                <a:cs typeface="Arial"/>
              </a:rPr>
              <a:t>haluavat</a:t>
            </a:r>
            <a:r>
              <a:rPr lang="en-US" sz="1800" dirty="0">
                <a:solidFill>
                  <a:srgbClr val="333333"/>
                </a:solidFill>
                <a:latin typeface="Arial"/>
                <a:cs typeface="Arial"/>
              </a:rPr>
              <a:t> </a:t>
            </a:r>
            <a:r>
              <a:rPr lang="en-US" sz="1800" dirty="0" err="1">
                <a:solidFill>
                  <a:srgbClr val="333333"/>
                </a:solidFill>
                <a:latin typeface="Arial"/>
                <a:cs typeface="Arial"/>
              </a:rPr>
              <a:t>tavoittaa</a:t>
            </a:r>
            <a:r>
              <a:rPr lang="en-US" sz="1800" dirty="0">
                <a:solidFill>
                  <a:srgbClr val="333333"/>
                </a:solidFill>
                <a:latin typeface="Arial"/>
                <a:cs typeface="Arial"/>
              </a:rPr>
              <a:t> </a:t>
            </a:r>
            <a:r>
              <a:rPr lang="en-US" sz="1800" dirty="0" err="1">
                <a:solidFill>
                  <a:srgbClr val="333333"/>
                </a:solidFill>
                <a:latin typeface="Arial"/>
                <a:cs typeface="Arial"/>
              </a:rPr>
              <a:t>lapsen</a:t>
            </a:r>
            <a:r>
              <a:rPr lang="en-US" sz="1800" dirty="0">
                <a:solidFill>
                  <a:srgbClr val="333333"/>
                </a:solidFill>
                <a:latin typeface="Arial"/>
                <a:cs typeface="Arial"/>
              </a:rPr>
              <a:t> </a:t>
            </a:r>
            <a:r>
              <a:rPr lang="en-US" sz="1800" dirty="0" err="1">
                <a:solidFill>
                  <a:srgbClr val="333333"/>
                </a:solidFill>
                <a:latin typeface="Arial"/>
                <a:cs typeface="Arial"/>
              </a:rPr>
              <a:t>etenkin</a:t>
            </a:r>
            <a:r>
              <a:rPr lang="en-US" sz="1800" dirty="0">
                <a:solidFill>
                  <a:srgbClr val="333333"/>
                </a:solidFill>
                <a:latin typeface="Arial"/>
                <a:cs typeface="Arial"/>
              </a:rPr>
              <a:t> </a:t>
            </a:r>
            <a:r>
              <a:rPr lang="en-US" sz="1800" dirty="0" err="1">
                <a:solidFill>
                  <a:srgbClr val="333333"/>
                </a:solidFill>
                <a:latin typeface="Arial"/>
                <a:cs typeface="Arial"/>
              </a:rPr>
              <a:t>koulumatkan</a:t>
            </a:r>
            <a:r>
              <a:rPr lang="en-US" sz="1800" dirty="0">
                <a:solidFill>
                  <a:srgbClr val="333333"/>
                </a:solidFill>
                <a:latin typeface="Arial"/>
                <a:cs typeface="Arial"/>
              </a:rPr>
              <a:t> </a:t>
            </a:r>
            <a:r>
              <a:rPr lang="en-US" sz="1800" dirty="0" err="1">
                <a:solidFill>
                  <a:srgbClr val="333333"/>
                </a:solidFill>
                <a:latin typeface="Arial"/>
                <a:cs typeface="Arial"/>
              </a:rPr>
              <a:t>turvallisuuden</a:t>
            </a:r>
            <a:r>
              <a:rPr lang="en-US" sz="1800" dirty="0">
                <a:solidFill>
                  <a:srgbClr val="333333"/>
                </a:solidFill>
                <a:latin typeface="Arial"/>
                <a:cs typeface="Arial"/>
              </a:rPr>
              <a:t> </a:t>
            </a:r>
            <a:r>
              <a:rPr lang="en-US" sz="1800" dirty="0" err="1">
                <a:solidFill>
                  <a:srgbClr val="333333"/>
                </a:solidFill>
                <a:latin typeface="Arial"/>
                <a:cs typeface="Arial"/>
              </a:rPr>
              <a:t>varmistamisen</a:t>
            </a:r>
            <a:r>
              <a:rPr lang="en-US" sz="1800" dirty="0">
                <a:solidFill>
                  <a:srgbClr val="333333"/>
                </a:solidFill>
                <a:latin typeface="Arial"/>
                <a:cs typeface="Arial"/>
              </a:rPr>
              <a:t> </a:t>
            </a:r>
            <a:r>
              <a:rPr lang="en-US" sz="1800" dirty="0" err="1">
                <a:solidFill>
                  <a:srgbClr val="333333"/>
                </a:solidFill>
                <a:latin typeface="Arial"/>
                <a:cs typeface="Arial"/>
              </a:rPr>
              <a:t>vuoksi</a:t>
            </a:r>
            <a:r>
              <a:rPr lang="en-US" sz="1800" dirty="0">
                <a:solidFill>
                  <a:srgbClr val="333333"/>
                </a:solidFill>
                <a:latin typeface="Arial"/>
                <a:cs typeface="Arial"/>
              </a:rPr>
              <a:t>. </a:t>
            </a:r>
            <a:r>
              <a:rPr lang="en-US" sz="1800" dirty="0" err="1">
                <a:solidFill>
                  <a:srgbClr val="333333"/>
                </a:solidFill>
                <a:latin typeface="Arial"/>
                <a:cs typeface="Arial"/>
              </a:rPr>
              <a:t>Oppilaista</a:t>
            </a:r>
            <a:r>
              <a:rPr lang="en-US" sz="1800" dirty="0">
                <a:solidFill>
                  <a:srgbClr val="333333"/>
                </a:solidFill>
                <a:latin typeface="Arial"/>
                <a:cs typeface="Arial"/>
              </a:rPr>
              <a:t> 19% ja </a:t>
            </a:r>
            <a:r>
              <a:rPr lang="en-US" sz="1800" dirty="0" err="1">
                <a:solidFill>
                  <a:srgbClr val="333333"/>
                </a:solidFill>
                <a:latin typeface="Arial"/>
                <a:cs typeface="Arial"/>
              </a:rPr>
              <a:t>huoltajista</a:t>
            </a:r>
            <a:r>
              <a:rPr lang="en-US" sz="1800" dirty="0">
                <a:solidFill>
                  <a:srgbClr val="333333"/>
                </a:solidFill>
                <a:latin typeface="Arial"/>
                <a:cs typeface="Arial"/>
              </a:rPr>
              <a:t> 18% </a:t>
            </a:r>
            <a:r>
              <a:rPr lang="en-US" sz="1800" dirty="0" err="1">
                <a:solidFill>
                  <a:srgbClr val="333333"/>
                </a:solidFill>
                <a:latin typeface="Arial"/>
                <a:cs typeface="Arial"/>
              </a:rPr>
              <a:t>mielestä</a:t>
            </a:r>
            <a:r>
              <a:rPr lang="en-US" sz="1800" dirty="0">
                <a:solidFill>
                  <a:srgbClr val="333333"/>
                </a:solidFill>
                <a:latin typeface="Arial"/>
                <a:cs typeface="Arial"/>
              </a:rPr>
              <a:t> </a:t>
            </a:r>
            <a:r>
              <a:rPr lang="en-US" sz="1800" dirty="0" err="1">
                <a:solidFill>
                  <a:srgbClr val="333333"/>
                </a:solidFill>
                <a:latin typeface="Arial"/>
                <a:cs typeface="Arial"/>
              </a:rPr>
              <a:t>oppilaan</a:t>
            </a:r>
            <a:r>
              <a:rPr lang="en-US" sz="1800" dirty="0">
                <a:solidFill>
                  <a:srgbClr val="333333"/>
                </a:solidFill>
                <a:latin typeface="Arial"/>
                <a:cs typeface="Arial"/>
              </a:rPr>
              <a:t> </a:t>
            </a:r>
            <a:r>
              <a:rPr lang="en-US" sz="1800" dirty="0" err="1">
                <a:solidFill>
                  <a:srgbClr val="333333"/>
                </a:solidFill>
                <a:latin typeface="Arial"/>
                <a:cs typeface="Arial"/>
              </a:rPr>
              <a:t>mobiililaite</a:t>
            </a:r>
            <a:r>
              <a:rPr lang="en-US" sz="1800" dirty="0">
                <a:solidFill>
                  <a:srgbClr val="333333"/>
                </a:solidFill>
                <a:latin typeface="Arial"/>
                <a:cs typeface="Arial"/>
              </a:rPr>
              <a:t> </a:t>
            </a:r>
            <a:r>
              <a:rPr lang="en-US" sz="1800" dirty="0" err="1">
                <a:solidFill>
                  <a:srgbClr val="333333"/>
                </a:solidFill>
                <a:latin typeface="Arial"/>
                <a:cs typeface="Arial"/>
              </a:rPr>
              <a:t>ei</a:t>
            </a:r>
            <a:r>
              <a:rPr lang="en-US" sz="1800" dirty="0">
                <a:solidFill>
                  <a:srgbClr val="333333"/>
                </a:solidFill>
                <a:latin typeface="Arial"/>
                <a:cs typeface="Arial"/>
              </a:rPr>
              <a:t> ole </a:t>
            </a:r>
            <a:r>
              <a:rPr lang="en-US" sz="1800" dirty="0" err="1">
                <a:solidFill>
                  <a:srgbClr val="333333"/>
                </a:solidFill>
                <a:latin typeface="Arial"/>
                <a:cs typeface="Arial"/>
              </a:rPr>
              <a:t>koulussa</a:t>
            </a:r>
            <a:r>
              <a:rPr lang="en-US" sz="1800" dirty="0">
                <a:solidFill>
                  <a:srgbClr val="333333"/>
                </a:solidFill>
                <a:latin typeface="Arial"/>
                <a:cs typeface="Arial"/>
              </a:rPr>
              <a:t> </a:t>
            </a:r>
            <a:r>
              <a:rPr lang="en-US" sz="1800" dirty="0" err="1">
                <a:solidFill>
                  <a:srgbClr val="333333"/>
                </a:solidFill>
                <a:latin typeface="Arial"/>
                <a:cs typeface="Arial"/>
              </a:rPr>
              <a:t>välttämätön</a:t>
            </a:r>
            <a:r>
              <a:rPr lang="en-US" sz="1800" dirty="0">
                <a:solidFill>
                  <a:srgbClr val="333333"/>
                </a:solidFill>
                <a:latin typeface="Arial"/>
                <a:cs typeface="Arial"/>
              </a:rPr>
              <a:t>. </a:t>
            </a:r>
            <a:r>
              <a:rPr lang="en-US" sz="1800" dirty="0" err="1">
                <a:latin typeface="Arial"/>
                <a:cs typeface="Arial"/>
              </a:rPr>
              <a:t>Oppilaista</a:t>
            </a:r>
            <a:r>
              <a:rPr lang="en-US" sz="1800" dirty="0">
                <a:latin typeface="Arial"/>
                <a:cs typeface="Arial"/>
              </a:rPr>
              <a:t> 23% </a:t>
            </a:r>
            <a:r>
              <a:rPr lang="en-US" sz="1800" dirty="0" err="1">
                <a:latin typeface="Arial"/>
                <a:cs typeface="Arial"/>
              </a:rPr>
              <a:t>koki</a:t>
            </a:r>
            <a:r>
              <a:rPr lang="en-US" sz="1800" dirty="0">
                <a:latin typeface="Arial"/>
                <a:cs typeface="Arial"/>
              </a:rPr>
              <a:t> </a:t>
            </a:r>
            <a:r>
              <a:rPr lang="en-US" sz="1800" dirty="0" err="1">
                <a:latin typeface="Arial"/>
                <a:cs typeface="Arial"/>
              </a:rPr>
              <a:t>tärkeäksi</a:t>
            </a:r>
            <a:r>
              <a:rPr lang="en-US" sz="1800" dirty="0">
                <a:latin typeface="Arial"/>
                <a:cs typeface="Arial"/>
              </a:rPr>
              <a:t> </a:t>
            </a:r>
            <a:r>
              <a:rPr lang="en-US" sz="1800" dirty="0" err="1">
                <a:latin typeface="Arial"/>
                <a:cs typeface="Arial"/>
              </a:rPr>
              <a:t>mahdollisuuden</a:t>
            </a:r>
            <a:r>
              <a:rPr lang="en-US" sz="1800" dirty="0">
                <a:latin typeface="Arial"/>
                <a:cs typeface="Arial"/>
              </a:rPr>
              <a:t> </a:t>
            </a:r>
            <a:r>
              <a:rPr lang="en-US" sz="1800" dirty="0" err="1">
                <a:latin typeface="Arial"/>
                <a:cs typeface="Arial"/>
              </a:rPr>
              <a:t>soittaa</a:t>
            </a:r>
            <a:r>
              <a:rPr lang="en-US" sz="1800" dirty="0">
                <a:latin typeface="Arial"/>
                <a:cs typeface="Arial"/>
              </a:rPr>
              <a:t> </a:t>
            </a:r>
            <a:r>
              <a:rPr lang="en-US" sz="1800" dirty="0" err="1">
                <a:latin typeface="Arial"/>
                <a:cs typeface="Arial"/>
              </a:rPr>
              <a:t>vanhemmille</a:t>
            </a:r>
            <a:r>
              <a:rPr lang="en-US" sz="1800" dirty="0">
                <a:latin typeface="Arial"/>
                <a:cs typeface="Arial"/>
              </a:rPr>
              <a:t> </a:t>
            </a:r>
            <a:r>
              <a:rPr lang="en-US" sz="1800" dirty="0" err="1">
                <a:latin typeface="Arial"/>
                <a:cs typeface="Arial"/>
              </a:rPr>
              <a:t>koulupäivän</a:t>
            </a:r>
            <a:r>
              <a:rPr lang="en-US" sz="1800" dirty="0">
                <a:latin typeface="Arial"/>
                <a:cs typeface="Arial"/>
              </a:rPr>
              <a:t> </a:t>
            </a:r>
            <a:r>
              <a:rPr lang="en-US" sz="1800" dirty="0" err="1">
                <a:latin typeface="Arial"/>
                <a:cs typeface="Arial"/>
              </a:rPr>
              <a:t>aikana</a:t>
            </a:r>
            <a:r>
              <a:rPr lang="en-US" sz="1800" dirty="0">
                <a:latin typeface="Arial"/>
                <a:cs typeface="Arial"/>
              </a:rPr>
              <a:t>.</a:t>
            </a:r>
            <a:endParaRPr lang="en-US" sz="1800">
              <a:latin typeface="Arial"/>
              <a:cs typeface="Arial"/>
            </a:endParaRPr>
          </a:p>
          <a:p>
            <a:pPr marL="0" indent="0"/>
            <a:r>
              <a:rPr lang="en-US" sz="1800" dirty="0" err="1">
                <a:latin typeface="Arial"/>
                <a:cs typeface="Arial"/>
              </a:rPr>
              <a:t>Oppilaista</a:t>
            </a:r>
            <a:r>
              <a:rPr lang="en-US" sz="1800" dirty="0">
                <a:latin typeface="Arial"/>
                <a:cs typeface="Arial"/>
              </a:rPr>
              <a:t> 79%</a:t>
            </a:r>
            <a:r>
              <a:rPr lang="en-US" sz="1800" dirty="0">
                <a:solidFill>
                  <a:srgbClr val="333333"/>
                </a:solidFill>
                <a:latin typeface="Arial"/>
                <a:cs typeface="Arial"/>
              </a:rPr>
              <a:t> ja </a:t>
            </a:r>
            <a:r>
              <a:rPr lang="en-US" sz="1800" dirty="0" err="1">
                <a:solidFill>
                  <a:srgbClr val="333333"/>
                </a:solidFill>
                <a:latin typeface="Arial"/>
                <a:cs typeface="Arial"/>
              </a:rPr>
              <a:t>huoltajista</a:t>
            </a:r>
            <a:r>
              <a:rPr lang="en-US" sz="1800" dirty="0">
                <a:solidFill>
                  <a:srgbClr val="333333"/>
                </a:solidFill>
                <a:latin typeface="Arial"/>
                <a:cs typeface="Arial"/>
              </a:rPr>
              <a:t> 94% </a:t>
            </a:r>
            <a:r>
              <a:rPr lang="en-US" sz="1800" dirty="0" err="1">
                <a:solidFill>
                  <a:srgbClr val="333333"/>
                </a:solidFill>
                <a:latin typeface="Arial"/>
                <a:cs typeface="Arial"/>
              </a:rPr>
              <a:t>vastasi</a:t>
            </a:r>
            <a:r>
              <a:rPr lang="en-US" sz="1800" dirty="0">
                <a:solidFill>
                  <a:srgbClr val="333333"/>
                </a:solidFill>
                <a:latin typeface="Arial"/>
                <a:cs typeface="Arial"/>
              </a:rPr>
              <a:t> </a:t>
            </a:r>
            <a:r>
              <a:rPr lang="en-US" sz="1800" dirty="0" err="1">
                <a:solidFill>
                  <a:srgbClr val="333333"/>
                </a:solidFill>
                <a:latin typeface="Arial"/>
                <a:cs typeface="Arial"/>
              </a:rPr>
              <a:t>tietävänsä</a:t>
            </a:r>
            <a:r>
              <a:rPr lang="en-US" sz="1800" dirty="0">
                <a:solidFill>
                  <a:srgbClr val="333333"/>
                </a:solidFill>
                <a:latin typeface="Arial"/>
                <a:cs typeface="Arial"/>
              </a:rPr>
              <a:t>, </a:t>
            </a:r>
            <a:r>
              <a:rPr lang="en-US" sz="1800" dirty="0" err="1">
                <a:solidFill>
                  <a:srgbClr val="333333"/>
                </a:solidFill>
                <a:latin typeface="Arial"/>
                <a:cs typeface="Arial"/>
              </a:rPr>
              <a:t>että</a:t>
            </a:r>
            <a:r>
              <a:rPr lang="en-US" sz="1800" dirty="0">
                <a:solidFill>
                  <a:srgbClr val="333333"/>
                </a:solidFill>
                <a:latin typeface="Arial"/>
                <a:cs typeface="Arial"/>
              </a:rPr>
              <a:t> </a:t>
            </a:r>
            <a:r>
              <a:rPr lang="en-US" sz="1800" dirty="0" err="1">
                <a:solidFill>
                  <a:srgbClr val="333333"/>
                </a:solidFill>
                <a:latin typeface="Arial"/>
                <a:cs typeface="Arial"/>
              </a:rPr>
              <a:t>koulun</a:t>
            </a:r>
            <a:r>
              <a:rPr lang="en-US" sz="1800" dirty="0">
                <a:solidFill>
                  <a:srgbClr val="333333"/>
                </a:solidFill>
                <a:latin typeface="Arial"/>
                <a:cs typeface="Arial"/>
              </a:rPr>
              <a:t> </a:t>
            </a:r>
            <a:r>
              <a:rPr lang="en-US" sz="1800" dirty="0" err="1">
                <a:solidFill>
                  <a:srgbClr val="333333"/>
                </a:solidFill>
                <a:latin typeface="Arial"/>
                <a:cs typeface="Arial"/>
              </a:rPr>
              <a:t>opettajilla</a:t>
            </a:r>
            <a:r>
              <a:rPr lang="en-US" sz="1800" dirty="0">
                <a:solidFill>
                  <a:srgbClr val="333333"/>
                </a:solidFill>
                <a:latin typeface="Arial"/>
                <a:cs typeface="Arial"/>
              </a:rPr>
              <a:t> ja </a:t>
            </a:r>
            <a:r>
              <a:rPr lang="en-US" sz="1800" dirty="0" err="1">
                <a:solidFill>
                  <a:srgbClr val="333333"/>
                </a:solidFill>
                <a:latin typeface="Arial"/>
                <a:cs typeface="Arial"/>
              </a:rPr>
              <a:t>rehtorilla</a:t>
            </a:r>
            <a:r>
              <a:rPr lang="en-US" sz="1800" dirty="0">
                <a:solidFill>
                  <a:srgbClr val="333333"/>
                </a:solidFill>
                <a:latin typeface="Arial"/>
                <a:cs typeface="Arial"/>
              </a:rPr>
              <a:t> on </a:t>
            </a:r>
            <a:r>
              <a:rPr lang="en-US" sz="1800" dirty="0" err="1">
                <a:solidFill>
                  <a:srgbClr val="333333"/>
                </a:solidFill>
                <a:latin typeface="Arial"/>
                <a:cs typeface="Arial"/>
              </a:rPr>
              <a:t>oikeus</a:t>
            </a:r>
            <a:r>
              <a:rPr lang="en-US" sz="1800" dirty="0">
                <a:solidFill>
                  <a:srgbClr val="333333"/>
                </a:solidFill>
                <a:latin typeface="Arial"/>
                <a:cs typeface="Arial"/>
              </a:rPr>
              <a:t> </a:t>
            </a:r>
            <a:r>
              <a:rPr lang="en-US" sz="1800" dirty="0" err="1">
                <a:solidFill>
                  <a:srgbClr val="333333"/>
                </a:solidFill>
                <a:latin typeface="Arial"/>
                <a:cs typeface="Arial"/>
              </a:rPr>
              <a:t>ottaa</a:t>
            </a:r>
            <a:r>
              <a:rPr lang="en-US" sz="1800" dirty="0">
                <a:solidFill>
                  <a:srgbClr val="333333"/>
                </a:solidFill>
                <a:latin typeface="Arial"/>
                <a:cs typeface="Arial"/>
              </a:rPr>
              <a:t> </a:t>
            </a:r>
            <a:r>
              <a:rPr lang="en-US" sz="1800" dirty="0" err="1">
                <a:solidFill>
                  <a:srgbClr val="333333"/>
                </a:solidFill>
                <a:latin typeface="Arial"/>
                <a:cs typeface="Arial"/>
              </a:rPr>
              <a:t>haltuunsa</a:t>
            </a:r>
            <a:r>
              <a:rPr lang="en-US" sz="1800" dirty="0">
                <a:solidFill>
                  <a:srgbClr val="333333"/>
                </a:solidFill>
                <a:latin typeface="Arial"/>
                <a:cs typeface="Arial"/>
              </a:rPr>
              <a:t> </a:t>
            </a:r>
            <a:r>
              <a:rPr lang="en-US" sz="1800" dirty="0" err="1">
                <a:solidFill>
                  <a:srgbClr val="333333"/>
                </a:solidFill>
                <a:latin typeface="Arial"/>
                <a:cs typeface="Arial"/>
              </a:rPr>
              <a:t>oppilaan</a:t>
            </a:r>
            <a:r>
              <a:rPr lang="en-US" sz="1800" dirty="0">
                <a:solidFill>
                  <a:srgbClr val="333333"/>
                </a:solidFill>
                <a:latin typeface="Arial"/>
                <a:cs typeface="Arial"/>
              </a:rPr>
              <a:t> </a:t>
            </a:r>
            <a:r>
              <a:rPr lang="en-US" sz="1800" dirty="0" err="1">
                <a:solidFill>
                  <a:srgbClr val="333333"/>
                </a:solidFill>
                <a:latin typeface="Arial"/>
                <a:cs typeface="Arial"/>
              </a:rPr>
              <a:t>mobiililaite</a:t>
            </a:r>
            <a:r>
              <a:rPr lang="en-US" sz="1800" dirty="0">
                <a:solidFill>
                  <a:srgbClr val="333333"/>
                </a:solidFill>
                <a:latin typeface="Arial"/>
                <a:cs typeface="Arial"/>
              </a:rPr>
              <a:t>, </a:t>
            </a:r>
            <a:r>
              <a:rPr lang="en-US" sz="1800" dirty="0" err="1">
                <a:solidFill>
                  <a:srgbClr val="333333"/>
                </a:solidFill>
                <a:latin typeface="Arial"/>
                <a:cs typeface="Arial"/>
              </a:rPr>
              <a:t>jos</a:t>
            </a:r>
            <a:r>
              <a:rPr lang="en-US" sz="1800" dirty="0">
                <a:solidFill>
                  <a:srgbClr val="333333"/>
                </a:solidFill>
                <a:latin typeface="Arial"/>
                <a:cs typeface="Arial"/>
              </a:rPr>
              <a:t> se </a:t>
            </a:r>
            <a:r>
              <a:rPr lang="en-US" sz="1800" dirty="0" err="1">
                <a:solidFill>
                  <a:srgbClr val="333333"/>
                </a:solidFill>
                <a:latin typeface="Arial"/>
                <a:cs typeface="Arial"/>
              </a:rPr>
              <a:t>häiritsee</a:t>
            </a:r>
            <a:r>
              <a:rPr lang="en-US" sz="1800" dirty="0">
                <a:solidFill>
                  <a:srgbClr val="333333"/>
                </a:solidFill>
                <a:latin typeface="Arial"/>
                <a:cs typeface="Arial"/>
              </a:rPr>
              <a:t> </a:t>
            </a:r>
            <a:r>
              <a:rPr lang="en-US" sz="1800" dirty="0" err="1">
                <a:solidFill>
                  <a:srgbClr val="333333"/>
                </a:solidFill>
                <a:latin typeface="Arial"/>
                <a:cs typeface="Arial"/>
              </a:rPr>
              <a:t>opetusta</a:t>
            </a:r>
            <a:r>
              <a:rPr lang="en-US" sz="1800" dirty="0">
                <a:solidFill>
                  <a:srgbClr val="333333"/>
                </a:solidFill>
                <a:latin typeface="Arial"/>
                <a:cs typeface="Arial"/>
              </a:rPr>
              <a:t> tai </a:t>
            </a:r>
            <a:r>
              <a:rPr lang="en-US" sz="1800" dirty="0" err="1">
                <a:solidFill>
                  <a:srgbClr val="333333"/>
                </a:solidFill>
                <a:latin typeface="Arial"/>
                <a:cs typeface="Arial"/>
              </a:rPr>
              <a:t>oppimista</a:t>
            </a:r>
            <a:r>
              <a:rPr lang="en-US" sz="1800" dirty="0">
                <a:solidFill>
                  <a:srgbClr val="333333"/>
                </a:solidFill>
                <a:latin typeface="Arial"/>
                <a:cs typeface="Arial"/>
              </a:rPr>
              <a:t>.</a:t>
            </a:r>
            <a:endParaRPr lang="en-US" sz="1800" dirty="0">
              <a:latin typeface="Arial"/>
              <a:cs typeface="Arial"/>
            </a:endParaRPr>
          </a:p>
          <a:p>
            <a:endParaRPr lang="en-US" dirty="0"/>
          </a:p>
        </p:txBody>
      </p:sp>
    </p:spTree>
    <p:extLst>
      <p:ext uri="{BB962C8B-B14F-4D97-AF65-F5344CB8AC3E}">
        <p14:creationId xmlns:p14="http://schemas.microsoft.com/office/powerpoint/2010/main" val="294667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090ADC-6BE3-91B4-A57B-875C4E745410}"/>
              </a:ext>
            </a:extLst>
          </p:cNvPr>
          <p:cNvSpPr>
            <a:spLocks noGrp="1"/>
          </p:cNvSpPr>
          <p:nvPr>
            <p:ph idx="1"/>
          </p:nvPr>
        </p:nvSpPr>
        <p:spPr/>
        <p:txBody>
          <a:bodyPr vert="horz" lIns="91440" tIns="45720" rIns="91440" bIns="45720" rtlCol="0" anchor="t">
            <a:normAutofit/>
          </a:bodyPr>
          <a:lstStyle/>
          <a:p>
            <a:endParaRPr lang="fi-FI"/>
          </a:p>
          <a:p>
            <a:endParaRPr lang="fi-FI"/>
          </a:p>
          <a:p>
            <a:r>
              <a:rPr lang="fi-FI">
                <a:latin typeface="MULISH REGULAR ROMAN"/>
              </a:rPr>
              <a:t>Vanhempainneuvoston puheenvuoro,</a:t>
            </a:r>
          </a:p>
          <a:p>
            <a:r>
              <a:rPr lang="fi-FI">
                <a:latin typeface="MULISH REGULAR ROMAN"/>
              </a:rPr>
              <a:t>Outi Uusitalo</a:t>
            </a:r>
            <a:endParaRPr lang="fi-FI"/>
          </a:p>
          <a:p>
            <a:endParaRPr lang="fi-FI">
              <a:latin typeface="MULISH REGULAR ROMAN"/>
            </a:endParaRPr>
          </a:p>
          <a:p>
            <a:pPr marL="457200" indent="-457200">
              <a:buFont typeface="Wingdings"/>
              <a:buChar char="Ø"/>
            </a:pPr>
            <a:r>
              <a:rPr lang="fi-FI">
                <a:latin typeface="MULISH REGULAR ROMAN"/>
              </a:rPr>
              <a:t>Varainkeruu (</a:t>
            </a:r>
            <a:r>
              <a:rPr lang="fi-FI" err="1">
                <a:latin typeface="MULISH REGULAR ROMAN"/>
              </a:rPr>
              <a:t>xylitol</a:t>
            </a:r>
            <a:r>
              <a:rPr lang="fi-FI">
                <a:latin typeface="MULISH REGULAR ROMAN"/>
              </a:rPr>
              <a:t>-pastillit, stipendit, hymyveistokset, todistuskansiot, välituntivälineet)</a:t>
            </a:r>
            <a:endParaRPr lang="fi-FI"/>
          </a:p>
          <a:p>
            <a:pPr marL="457200" indent="-457200">
              <a:buFont typeface="Wingdings"/>
              <a:buChar char="Ø"/>
            </a:pPr>
            <a:r>
              <a:rPr lang="fi-FI">
                <a:latin typeface="MULISH REGULAR ROMAN"/>
              </a:rPr>
              <a:t>Tapahtumat </a:t>
            </a:r>
            <a:endParaRPr lang="fi-FI"/>
          </a:p>
          <a:p>
            <a:pPr marL="457200" indent="-457200">
              <a:buFont typeface="Wingdings"/>
              <a:buChar char="Ø"/>
            </a:pPr>
            <a:endParaRPr lang="fi-FI"/>
          </a:p>
          <a:p>
            <a:pPr marL="0" indent="0"/>
            <a:endParaRPr lang="fi-FI"/>
          </a:p>
          <a:p>
            <a:endParaRPr lang="fi-FI"/>
          </a:p>
        </p:txBody>
      </p:sp>
    </p:spTree>
    <p:extLst>
      <p:ext uri="{BB962C8B-B14F-4D97-AF65-F5344CB8AC3E}">
        <p14:creationId xmlns:p14="http://schemas.microsoft.com/office/powerpoint/2010/main" val="328807791"/>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B072779FA4843B85971BB5386BB4A" ma:contentTypeVersion="4" ma:contentTypeDescription="Create a new document." ma:contentTypeScope="" ma:versionID="8f197febc90490ebbe2aef7929be2d32">
  <xsd:schema xmlns:xsd="http://www.w3.org/2001/XMLSchema" xmlns:xs="http://www.w3.org/2001/XMLSchema" xmlns:p="http://schemas.microsoft.com/office/2006/metadata/properties" xmlns:ns2="98928cc6-5b01-45e2-87b3-6022c94acdb3" targetNamespace="http://schemas.microsoft.com/office/2006/metadata/properties" ma:root="true" ma:fieldsID="cd6d35ea2a7a67a5004bd716abaf5c74" ns2:_="">
    <xsd:import namespace="98928cc6-5b01-45e2-87b3-6022c94acd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28cc6-5b01-45e2-87b3-6022c94ac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31E5D1-2629-4CF8-BF54-13CD1265481F}">
  <ds:schemaRefs>
    <ds:schemaRef ds:uri="98928cc6-5b01-45e2-87b3-6022c94acd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42CD4F-35AC-4A11-88EA-24A25EE719D0}">
  <ds:schemaRefs>
    <ds:schemaRef ds:uri="http://schemas.microsoft.com/sharepoint/v3/contenttype/forms"/>
  </ds:schemaRefs>
</ds:datastoreItem>
</file>

<file path=customXml/itemProps3.xml><?xml version="1.0" encoding="utf-8"?>
<ds:datastoreItem xmlns:ds="http://schemas.openxmlformats.org/officeDocument/2006/customXml" ds:itemID="{DC8718B3-0AE1-4350-8F46-15F410FD652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8928cc6-5b01-45e2-87b3-6022c94acd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TotalTime>
  <Words>1300</Words>
  <Application>Microsoft Office PowerPoint</Application>
  <PresentationFormat>Laajakuva</PresentationFormat>
  <Paragraphs>159</Paragraphs>
  <Slides>24</Slides>
  <Notes>1</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24</vt:i4>
      </vt:variant>
    </vt:vector>
  </HeadingPairs>
  <TitlesOfParts>
    <vt:vector size="34" baseType="lpstr">
      <vt:lpstr>Calibri</vt:lpstr>
      <vt:lpstr>Arial</vt:lpstr>
      <vt:lpstr>Comic Sans MS</vt:lpstr>
      <vt:lpstr>Tempus Sans ITC</vt:lpstr>
      <vt:lpstr>Wingdings</vt:lpstr>
      <vt:lpstr>MULISH REGULAR ROMAN</vt:lpstr>
      <vt:lpstr>Office Theme</vt:lpstr>
      <vt:lpstr>1_Office Theme</vt:lpstr>
      <vt:lpstr>2_Office Theme</vt:lpstr>
      <vt:lpstr>3_Office Theme</vt:lpstr>
      <vt:lpstr> Tervetuloa Hepolan koulun huoltajien iltaan</vt:lpstr>
      <vt:lpstr>PowerPoint-esitys</vt:lpstr>
      <vt:lpstr>PowerPoint-esitys</vt:lpstr>
      <vt:lpstr>Luokanopettajilla on käytössään työpuhelimet. Numerot löytyvät koulun kotisivuilta.</vt:lpstr>
      <vt:lpstr>PowerPoint-esitys</vt:lpstr>
      <vt:lpstr>        Henkilökunta esittäytyy</vt:lpstr>
      <vt:lpstr>Päivitys järjestyssääntöihin</vt:lpstr>
      <vt:lpstr>Mobiililaitteiden käyttöä koskeva kysely keväällä 2025</vt:lpstr>
      <vt:lpstr>PowerPoint-esitys</vt:lpstr>
      <vt:lpstr>Lukuvuoden 2025-2026 strategiset tavoitteet ja toimenpiteet</vt:lpstr>
      <vt:lpstr>Oppimisen tuki uudistui 1.8.2025 alkaen – keskeiset muutokset</vt:lpstr>
      <vt:lpstr>PowerPoint-esitys</vt:lpstr>
      <vt:lpstr>Kielitietoinen opetus</vt:lpstr>
      <vt:lpstr>PowerPoint-esitys</vt:lpstr>
      <vt:lpstr>Aikataulua:</vt:lpstr>
      <vt:lpstr>PowerPoint-esitys</vt:lpstr>
      <vt:lpstr>PowerPoint-esitys</vt:lpstr>
      <vt:lpstr>Mitä huoltajat voivat tehdä?</vt:lpstr>
      <vt:lpstr>Kooste KiVa-koulukyselyn tuloksista (kevät 2025)</vt:lpstr>
      <vt:lpstr>PowerPoint-esitys</vt:lpstr>
      <vt:lpstr>  SOMETURVA – Turvaa lapsen netin käyttö</vt:lpstr>
      <vt:lpstr>Kiusaamisen vastainen työ koulussa</vt:lpstr>
      <vt:lpstr>PowerPoint-esitys</vt:lpstr>
      <vt:lpstr>Mukavaa illanjatkoa luokkakohtaisissa tapaamisissa. Kiitos, kun tulit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Aalto</dc:creator>
  <cp:keywords/>
  <dc:description/>
  <cp:lastModifiedBy>Ahonen Taina</cp:lastModifiedBy>
  <cp:revision>4</cp:revision>
  <cp:lastPrinted>2025-09-02T09:20:32Z</cp:lastPrinted>
  <dcterms:created xsi:type="dcterms:W3CDTF">2022-01-14T03:11:54Z</dcterms:created>
  <dcterms:modified xsi:type="dcterms:W3CDTF">2025-09-03T04:53:53Z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0x010100BFEB072779FA4843B85971BB5386BB4A</vt:lpwstr>
  </property>
  <property fmtid="{D5CDD505-2E9C-101B-9397-08002B2CF9AE}" pid="3" name="MediaServiceImageTags">
    <vt:lpwstr/>
  </property>
</Properties>
</file>