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2"/>
  </p:notesMasterIdLst>
  <p:sldIdLst>
    <p:sldId id="256" r:id="rId5"/>
    <p:sldId id="264" r:id="rId6"/>
    <p:sldId id="316" r:id="rId7"/>
    <p:sldId id="257" r:id="rId8"/>
    <p:sldId id="263" r:id="rId9"/>
    <p:sldId id="278" r:id="rId10"/>
    <p:sldId id="317" r:id="rId11"/>
    <p:sldId id="309" r:id="rId12"/>
    <p:sldId id="282" r:id="rId13"/>
    <p:sldId id="283" r:id="rId14"/>
    <p:sldId id="285" r:id="rId15"/>
    <p:sldId id="286" r:id="rId16"/>
    <p:sldId id="287" r:id="rId17"/>
    <p:sldId id="270" r:id="rId18"/>
    <p:sldId id="265" r:id="rId19"/>
    <p:sldId id="276" r:id="rId20"/>
    <p:sldId id="284" r:id="rId21"/>
    <p:sldId id="281" r:id="rId22"/>
    <p:sldId id="272" r:id="rId23"/>
    <p:sldId id="269" r:id="rId24"/>
    <p:sldId id="311" r:id="rId25"/>
    <p:sldId id="267" r:id="rId26"/>
    <p:sldId id="300" r:id="rId27"/>
    <p:sldId id="271" r:id="rId28"/>
    <p:sldId id="275" r:id="rId29"/>
    <p:sldId id="313" r:id="rId30"/>
    <p:sldId id="277" r:id="rId31"/>
    <p:sldId id="279" r:id="rId32"/>
    <p:sldId id="310" r:id="rId33"/>
    <p:sldId id="259" r:id="rId34"/>
    <p:sldId id="268" r:id="rId35"/>
    <p:sldId id="307" r:id="rId36"/>
    <p:sldId id="312" r:id="rId37"/>
    <p:sldId id="301" r:id="rId38"/>
    <p:sldId id="303" r:id="rId39"/>
    <p:sldId id="304" r:id="rId40"/>
    <p:sldId id="302" r:id="rId41"/>
    <p:sldId id="266" r:id="rId42"/>
    <p:sldId id="298" r:id="rId43"/>
    <p:sldId id="314" r:id="rId44"/>
    <p:sldId id="273" r:id="rId45"/>
    <p:sldId id="297" r:id="rId46"/>
    <p:sldId id="288" r:id="rId47"/>
    <p:sldId id="289" r:id="rId48"/>
    <p:sldId id="290" r:id="rId49"/>
    <p:sldId id="291" r:id="rId50"/>
    <p:sldId id="292" r:id="rId51"/>
    <p:sldId id="293" r:id="rId52"/>
    <p:sldId id="294" r:id="rId53"/>
    <p:sldId id="295" r:id="rId54"/>
    <p:sldId id="296" r:id="rId55"/>
    <p:sldId id="274" r:id="rId56"/>
    <p:sldId id="299" r:id="rId57"/>
    <p:sldId id="308" r:id="rId58"/>
    <p:sldId id="315" r:id="rId59"/>
    <p:sldId id="262" r:id="rId60"/>
    <p:sldId id="261"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086243-AB6F-968B-A4A1-CA7B8C492452}" v="2" dt="2020-01-30T18:57:17.2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ula Åminne" userId="S::tuula.aminne@edu.loviisa.fi::755af78c-7e63-469c-97b7-f46ea8e75962" providerId="AD" clId="Web-{D5086243-AB6F-968B-A4A1-CA7B8C492452}"/>
    <pc:docChg chg="modSld">
      <pc:chgData name="Tuula Åminne" userId="S::tuula.aminne@edu.loviisa.fi::755af78c-7e63-469c-97b7-f46ea8e75962" providerId="AD" clId="Web-{D5086243-AB6F-968B-A4A1-CA7B8C492452}" dt="2020-01-30T18:57:17.275" v="1" actId="20577"/>
      <pc:docMkLst>
        <pc:docMk/>
      </pc:docMkLst>
      <pc:sldChg chg="modSp">
        <pc:chgData name="Tuula Åminne" userId="S::tuula.aminne@edu.loviisa.fi::755af78c-7e63-469c-97b7-f46ea8e75962" providerId="AD" clId="Web-{D5086243-AB6F-968B-A4A1-CA7B8C492452}" dt="2020-01-30T18:57:17.275" v="0" actId="20577"/>
        <pc:sldMkLst>
          <pc:docMk/>
          <pc:sldMk cId="125379733" sldId="264"/>
        </pc:sldMkLst>
        <pc:spChg chg="mod">
          <ac:chgData name="Tuula Åminne" userId="S::tuula.aminne@edu.loviisa.fi::755af78c-7e63-469c-97b7-f46ea8e75962" providerId="AD" clId="Web-{D5086243-AB6F-968B-A4A1-CA7B8C492452}" dt="2020-01-30T18:57:17.275" v="0" actId="20577"/>
          <ac:spMkLst>
            <pc:docMk/>
            <pc:sldMk cId="125379733" sldId="264"/>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880D8D-5642-4A35-8C2E-7BB8FC90CBD3}" type="datetimeFigureOut">
              <a:rPr lang="fi-FI" smtClean="0"/>
              <a:t>30.1.2020</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49B3F0-F920-4C0D-963A-B0EB6E141805}" type="slidenum">
              <a:rPr lang="fi-FI" smtClean="0"/>
              <a:t>‹#›</a:t>
            </a:fld>
            <a:endParaRPr lang="fi-FI"/>
          </a:p>
        </p:txBody>
      </p:sp>
    </p:spTree>
    <p:extLst>
      <p:ext uri="{BB962C8B-B14F-4D97-AF65-F5344CB8AC3E}">
        <p14:creationId xmlns:p14="http://schemas.microsoft.com/office/powerpoint/2010/main" val="2697007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i-FI"/>
              <a:t>Muokkaa perustyyl. napsautt.</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0F30ADB-73BF-487A-8036-6B58981A5C9E}" type="datetime1">
              <a:rPr lang="fi-FI" smtClean="0"/>
              <a:t>30.1.2020</a:t>
            </a:fld>
            <a:endParaRPr lang="fi-FI"/>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fi-FI"/>
              <a:t>Tuula Åminne 2020</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D3C9326-6011-45FD-82E1-B3528FA8C770}" type="slidenum">
              <a:rPr lang="fi-FI" smtClean="0"/>
              <a:t>‹#›</a:t>
            </a:fld>
            <a:endParaRPr lang="fi-FI"/>
          </a:p>
        </p:txBody>
      </p:sp>
    </p:spTree>
    <p:extLst>
      <p:ext uri="{BB962C8B-B14F-4D97-AF65-F5344CB8AC3E}">
        <p14:creationId xmlns:p14="http://schemas.microsoft.com/office/powerpoint/2010/main" val="1989822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fi-FI"/>
              <a:t>Muokkaa perustyyl. napsautt.</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CEB23632-B294-4BDB-ABED-0951835EC54F}" type="datetime1">
              <a:rPr lang="fi-FI" smtClean="0"/>
              <a:t>30.1.2020</a:t>
            </a:fld>
            <a:endParaRPr lang="fi-FI"/>
          </a:p>
        </p:txBody>
      </p:sp>
      <p:sp>
        <p:nvSpPr>
          <p:cNvPr id="6" name="Footer Placeholder 5"/>
          <p:cNvSpPr>
            <a:spLocks noGrp="1"/>
          </p:cNvSpPr>
          <p:nvPr>
            <p:ph type="ftr" sz="quarter" idx="11"/>
          </p:nvPr>
        </p:nvSpPr>
        <p:spPr/>
        <p:txBody>
          <a:bodyPr/>
          <a:lstStyle/>
          <a:p>
            <a:r>
              <a:rPr lang="fi-FI"/>
              <a:t>Tuula Åminne 2020</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D3C9326-6011-45FD-82E1-B3528FA8C770}" type="slidenum">
              <a:rPr lang="fi-FI" smtClean="0"/>
              <a:t>‹#›</a:t>
            </a:fld>
            <a:endParaRPr lang="fi-FI"/>
          </a:p>
        </p:txBody>
      </p:sp>
    </p:spTree>
    <p:extLst>
      <p:ext uri="{BB962C8B-B14F-4D97-AF65-F5344CB8AC3E}">
        <p14:creationId xmlns:p14="http://schemas.microsoft.com/office/powerpoint/2010/main" val="1423927813"/>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Otsikko ja kuvateksti">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fi-FI"/>
              <a:t>Muokkaa perustyyl. napsautt.</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4" name="Date Placeholder 3"/>
          <p:cNvSpPr>
            <a:spLocks noGrp="1"/>
          </p:cNvSpPr>
          <p:nvPr>
            <p:ph type="dt" sz="half" idx="10"/>
          </p:nvPr>
        </p:nvSpPr>
        <p:spPr/>
        <p:txBody>
          <a:bodyPr/>
          <a:lstStyle/>
          <a:p>
            <a:fld id="{CEB23632-B294-4BDB-ABED-0951835EC54F}" type="datetime1">
              <a:rPr lang="fi-FI" smtClean="0"/>
              <a:t>30.1.2020</a:t>
            </a:fld>
            <a:endParaRPr lang="fi-FI"/>
          </a:p>
        </p:txBody>
      </p:sp>
      <p:sp>
        <p:nvSpPr>
          <p:cNvPr id="5" name="Footer Placeholder 4"/>
          <p:cNvSpPr>
            <a:spLocks noGrp="1"/>
          </p:cNvSpPr>
          <p:nvPr>
            <p:ph type="ftr" sz="quarter" idx="11"/>
          </p:nvPr>
        </p:nvSpPr>
        <p:spPr/>
        <p:txBody>
          <a:bodyPr/>
          <a:lstStyle/>
          <a:p>
            <a:r>
              <a:rPr lang="fi-FI"/>
              <a:t>Tuula Åminne 2020</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D3C9326-6011-45FD-82E1-B3528FA8C770}" type="slidenum">
              <a:rPr lang="fi-FI" smtClean="0"/>
              <a:t>‹#›</a:t>
            </a:fld>
            <a:endParaRPr lang="fi-FI"/>
          </a:p>
        </p:txBody>
      </p:sp>
    </p:spTree>
    <p:extLst>
      <p:ext uri="{BB962C8B-B14F-4D97-AF65-F5344CB8AC3E}">
        <p14:creationId xmlns:p14="http://schemas.microsoft.com/office/powerpoint/2010/main" val="3434445500"/>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Lainaus ja kuvateksti">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fi-FI"/>
              <a:t>Muokkaa perustyyl. napsautt.</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4" name="Date Placeholder 3"/>
          <p:cNvSpPr>
            <a:spLocks noGrp="1"/>
          </p:cNvSpPr>
          <p:nvPr>
            <p:ph type="dt" sz="half" idx="10"/>
          </p:nvPr>
        </p:nvSpPr>
        <p:spPr/>
        <p:txBody>
          <a:bodyPr/>
          <a:lstStyle/>
          <a:p>
            <a:fld id="{CEB23632-B294-4BDB-ABED-0951835EC54F}" type="datetime1">
              <a:rPr lang="fi-FI" smtClean="0"/>
              <a:t>30.1.2020</a:t>
            </a:fld>
            <a:endParaRPr lang="fi-FI"/>
          </a:p>
        </p:txBody>
      </p:sp>
      <p:sp>
        <p:nvSpPr>
          <p:cNvPr id="5" name="Footer Placeholder 4"/>
          <p:cNvSpPr>
            <a:spLocks noGrp="1"/>
          </p:cNvSpPr>
          <p:nvPr>
            <p:ph type="ftr" sz="quarter" idx="11"/>
          </p:nvPr>
        </p:nvSpPr>
        <p:spPr/>
        <p:txBody>
          <a:bodyPr/>
          <a:lstStyle/>
          <a:p>
            <a:r>
              <a:rPr lang="fi-FI"/>
              <a:t>Tuula Åminne 2020</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D3C9326-6011-45FD-82E1-B3528FA8C770}" type="slidenum">
              <a:rPr lang="fi-FI" smtClean="0"/>
              <a:t>‹#›</a:t>
            </a:fld>
            <a:endParaRPr lang="fi-FI"/>
          </a:p>
        </p:txBody>
      </p:sp>
    </p:spTree>
    <p:extLst>
      <p:ext uri="{BB962C8B-B14F-4D97-AF65-F5344CB8AC3E}">
        <p14:creationId xmlns:p14="http://schemas.microsoft.com/office/powerpoint/2010/main" val="1920338213"/>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imikortti">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fi-FI"/>
              <a:t>Muokkaa perustyyl. napsautt.</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CEB23632-B294-4BDB-ABED-0951835EC54F}" type="datetime1">
              <a:rPr lang="fi-FI" smtClean="0"/>
              <a:t>30.1.2020</a:t>
            </a:fld>
            <a:endParaRPr lang="fi-FI"/>
          </a:p>
        </p:txBody>
      </p:sp>
      <p:sp>
        <p:nvSpPr>
          <p:cNvPr id="5" name="Footer Placeholder 4"/>
          <p:cNvSpPr>
            <a:spLocks noGrp="1"/>
          </p:cNvSpPr>
          <p:nvPr>
            <p:ph type="ftr" sz="quarter" idx="11"/>
          </p:nvPr>
        </p:nvSpPr>
        <p:spPr/>
        <p:txBody>
          <a:bodyPr/>
          <a:lstStyle/>
          <a:p>
            <a:r>
              <a:rPr lang="fi-FI"/>
              <a:t>Tuula Åminne 2020</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D3C9326-6011-45FD-82E1-B3528FA8C770}" type="slidenum">
              <a:rPr lang="fi-FI" smtClean="0"/>
              <a:t>‹#›</a:t>
            </a:fld>
            <a:endParaRPr lang="fi-FI"/>
          </a:p>
        </p:txBody>
      </p:sp>
    </p:spTree>
    <p:extLst>
      <p:ext uri="{BB962C8B-B14F-4D97-AF65-F5344CB8AC3E}">
        <p14:creationId xmlns:p14="http://schemas.microsoft.com/office/powerpoint/2010/main" val="3872409072"/>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i-FI"/>
              <a:t>Muokkaa perustyyl. napsautt.</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EB23632-B294-4BDB-ABED-0951835EC54F}" type="datetime1">
              <a:rPr lang="fi-FI" smtClean="0"/>
              <a:t>30.1.2020</a:t>
            </a:fld>
            <a:endParaRPr lang="fi-FI"/>
          </a:p>
        </p:txBody>
      </p:sp>
      <p:sp>
        <p:nvSpPr>
          <p:cNvPr id="8" name="Footer Placeholder 7"/>
          <p:cNvSpPr>
            <a:spLocks noGrp="1"/>
          </p:cNvSpPr>
          <p:nvPr>
            <p:ph type="ftr" sz="quarter" idx="11"/>
          </p:nvPr>
        </p:nvSpPr>
        <p:spPr/>
        <p:txBody>
          <a:bodyPr/>
          <a:lstStyle/>
          <a:p>
            <a:r>
              <a:rPr lang="fi-FI"/>
              <a:t>Tuula Åminne 2020</a:t>
            </a:r>
          </a:p>
        </p:txBody>
      </p:sp>
      <p:sp>
        <p:nvSpPr>
          <p:cNvPr id="9" name="Slide Number Placeholder 8"/>
          <p:cNvSpPr>
            <a:spLocks noGrp="1"/>
          </p:cNvSpPr>
          <p:nvPr>
            <p:ph type="sldNum" sz="quarter" idx="12"/>
          </p:nvPr>
        </p:nvSpPr>
        <p:spPr/>
        <p:txBody>
          <a:bodyPr/>
          <a:lstStyle/>
          <a:p>
            <a:fld id="{5D3C9326-6011-45FD-82E1-B3528FA8C770}" type="slidenum">
              <a:rPr lang="fi-FI" smtClean="0"/>
              <a:t>‹#›</a:t>
            </a:fld>
            <a:endParaRPr lang="fi-FI"/>
          </a:p>
        </p:txBody>
      </p:sp>
    </p:spTree>
    <p:extLst>
      <p:ext uri="{BB962C8B-B14F-4D97-AF65-F5344CB8AC3E}">
        <p14:creationId xmlns:p14="http://schemas.microsoft.com/office/powerpoint/2010/main" val="2517642875"/>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i-FI"/>
              <a:t>Muokkaa perustyyl. napsautt.</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EB23632-B294-4BDB-ABED-0951835EC54F}" type="datetime1">
              <a:rPr lang="fi-FI" smtClean="0"/>
              <a:t>30.1.2020</a:t>
            </a:fld>
            <a:endParaRPr lang="fi-FI"/>
          </a:p>
        </p:txBody>
      </p:sp>
      <p:sp>
        <p:nvSpPr>
          <p:cNvPr id="8" name="Footer Placeholder 7"/>
          <p:cNvSpPr>
            <a:spLocks noGrp="1"/>
          </p:cNvSpPr>
          <p:nvPr>
            <p:ph type="ftr" sz="quarter" idx="11"/>
          </p:nvPr>
        </p:nvSpPr>
        <p:spPr>
          <a:xfrm>
            <a:off x="561111" y="6391838"/>
            <a:ext cx="3644282" cy="304801"/>
          </a:xfrm>
        </p:spPr>
        <p:txBody>
          <a:bodyPr/>
          <a:lstStyle/>
          <a:p>
            <a:r>
              <a:rPr lang="fi-FI"/>
              <a:t>Tuula Åminne 2020</a:t>
            </a:r>
          </a:p>
        </p:txBody>
      </p:sp>
      <p:sp>
        <p:nvSpPr>
          <p:cNvPr id="9" name="Slide Number Placeholder 8"/>
          <p:cNvSpPr>
            <a:spLocks noGrp="1"/>
          </p:cNvSpPr>
          <p:nvPr>
            <p:ph type="sldNum" sz="quarter" idx="12"/>
          </p:nvPr>
        </p:nvSpPr>
        <p:spPr/>
        <p:txBody>
          <a:bodyPr/>
          <a:lstStyle/>
          <a:p>
            <a:fld id="{5D3C9326-6011-45FD-82E1-B3528FA8C770}" type="slidenum">
              <a:rPr lang="fi-FI" smtClean="0"/>
              <a:t>‹#›</a:t>
            </a:fld>
            <a:endParaRPr lang="fi-FI"/>
          </a:p>
        </p:txBody>
      </p:sp>
    </p:spTree>
    <p:extLst>
      <p:ext uri="{BB962C8B-B14F-4D97-AF65-F5344CB8AC3E}">
        <p14:creationId xmlns:p14="http://schemas.microsoft.com/office/powerpoint/2010/main" val="1924189516"/>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fi-FI"/>
              <a:t>Muokkaa perustyyl. napsautt.</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F2A6FFFE-84FC-450D-B871-3D68C4620137}" type="datetime1">
              <a:rPr lang="fi-FI" smtClean="0"/>
              <a:t>30.1.2020</a:t>
            </a:fld>
            <a:endParaRPr lang="fi-FI"/>
          </a:p>
        </p:txBody>
      </p:sp>
      <p:sp>
        <p:nvSpPr>
          <p:cNvPr id="5" name="Footer Placeholder 4"/>
          <p:cNvSpPr>
            <a:spLocks noGrp="1"/>
          </p:cNvSpPr>
          <p:nvPr>
            <p:ph type="ftr" sz="quarter" idx="11"/>
          </p:nvPr>
        </p:nvSpPr>
        <p:spPr/>
        <p:txBody>
          <a:bodyPr/>
          <a:lstStyle/>
          <a:p>
            <a:r>
              <a:rPr lang="fi-FI"/>
              <a:t>Tuula Åminne 2020</a:t>
            </a:r>
          </a:p>
        </p:txBody>
      </p:sp>
      <p:sp>
        <p:nvSpPr>
          <p:cNvPr id="6" name="Slide Number Placeholder 5"/>
          <p:cNvSpPr>
            <a:spLocks noGrp="1"/>
          </p:cNvSpPr>
          <p:nvPr>
            <p:ph type="sldNum" sz="quarter" idx="12"/>
          </p:nvPr>
        </p:nvSpPr>
        <p:spPr/>
        <p:txBody>
          <a:bodyPr/>
          <a:lstStyle/>
          <a:p>
            <a:fld id="{5D3C9326-6011-45FD-82E1-B3528FA8C770}" type="slidenum">
              <a:rPr lang="fi-FI" smtClean="0"/>
              <a:t>‹#›</a:t>
            </a:fld>
            <a:endParaRPr lang="fi-FI"/>
          </a:p>
        </p:txBody>
      </p:sp>
    </p:spTree>
    <p:extLst>
      <p:ext uri="{BB962C8B-B14F-4D97-AF65-F5344CB8AC3E}">
        <p14:creationId xmlns:p14="http://schemas.microsoft.com/office/powerpoint/2010/main" val="2499460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fi-FI"/>
              <a:t>Muokkaa perustyyl. napsautt.</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6CBF896-B685-4ADF-86A9-416184197A3F}" type="datetime1">
              <a:rPr lang="fi-FI" smtClean="0"/>
              <a:t>30.1.2020</a:t>
            </a:fld>
            <a:endParaRPr lang="fi-FI"/>
          </a:p>
        </p:txBody>
      </p:sp>
      <p:sp>
        <p:nvSpPr>
          <p:cNvPr id="5" name="Footer Placeholder 4"/>
          <p:cNvSpPr>
            <a:spLocks noGrp="1"/>
          </p:cNvSpPr>
          <p:nvPr>
            <p:ph type="ftr" sz="quarter" idx="11"/>
          </p:nvPr>
        </p:nvSpPr>
        <p:spPr/>
        <p:txBody>
          <a:bodyPr/>
          <a:lstStyle/>
          <a:p>
            <a:r>
              <a:rPr lang="fi-FI"/>
              <a:t>Tuula Åminne 2020</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D3C9326-6011-45FD-82E1-B3528FA8C770}" type="slidenum">
              <a:rPr lang="fi-FI" smtClean="0"/>
              <a:t>‹#›</a:t>
            </a:fld>
            <a:endParaRPr lang="fi-FI"/>
          </a:p>
        </p:txBody>
      </p:sp>
    </p:spTree>
    <p:extLst>
      <p:ext uri="{BB962C8B-B14F-4D97-AF65-F5344CB8AC3E}">
        <p14:creationId xmlns:p14="http://schemas.microsoft.com/office/powerpoint/2010/main" val="1643977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FBA59AEF-2E4A-47FB-960C-6ABA153E4CCA}" type="datetime1">
              <a:rPr lang="fi-FI" smtClean="0"/>
              <a:t>30.1.2020</a:t>
            </a:fld>
            <a:endParaRPr lang="fi-FI"/>
          </a:p>
        </p:txBody>
      </p:sp>
      <p:sp>
        <p:nvSpPr>
          <p:cNvPr id="5" name="Footer Placeholder 4"/>
          <p:cNvSpPr>
            <a:spLocks noGrp="1"/>
          </p:cNvSpPr>
          <p:nvPr>
            <p:ph type="ftr" sz="quarter" idx="11"/>
          </p:nvPr>
        </p:nvSpPr>
        <p:spPr/>
        <p:txBody>
          <a:bodyPr/>
          <a:lstStyle/>
          <a:p>
            <a:r>
              <a:rPr lang="fi-FI"/>
              <a:t>Tuula Åminne 2020</a:t>
            </a:r>
          </a:p>
        </p:txBody>
      </p:sp>
      <p:sp>
        <p:nvSpPr>
          <p:cNvPr id="6" name="Slide Number Placeholder 5"/>
          <p:cNvSpPr>
            <a:spLocks noGrp="1"/>
          </p:cNvSpPr>
          <p:nvPr>
            <p:ph type="sldNum" sz="quarter" idx="12"/>
          </p:nvPr>
        </p:nvSpPr>
        <p:spPr/>
        <p:txBody>
          <a:bodyPr/>
          <a:lstStyle/>
          <a:p>
            <a:fld id="{5D3C9326-6011-45FD-82E1-B3528FA8C770}" type="slidenum">
              <a:rPr lang="fi-FI" smtClean="0"/>
              <a:t>‹#›</a:t>
            </a:fld>
            <a:endParaRPr lang="fi-FI"/>
          </a:p>
        </p:txBody>
      </p:sp>
    </p:spTree>
    <p:extLst>
      <p:ext uri="{BB962C8B-B14F-4D97-AF65-F5344CB8AC3E}">
        <p14:creationId xmlns:p14="http://schemas.microsoft.com/office/powerpoint/2010/main" val="3168388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fi-FI"/>
              <a:t>Muokkaa perustyyl. napsautt.</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85BFCB34-E161-46B6-89FB-5DA08FC32CFE}" type="datetime1">
              <a:rPr lang="fi-FI" smtClean="0"/>
              <a:t>30.1.2020</a:t>
            </a:fld>
            <a:endParaRPr lang="fi-FI"/>
          </a:p>
        </p:txBody>
      </p:sp>
      <p:sp>
        <p:nvSpPr>
          <p:cNvPr id="5" name="Footer Placeholder 4"/>
          <p:cNvSpPr>
            <a:spLocks noGrp="1"/>
          </p:cNvSpPr>
          <p:nvPr>
            <p:ph type="ftr" sz="quarter" idx="11"/>
          </p:nvPr>
        </p:nvSpPr>
        <p:spPr/>
        <p:txBody>
          <a:bodyPr/>
          <a:lstStyle/>
          <a:p>
            <a:r>
              <a:rPr lang="fi-FI"/>
              <a:t>Tuula Åminne 2020</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D3C9326-6011-45FD-82E1-B3528FA8C770}" type="slidenum">
              <a:rPr lang="fi-FI" smtClean="0"/>
              <a:t>‹#›</a:t>
            </a:fld>
            <a:endParaRPr lang="fi-FI"/>
          </a:p>
        </p:txBody>
      </p:sp>
    </p:spTree>
    <p:extLst>
      <p:ext uri="{BB962C8B-B14F-4D97-AF65-F5344CB8AC3E}">
        <p14:creationId xmlns:p14="http://schemas.microsoft.com/office/powerpoint/2010/main" val="669847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2D8B6E48-4275-4914-BD76-9A5411C88AD6}" type="datetime1">
              <a:rPr lang="fi-FI" smtClean="0"/>
              <a:t>30.1.2020</a:t>
            </a:fld>
            <a:endParaRPr lang="fi-FI"/>
          </a:p>
        </p:txBody>
      </p:sp>
      <p:sp>
        <p:nvSpPr>
          <p:cNvPr id="6" name="Footer Placeholder 5"/>
          <p:cNvSpPr>
            <a:spLocks noGrp="1"/>
          </p:cNvSpPr>
          <p:nvPr>
            <p:ph type="ftr" sz="quarter" idx="11"/>
          </p:nvPr>
        </p:nvSpPr>
        <p:spPr/>
        <p:txBody>
          <a:bodyPr/>
          <a:lstStyle/>
          <a:p>
            <a:r>
              <a:rPr lang="fi-FI"/>
              <a:t>Tuula Åminne 2020</a:t>
            </a:r>
          </a:p>
        </p:txBody>
      </p:sp>
      <p:sp>
        <p:nvSpPr>
          <p:cNvPr id="7" name="Slide Number Placeholder 6"/>
          <p:cNvSpPr>
            <a:spLocks noGrp="1"/>
          </p:cNvSpPr>
          <p:nvPr>
            <p:ph type="sldNum" sz="quarter" idx="12"/>
          </p:nvPr>
        </p:nvSpPr>
        <p:spPr/>
        <p:txBody>
          <a:bodyPr/>
          <a:lstStyle/>
          <a:p>
            <a:fld id="{5D3C9326-6011-45FD-82E1-B3528FA8C770}" type="slidenum">
              <a:rPr lang="fi-FI" smtClean="0"/>
              <a:t>‹#›</a:t>
            </a:fld>
            <a:endParaRPr lang="fi-FI"/>
          </a:p>
        </p:txBody>
      </p:sp>
    </p:spTree>
    <p:extLst>
      <p:ext uri="{BB962C8B-B14F-4D97-AF65-F5344CB8AC3E}">
        <p14:creationId xmlns:p14="http://schemas.microsoft.com/office/powerpoint/2010/main" val="505129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perustyyl. napsautt.</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989149C4-9A4C-4E69-8C01-C17A7134E84D}" type="datetime1">
              <a:rPr lang="fi-FI" smtClean="0"/>
              <a:t>30.1.2020</a:t>
            </a:fld>
            <a:endParaRPr lang="fi-FI"/>
          </a:p>
        </p:txBody>
      </p:sp>
      <p:sp>
        <p:nvSpPr>
          <p:cNvPr id="8" name="Footer Placeholder 7"/>
          <p:cNvSpPr>
            <a:spLocks noGrp="1"/>
          </p:cNvSpPr>
          <p:nvPr>
            <p:ph type="ftr" sz="quarter" idx="11"/>
          </p:nvPr>
        </p:nvSpPr>
        <p:spPr/>
        <p:txBody>
          <a:bodyPr/>
          <a:lstStyle/>
          <a:p>
            <a:r>
              <a:rPr lang="fi-FI"/>
              <a:t>Tuula Åminne 2020</a:t>
            </a:r>
          </a:p>
        </p:txBody>
      </p:sp>
      <p:sp>
        <p:nvSpPr>
          <p:cNvPr id="9" name="Slide Number Placeholder 8"/>
          <p:cNvSpPr>
            <a:spLocks noGrp="1"/>
          </p:cNvSpPr>
          <p:nvPr>
            <p:ph type="sldNum" sz="quarter" idx="12"/>
          </p:nvPr>
        </p:nvSpPr>
        <p:spPr/>
        <p:txBody>
          <a:bodyPr/>
          <a:lstStyle/>
          <a:p>
            <a:fld id="{5D3C9326-6011-45FD-82E1-B3528FA8C770}" type="slidenum">
              <a:rPr lang="fi-FI" smtClean="0"/>
              <a:t>‹#›</a:t>
            </a:fld>
            <a:endParaRPr lang="fi-FI"/>
          </a:p>
        </p:txBody>
      </p:sp>
    </p:spTree>
    <p:extLst>
      <p:ext uri="{BB962C8B-B14F-4D97-AF65-F5344CB8AC3E}">
        <p14:creationId xmlns:p14="http://schemas.microsoft.com/office/powerpoint/2010/main" val="69905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fi-FI"/>
              <a:t>Muokkaa perustyyl. napsautt.</a:t>
            </a:r>
            <a:endParaRPr lang="en-US" dirty="0"/>
          </a:p>
        </p:txBody>
      </p:sp>
      <p:sp>
        <p:nvSpPr>
          <p:cNvPr id="3" name="Date Placeholder 2"/>
          <p:cNvSpPr>
            <a:spLocks noGrp="1"/>
          </p:cNvSpPr>
          <p:nvPr>
            <p:ph type="dt" sz="half" idx="10"/>
          </p:nvPr>
        </p:nvSpPr>
        <p:spPr/>
        <p:txBody>
          <a:bodyPr/>
          <a:lstStyle/>
          <a:p>
            <a:fld id="{E4672DF3-9A81-4F97-B68D-CEACF5C312E6}" type="datetime1">
              <a:rPr lang="fi-FI" smtClean="0"/>
              <a:t>30.1.2020</a:t>
            </a:fld>
            <a:endParaRPr lang="fi-FI"/>
          </a:p>
        </p:txBody>
      </p:sp>
      <p:sp>
        <p:nvSpPr>
          <p:cNvPr id="4" name="Footer Placeholder 3"/>
          <p:cNvSpPr>
            <a:spLocks noGrp="1"/>
          </p:cNvSpPr>
          <p:nvPr>
            <p:ph type="ftr" sz="quarter" idx="11"/>
          </p:nvPr>
        </p:nvSpPr>
        <p:spPr/>
        <p:txBody>
          <a:bodyPr/>
          <a:lstStyle/>
          <a:p>
            <a:r>
              <a:rPr lang="fi-FI"/>
              <a:t>Tuula Åminne 2020</a:t>
            </a:r>
          </a:p>
        </p:txBody>
      </p:sp>
      <p:sp>
        <p:nvSpPr>
          <p:cNvPr id="5" name="Slide Number Placeholder 4"/>
          <p:cNvSpPr>
            <a:spLocks noGrp="1"/>
          </p:cNvSpPr>
          <p:nvPr>
            <p:ph type="sldNum" sz="quarter" idx="12"/>
          </p:nvPr>
        </p:nvSpPr>
        <p:spPr/>
        <p:txBody>
          <a:bodyPr/>
          <a:lstStyle/>
          <a:p>
            <a:fld id="{5D3C9326-6011-45FD-82E1-B3528FA8C770}" type="slidenum">
              <a:rPr lang="fi-FI" smtClean="0"/>
              <a:t>‹#›</a:t>
            </a:fld>
            <a:endParaRPr lang="fi-FI"/>
          </a:p>
        </p:txBody>
      </p:sp>
    </p:spTree>
    <p:extLst>
      <p:ext uri="{BB962C8B-B14F-4D97-AF65-F5344CB8AC3E}">
        <p14:creationId xmlns:p14="http://schemas.microsoft.com/office/powerpoint/2010/main" val="617813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3282A3-AE18-476A-BDFF-4AFFF89AEDFF}" type="datetime1">
              <a:rPr lang="fi-FI" smtClean="0"/>
              <a:t>30.1.2020</a:t>
            </a:fld>
            <a:endParaRPr lang="fi-FI"/>
          </a:p>
        </p:txBody>
      </p:sp>
      <p:sp>
        <p:nvSpPr>
          <p:cNvPr id="3" name="Footer Placeholder 2"/>
          <p:cNvSpPr>
            <a:spLocks noGrp="1"/>
          </p:cNvSpPr>
          <p:nvPr>
            <p:ph type="ftr" sz="quarter" idx="11"/>
          </p:nvPr>
        </p:nvSpPr>
        <p:spPr/>
        <p:txBody>
          <a:bodyPr/>
          <a:lstStyle/>
          <a:p>
            <a:r>
              <a:rPr lang="fi-FI"/>
              <a:t>Tuula Åminne 2020</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D3C9326-6011-45FD-82E1-B3528FA8C770}" type="slidenum">
              <a:rPr lang="fi-FI" smtClean="0"/>
              <a:t>‹#›</a:t>
            </a:fld>
            <a:endParaRPr lang="fi-FI"/>
          </a:p>
        </p:txBody>
      </p:sp>
    </p:spTree>
    <p:extLst>
      <p:ext uri="{BB962C8B-B14F-4D97-AF65-F5344CB8AC3E}">
        <p14:creationId xmlns:p14="http://schemas.microsoft.com/office/powerpoint/2010/main" val="4040478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fi-FI"/>
              <a:t>Muokkaa perustyyl. napsautt.</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52F92FD0-3C8D-4CAD-9B36-5AC8AB3AA746}" type="datetime1">
              <a:rPr lang="fi-FI" smtClean="0"/>
              <a:t>30.1.2020</a:t>
            </a:fld>
            <a:endParaRPr lang="fi-FI"/>
          </a:p>
        </p:txBody>
      </p:sp>
      <p:sp>
        <p:nvSpPr>
          <p:cNvPr id="6" name="Footer Placeholder 5"/>
          <p:cNvSpPr>
            <a:spLocks noGrp="1"/>
          </p:cNvSpPr>
          <p:nvPr>
            <p:ph type="ftr" sz="quarter" idx="11"/>
          </p:nvPr>
        </p:nvSpPr>
        <p:spPr/>
        <p:txBody>
          <a:bodyPr/>
          <a:lstStyle/>
          <a:p>
            <a:r>
              <a:rPr lang="fi-FI"/>
              <a:t>Tuula Åminne 2020</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D3C9326-6011-45FD-82E1-B3528FA8C770}" type="slidenum">
              <a:rPr lang="fi-FI" smtClean="0"/>
              <a:t>‹#›</a:t>
            </a:fld>
            <a:endParaRPr lang="fi-FI"/>
          </a:p>
        </p:txBody>
      </p:sp>
    </p:spTree>
    <p:extLst>
      <p:ext uri="{BB962C8B-B14F-4D97-AF65-F5344CB8AC3E}">
        <p14:creationId xmlns:p14="http://schemas.microsoft.com/office/powerpoint/2010/main" val="804050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fi-FI"/>
              <a:t>Muokkaa perustyyl. napsautt.</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fi-FI"/>
              <a:t>Lisää kuva napsauttamalla kuvaketta</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42FAE68B-A26C-4760-ABDA-DCF775FA7FD1}" type="datetime1">
              <a:rPr lang="fi-FI" smtClean="0"/>
              <a:t>30.1.2020</a:t>
            </a:fld>
            <a:endParaRPr lang="fi-FI"/>
          </a:p>
        </p:txBody>
      </p:sp>
      <p:sp>
        <p:nvSpPr>
          <p:cNvPr id="6" name="Footer Placeholder 5"/>
          <p:cNvSpPr>
            <a:spLocks noGrp="1"/>
          </p:cNvSpPr>
          <p:nvPr>
            <p:ph type="ftr" sz="quarter" idx="11"/>
          </p:nvPr>
        </p:nvSpPr>
        <p:spPr/>
        <p:txBody>
          <a:bodyPr/>
          <a:lstStyle/>
          <a:p>
            <a:r>
              <a:rPr lang="fi-FI"/>
              <a:t>Tuula Åminne 2020</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D3C9326-6011-45FD-82E1-B3528FA8C770}" type="slidenum">
              <a:rPr lang="fi-FI" smtClean="0"/>
              <a:t>‹#›</a:t>
            </a:fld>
            <a:endParaRPr lang="fi-FI"/>
          </a:p>
        </p:txBody>
      </p:sp>
    </p:spTree>
    <p:extLst>
      <p:ext uri="{BB962C8B-B14F-4D97-AF65-F5344CB8AC3E}">
        <p14:creationId xmlns:p14="http://schemas.microsoft.com/office/powerpoint/2010/main" val="4092347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i-FI"/>
              <a:t>Muokkaa perustyyl. napsautt.</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EB23632-B294-4BDB-ABED-0951835EC54F}" type="datetime1">
              <a:rPr lang="fi-FI" smtClean="0"/>
              <a:t>30.1.2020</a:t>
            </a:fld>
            <a:endParaRPr lang="fi-FI"/>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fi-FI"/>
              <a:t>Tuula Åminne 2020</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D3C9326-6011-45FD-82E1-B3528FA8C770}" type="slidenum">
              <a:rPr lang="fi-FI" smtClean="0"/>
              <a:t>‹#›</a:t>
            </a:fld>
            <a:endParaRPr lang="fi-FI"/>
          </a:p>
        </p:txBody>
      </p:sp>
    </p:spTree>
    <p:extLst>
      <p:ext uri="{BB962C8B-B14F-4D97-AF65-F5344CB8AC3E}">
        <p14:creationId xmlns:p14="http://schemas.microsoft.com/office/powerpoint/2010/main" val="3429618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lukujaliikkuen.fi/siivooja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lukujaliikkuen.fi/wp-content/uploads/2014/08/Mik&#228;-kehonosa_kortit.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lukujaliikkuen.fi/pyykkipoikaleikki/"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s://lukujaliikkuen.fi/tyomaakonee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hyperlink" Target="https://youtu.be/rFC0CUuYgYQ" TargetMode="External"/><Relationship Id="rId3" Type="http://schemas.openxmlformats.org/officeDocument/2006/relationships/hyperlink" Target="https://youtu.be/IgQeZkRO7AY" TargetMode="External"/><Relationship Id="rId7" Type="http://schemas.openxmlformats.org/officeDocument/2006/relationships/hyperlink" Target="https://youtu.be/VvChQ5lTyV0" TargetMode="External"/><Relationship Id="rId12" Type="http://schemas.openxmlformats.org/officeDocument/2006/relationships/hyperlink" Target="https://youtu.be/vIezOVkNezc" TargetMode="External"/><Relationship Id="rId2" Type="http://schemas.openxmlformats.org/officeDocument/2006/relationships/hyperlink" Target="https://youtu.be/-dlO0uAqZFs" TargetMode="External"/><Relationship Id="rId1" Type="http://schemas.openxmlformats.org/officeDocument/2006/relationships/slideLayout" Target="../slideLayouts/slideLayout2.xml"/><Relationship Id="rId6" Type="http://schemas.openxmlformats.org/officeDocument/2006/relationships/hyperlink" Target="https://youtu.be/zIxYdCcoTTk" TargetMode="External"/><Relationship Id="rId11" Type="http://schemas.openxmlformats.org/officeDocument/2006/relationships/hyperlink" Target="https://youtu.be/heP36O6W_fc" TargetMode="External"/><Relationship Id="rId5" Type="http://schemas.openxmlformats.org/officeDocument/2006/relationships/hyperlink" Target="https://youtu.be/TVMyapAP4PE" TargetMode="External"/><Relationship Id="rId10" Type="http://schemas.openxmlformats.org/officeDocument/2006/relationships/hyperlink" Target="https://youtu.be/dYIIWLG70MA" TargetMode="External"/><Relationship Id="rId4" Type="http://schemas.openxmlformats.org/officeDocument/2006/relationships/hyperlink" Target="https://youtu.be/CYGIidFFE9E" TargetMode="External"/><Relationship Id="rId9" Type="http://schemas.openxmlformats.org/officeDocument/2006/relationships/hyperlink" Target="https://youtu.be/_Yc-5i0U_F0"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lukujaliikkuen.fi/ukko-nooa/"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youtu.be/W5cpcMsXyEA" TargetMode="External"/><Relationship Id="rId2" Type="http://schemas.openxmlformats.org/officeDocument/2006/relationships/hyperlink" Target="https://youtu.be/kQXhyU-0sy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lukujaliikkuen.fi/taikalaatikko/" TargetMode="External"/><Relationship Id="rId2" Type="http://schemas.openxmlformats.org/officeDocument/2006/relationships/hyperlink" Target="https://lukujaliikkuen.fi/taikalaatikon-nimet/"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otakoppi-ohjelma.fi/toiminnalliset-menetelmat-alkuopetuksessa/liikkuminen/kehonosapeli"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papuri.papunet.net/lue/21/d7eeddae7909537d8668ae78586f235e/#/"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hyperlink" Target="https://iltasatu.org/lue-selaimessa/?id=531"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lukujaliikkuen.fi/mika-kehonosa/"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hyperlink" Target="https://youtu.be/Nwy8Ejl40Hs"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kll.fi/filebank/233-taidon_leikkiopas_valmis.pdf"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s://www.theseus.fi/bitstream/handle/10024/41546/Minahanosaan.pdf?sequence=1"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youtu.be/bGuj-1xi-ZA" TargetMode="External"/><Relationship Id="rId2" Type="http://schemas.openxmlformats.org/officeDocument/2006/relationships/hyperlink" Target="https://youtu.be/h4eueDYPTIg" TargetMode="External"/><Relationship Id="rId1" Type="http://schemas.openxmlformats.org/officeDocument/2006/relationships/slideLayout" Target="../slideLayouts/slideLayout2.xml"/><Relationship Id="rId4" Type="http://schemas.openxmlformats.org/officeDocument/2006/relationships/hyperlink" Target="https://lukujaliikkuen.fi/mika-kehonosa/"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lukujaliikkuen.fi/wp-content/uploads/2014/08/Mik&#228;-kehonosa_kortit.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lukujaliikkuen.fi/wp-content/uploads/2014/08/Mik&#228;-kehonosa_kortit.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74774" y="2099733"/>
            <a:ext cx="8825658" cy="827497"/>
          </a:xfrm>
        </p:spPr>
        <p:txBody>
          <a:bodyPr/>
          <a:lstStyle/>
          <a:p>
            <a:r>
              <a:rPr lang="fi-FI" dirty="0"/>
              <a:t>KEHONOSAT</a:t>
            </a:r>
          </a:p>
        </p:txBody>
      </p:sp>
      <p:sp>
        <p:nvSpPr>
          <p:cNvPr id="3" name="Alaotsikko 2"/>
          <p:cNvSpPr>
            <a:spLocks noGrp="1"/>
          </p:cNvSpPr>
          <p:nvPr>
            <p:ph type="subTitle" idx="1"/>
          </p:nvPr>
        </p:nvSpPr>
        <p:spPr>
          <a:xfrm>
            <a:off x="1526220" y="3751563"/>
            <a:ext cx="9144000" cy="1655762"/>
          </a:xfrm>
        </p:spPr>
        <p:txBody>
          <a:bodyPr/>
          <a:lstStyle/>
          <a:p>
            <a:pPr algn="l"/>
            <a:endParaRPr lang="fi-FI" dirty="0"/>
          </a:p>
          <a:p>
            <a:pPr algn="l"/>
            <a:r>
              <a:rPr lang="fi-FI" dirty="0" err="1"/>
              <a:t>Observera</a:t>
            </a:r>
            <a:r>
              <a:rPr lang="fi-FI" dirty="0"/>
              <a:t> </a:t>
            </a:r>
            <a:r>
              <a:rPr lang="fi-FI" dirty="0" err="1"/>
              <a:t>att</a:t>
            </a:r>
            <a:r>
              <a:rPr lang="fi-FI" dirty="0"/>
              <a:t> </a:t>
            </a:r>
            <a:r>
              <a:rPr lang="fi-FI" dirty="0" err="1"/>
              <a:t>länkarna</a:t>
            </a:r>
            <a:r>
              <a:rPr lang="fi-FI" dirty="0"/>
              <a:t> </a:t>
            </a:r>
            <a:r>
              <a:rPr lang="fi-FI" dirty="0" err="1"/>
              <a:t>fungerar</a:t>
            </a:r>
            <a:r>
              <a:rPr lang="fi-FI" dirty="0"/>
              <a:t> </a:t>
            </a:r>
            <a:r>
              <a:rPr lang="fi-FI" dirty="0" err="1"/>
              <a:t>enbart</a:t>
            </a:r>
            <a:r>
              <a:rPr lang="fi-FI" dirty="0"/>
              <a:t> i </a:t>
            </a:r>
            <a:r>
              <a:rPr lang="fi-FI" dirty="0" err="1"/>
              <a:t>presentationsläget</a:t>
            </a:r>
            <a:endParaRPr lang="fi-FI" dirty="0"/>
          </a:p>
          <a:p>
            <a:pPr algn="l"/>
            <a:r>
              <a:rPr lang="fi-FI" dirty="0"/>
              <a:t>Huomioi, että linkit toimivat vain esitystilassa </a:t>
            </a:r>
          </a:p>
          <a:p>
            <a:endParaRPr lang="fi-FI" dirty="0"/>
          </a:p>
        </p:txBody>
      </p:sp>
      <p:sp>
        <p:nvSpPr>
          <p:cNvPr id="5" name="Alatunnisteen paikkamerkki 4"/>
          <p:cNvSpPr>
            <a:spLocks noGrp="1"/>
          </p:cNvSpPr>
          <p:nvPr>
            <p:ph type="ftr" sz="quarter" idx="11"/>
          </p:nvPr>
        </p:nvSpPr>
        <p:spPr/>
        <p:txBody>
          <a:bodyPr/>
          <a:lstStyle/>
          <a:p>
            <a:r>
              <a:rPr lang="fi-FI" dirty="0"/>
              <a:t>Tuula Åminne 2020</a:t>
            </a:r>
          </a:p>
        </p:txBody>
      </p:sp>
    </p:spTree>
    <p:extLst>
      <p:ext uri="{BB962C8B-B14F-4D97-AF65-F5344CB8AC3E}">
        <p14:creationId xmlns:p14="http://schemas.microsoft.com/office/powerpoint/2010/main" val="594036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MONSTERS / HIRVIÖT</a:t>
            </a:r>
          </a:p>
        </p:txBody>
      </p:sp>
      <p:sp>
        <p:nvSpPr>
          <p:cNvPr id="3" name="Sisällön paikkamerkki 2"/>
          <p:cNvSpPr>
            <a:spLocks noGrp="1"/>
          </p:cNvSpPr>
          <p:nvPr>
            <p:ph idx="1"/>
          </p:nvPr>
        </p:nvSpPr>
        <p:spPr/>
        <p:txBody>
          <a:bodyPr/>
          <a:lstStyle/>
          <a:p>
            <a:pPr marL="0" indent="0">
              <a:buNone/>
            </a:pPr>
            <a:r>
              <a:rPr lang="fi-FI" dirty="0"/>
              <a:t>Opettaja antaa oppilaille käskyjä sanomalla kehonosia ääneen. Oppilas piirtää osan vihkoonsa. Opettajan ei tarvitse edetä järjestyksessä ja hän voi myös antaa käskyn piirtää esimerkiksi kymmenen silmää, jos numerot ovat jo tuttuja. Voidaan toteuttaa myös pareittain tai niin, että piirrospaperi siirtyy seuraavalle oppilaalle yhden ruumiinosan jälkeen ja taas seuraavalle ja seuraavalle, kunnes jokaisen piirros palaa takaisin lähtöruutuun ja lopputuloksena on "hirviö".</a:t>
            </a:r>
            <a:br>
              <a:rPr lang="fi-FI" dirty="0"/>
            </a:br>
            <a:endParaRPr lang="fi-FI" dirty="0"/>
          </a:p>
        </p:txBody>
      </p:sp>
      <p:sp>
        <p:nvSpPr>
          <p:cNvPr id="4" name="Alatunnisteen paikkamerkki 3"/>
          <p:cNvSpPr>
            <a:spLocks noGrp="1"/>
          </p:cNvSpPr>
          <p:nvPr>
            <p:ph type="ftr" sz="quarter" idx="11"/>
          </p:nvPr>
        </p:nvSpPr>
        <p:spPr/>
        <p:txBody>
          <a:bodyPr/>
          <a:lstStyle/>
          <a:p>
            <a:r>
              <a:rPr lang="fi-FI"/>
              <a:t>Tuula Åminne 2020</a:t>
            </a:r>
          </a:p>
        </p:txBody>
      </p:sp>
    </p:spTree>
    <p:extLst>
      <p:ext uri="{BB962C8B-B14F-4D97-AF65-F5344CB8AC3E}">
        <p14:creationId xmlns:p14="http://schemas.microsoft.com/office/powerpoint/2010/main" val="1323810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KAPTEENI KÄSKEE…</a:t>
            </a:r>
          </a:p>
        </p:txBody>
      </p:sp>
      <p:sp>
        <p:nvSpPr>
          <p:cNvPr id="3" name="Sisällön paikkamerkki 2"/>
          <p:cNvSpPr>
            <a:spLocks noGrp="1"/>
          </p:cNvSpPr>
          <p:nvPr>
            <p:ph idx="1"/>
          </p:nvPr>
        </p:nvSpPr>
        <p:spPr/>
        <p:txBody>
          <a:bodyPr/>
          <a:lstStyle/>
          <a:p>
            <a:pPr marL="0" indent="0">
              <a:buNone/>
            </a:pPr>
            <a:r>
              <a:rPr lang="fi-FI" dirty="0"/>
              <a:t>Opettaja on kapteeni. Kun kapteeni sanoo ”kapteeni käskee...” ja kertoo jonkin määräyksen, muiden on toteltava. Jos kapteeni ei sano ”kapteeni käskee” ennen määräystään, pelaajat eivät saa totella. Jos joku pelaaja tottelee tässä tilanteessa, tai ei tottele silloin kun kapteeni sanoo ”kapteeni käskee”, tämä putoaa. Kun kaikki paitsi yksi pelaaja on pudonnut, putoamaton pelaaja jää uudeksi kapteeniksi. Leikki jatkuu, kunnes kaikki pelaajat ovat pudonneet pelistä.</a:t>
            </a:r>
          </a:p>
          <a:p>
            <a:pPr marL="0" indent="0">
              <a:buNone/>
            </a:pPr>
            <a:r>
              <a:rPr lang="fi-FI" dirty="0"/>
              <a:t>Myös oppilaat voivat toimia kapteeneina.</a:t>
            </a:r>
            <a:br>
              <a:rPr lang="fi-FI" dirty="0"/>
            </a:br>
            <a:endParaRPr lang="fi-FI" dirty="0"/>
          </a:p>
        </p:txBody>
      </p:sp>
      <p:sp>
        <p:nvSpPr>
          <p:cNvPr id="4" name="Alatunnisteen paikkamerkki 3"/>
          <p:cNvSpPr>
            <a:spLocks noGrp="1"/>
          </p:cNvSpPr>
          <p:nvPr>
            <p:ph type="ftr" sz="quarter" idx="11"/>
          </p:nvPr>
        </p:nvSpPr>
        <p:spPr/>
        <p:txBody>
          <a:bodyPr/>
          <a:lstStyle/>
          <a:p>
            <a:r>
              <a:rPr lang="fi-FI"/>
              <a:t>Tuula Åminne 2020</a:t>
            </a:r>
          </a:p>
        </p:txBody>
      </p:sp>
    </p:spTree>
    <p:extLst>
      <p:ext uri="{BB962C8B-B14F-4D97-AF65-F5344CB8AC3E}">
        <p14:creationId xmlns:p14="http://schemas.microsoft.com/office/powerpoint/2010/main" val="3423307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SHAKE / RAVISTA</a:t>
            </a:r>
          </a:p>
        </p:txBody>
      </p:sp>
      <p:sp>
        <p:nvSpPr>
          <p:cNvPr id="3" name="Sisällön paikkamerkki 2"/>
          <p:cNvSpPr>
            <a:spLocks noGrp="1"/>
          </p:cNvSpPr>
          <p:nvPr>
            <p:ph idx="1"/>
          </p:nvPr>
        </p:nvSpPr>
        <p:spPr/>
        <p:txBody>
          <a:bodyPr/>
          <a:lstStyle/>
          <a:p>
            <a:pPr marL="0" indent="0">
              <a:buNone/>
            </a:pPr>
            <a:r>
              <a:rPr lang="fi-FI" dirty="0"/>
              <a:t>Ravista opettajan sanomaa kehonosaa. Voidaan testata, voidaanko ravistaa kahta kehonosaa samaan aikaan.</a:t>
            </a:r>
            <a:br>
              <a:rPr lang="fi-FI" dirty="0"/>
            </a:br>
            <a:endParaRPr lang="fi-FI" dirty="0"/>
          </a:p>
        </p:txBody>
      </p:sp>
      <p:sp>
        <p:nvSpPr>
          <p:cNvPr id="4" name="Alatunnisteen paikkamerkki 3"/>
          <p:cNvSpPr>
            <a:spLocks noGrp="1"/>
          </p:cNvSpPr>
          <p:nvPr>
            <p:ph type="ftr" sz="quarter" idx="11"/>
          </p:nvPr>
        </p:nvSpPr>
        <p:spPr/>
        <p:txBody>
          <a:bodyPr/>
          <a:lstStyle/>
          <a:p>
            <a:r>
              <a:rPr lang="fi-FI"/>
              <a:t>Tuula Åminne 2020</a:t>
            </a:r>
          </a:p>
        </p:txBody>
      </p:sp>
    </p:spTree>
    <p:extLst>
      <p:ext uri="{BB962C8B-B14F-4D97-AF65-F5344CB8AC3E}">
        <p14:creationId xmlns:p14="http://schemas.microsoft.com/office/powerpoint/2010/main" val="288340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YHTEEN</a:t>
            </a:r>
          </a:p>
        </p:txBody>
      </p:sp>
      <p:sp>
        <p:nvSpPr>
          <p:cNvPr id="3" name="Sisällön paikkamerkki 2"/>
          <p:cNvSpPr>
            <a:spLocks noGrp="1"/>
          </p:cNvSpPr>
          <p:nvPr>
            <p:ph idx="1"/>
          </p:nvPr>
        </p:nvSpPr>
        <p:spPr/>
        <p:txBody>
          <a:bodyPr/>
          <a:lstStyle/>
          <a:p>
            <a:pPr marL="0" indent="0">
              <a:buNone/>
            </a:pPr>
            <a:r>
              <a:rPr lang="fi-FI" dirty="0"/>
              <a:t/>
            </a:r>
            <a:br>
              <a:rPr lang="fi-FI" dirty="0"/>
            </a:br>
            <a:r>
              <a:rPr lang="fi-FI" dirty="0"/>
              <a:t>Opettaja huutaa jonkin kehonosan sekä numeron ja oppilaat laittavat ko. kehonosat yhteen. Opettaja voi esimerkiksi huutaa: ”Kolme jalkaa!”. Voidaan myös pelata niin, että opettaja huutaa useamman kehonosan ”Kolme jalkaa, neljä päätä, </a:t>
            </a:r>
            <a:r>
              <a:rPr lang="fi-FI"/>
              <a:t>kaksi </a:t>
            </a:r>
            <a:r>
              <a:rPr lang="fi-FI" smtClean="0"/>
              <a:t>kättä” </a:t>
            </a:r>
            <a:r>
              <a:rPr lang="fi-FI" dirty="0"/>
              <a:t>ja oppilaat pyrkivät saamaan kaikki mainitut kehonosat lattiaan tai yhteen.</a:t>
            </a:r>
            <a:br>
              <a:rPr lang="fi-FI" dirty="0"/>
            </a:br>
            <a:endParaRPr lang="fi-FI" dirty="0"/>
          </a:p>
        </p:txBody>
      </p:sp>
      <p:sp>
        <p:nvSpPr>
          <p:cNvPr id="4" name="Alatunnisteen paikkamerkki 3"/>
          <p:cNvSpPr>
            <a:spLocks noGrp="1"/>
          </p:cNvSpPr>
          <p:nvPr>
            <p:ph type="ftr" sz="quarter" idx="11"/>
          </p:nvPr>
        </p:nvSpPr>
        <p:spPr/>
        <p:txBody>
          <a:bodyPr/>
          <a:lstStyle/>
          <a:p>
            <a:r>
              <a:rPr lang="fi-FI"/>
              <a:t>Tuula Åminne 2020</a:t>
            </a:r>
          </a:p>
        </p:txBody>
      </p:sp>
    </p:spTree>
    <p:extLst>
      <p:ext uri="{BB962C8B-B14F-4D97-AF65-F5344CB8AC3E}">
        <p14:creationId xmlns:p14="http://schemas.microsoft.com/office/powerpoint/2010/main" val="3920599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”LENNI HALUAA LEIKKIÄ” -leikki</a:t>
            </a:r>
          </a:p>
        </p:txBody>
      </p:sp>
      <p:sp>
        <p:nvSpPr>
          <p:cNvPr id="3" name="Sisällön paikkamerkki 2"/>
          <p:cNvSpPr>
            <a:spLocks noGrp="1"/>
          </p:cNvSpPr>
          <p:nvPr>
            <p:ph idx="1"/>
          </p:nvPr>
        </p:nvSpPr>
        <p:spPr/>
        <p:txBody>
          <a:bodyPr>
            <a:normAutofit/>
          </a:bodyPr>
          <a:lstStyle/>
          <a:p>
            <a:pPr marL="0" indent="0">
              <a:buNone/>
            </a:pPr>
            <a:r>
              <a:rPr lang="fi-FI" dirty="0"/>
              <a:t>Leikin ideana on, että istutaan ringissä tuoleissa ja opettaja sanoo: </a:t>
            </a:r>
          </a:p>
          <a:p>
            <a:pPr marL="0" indent="0">
              <a:buNone/>
            </a:pPr>
            <a:r>
              <a:rPr lang="fi-FI" dirty="0"/>
              <a:t>”</a:t>
            </a:r>
            <a:r>
              <a:rPr lang="fi-FI" dirty="0" err="1"/>
              <a:t>Lenni</a:t>
            </a:r>
            <a:r>
              <a:rPr lang="fi-FI" dirty="0"/>
              <a:t> (pehmolelu) haluaa istua Mintun polven päällä” ja tämän jälkeen pehmolelu heitetään Mintulle, ja Minttu laittaa pehmolelun polvelleen…</a:t>
            </a:r>
          </a:p>
        </p:txBody>
      </p:sp>
      <p:sp>
        <p:nvSpPr>
          <p:cNvPr id="4" name="Alatunnisteen paikkamerkki 3"/>
          <p:cNvSpPr>
            <a:spLocks noGrp="1"/>
          </p:cNvSpPr>
          <p:nvPr>
            <p:ph type="ftr" sz="quarter" idx="11"/>
          </p:nvPr>
        </p:nvSpPr>
        <p:spPr/>
        <p:txBody>
          <a:bodyPr/>
          <a:lstStyle/>
          <a:p>
            <a:r>
              <a:rPr lang="fi-FI"/>
              <a:t>Tuula Åminne 2020</a:t>
            </a:r>
          </a:p>
        </p:txBody>
      </p:sp>
    </p:spTree>
    <p:extLst>
      <p:ext uri="{BB962C8B-B14F-4D97-AF65-F5344CB8AC3E}">
        <p14:creationId xmlns:p14="http://schemas.microsoft.com/office/powerpoint/2010/main" val="788256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SIIVOOJAT </a:t>
            </a:r>
            <a:br>
              <a:rPr lang="fi-FI" dirty="0"/>
            </a:br>
            <a:r>
              <a:rPr lang="fi-FI" sz="1200" dirty="0"/>
              <a:t>LÄHDE: </a:t>
            </a:r>
            <a:r>
              <a:rPr lang="fi-FI" sz="1200" dirty="0">
                <a:hlinkClick r:id="rId2"/>
              </a:rPr>
              <a:t>https://lukujaliikkuen.fi/siivoojat/</a:t>
            </a:r>
            <a:r>
              <a:rPr lang="fi-FI" sz="1200" dirty="0"/>
              <a:t> </a:t>
            </a:r>
          </a:p>
        </p:txBody>
      </p:sp>
      <p:sp>
        <p:nvSpPr>
          <p:cNvPr id="5" name="Sisällön paikkamerkki 4"/>
          <p:cNvSpPr>
            <a:spLocks noGrp="1"/>
          </p:cNvSpPr>
          <p:nvPr>
            <p:ph idx="1"/>
          </p:nvPr>
        </p:nvSpPr>
        <p:spPr/>
        <p:txBody>
          <a:bodyPr>
            <a:normAutofit fontScale="62500" lnSpcReduction="20000"/>
          </a:bodyPr>
          <a:lstStyle/>
          <a:p>
            <a:pPr marL="0" indent="0" fontAlgn="base">
              <a:buNone/>
            </a:pPr>
            <a:r>
              <a:rPr lang="fi-FI" dirty="0"/>
              <a:t>Ohjaaja kertoo kehonosan ja tavan, miten lapset alkavat siivota tilaa. Esim. “Lakaise jalkapohjilla lattiaa”, “Pyyhi sormenpäillä pölyt kirjahyllyn päältä korkealta”. Lapset voivat myös itse keksiä kehonosia, joilla siivotaan.</a:t>
            </a:r>
          </a:p>
          <a:p>
            <a:pPr marL="0" indent="0" fontAlgn="base">
              <a:buNone/>
            </a:pPr>
            <a:r>
              <a:rPr lang="fi-FI" b="1" dirty="0"/>
              <a:t>Opetusjärjestelyt</a:t>
            </a:r>
          </a:p>
          <a:p>
            <a:pPr fontAlgn="base"/>
            <a:r>
              <a:rPr lang="fi-FI" dirty="0"/>
              <a:t>vapaasti tilassa</a:t>
            </a:r>
          </a:p>
          <a:p>
            <a:pPr marL="0" indent="0" fontAlgn="base">
              <a:buNone/>
            </a:pPr>
            <a:r>
              <a:rPr lang="fi-FI" b="1" dirty="0"/>
              <a:t>Tavoitteet</a:t>
            </a:r>
          </a:p>
          <a:p>
            <a:pPr lvl="1" fontAlgn="base"/>
            <a:r>
              <a:rPr lang="fi-FI" b="1" dirty="0"/>
              <a:t>Kognitiivinen:</a:t>
            </a:r>
            <a:br>
              <a:rPr lang="fi-FI" b="1" dirty="0"/>
            </a:br>
            <a:r>
              <a:rPr lang="fi-FI" dirty="0"/>
              <a:t>kehonosien tunnistaminen</a:t>
            </a:r>
          </a:p>
          <a:p>
            <a:pPr lvl="1" fontAlgn="base"/>
            <a:r>
              <a:rPr lang="fi-FI" b="1" dirty="0"/>
              <a:t>Motorinen:</a:t>
            </a:r>
            <a:br>
              <a:rPr lang="fi-FI" b="1" dirty="0"/>
            </a:br>
            <a:r>
              <a:rPr lang="fi-FI" dirty="0"/>
              <a:t>kehonhahmotus, eri tasoilla toimiminen, tasapaino</a:t>
            </a:r>
          </a:p>
          <a:p>
            <a:pPr lvl="1" fontAlgn="base"/>
            <a:r>
              <a:rPr lang="fi-FI" b="1" dirty="0" err="1"/>
              <a:t>Sosioemotionaalinen</a:t>
            </a:r>
            <a:r>
              <a:rPr lang="fi-FI" b="1" dirty="0"/>
              <a:t>:</a:t>
            </a:r>
            <a:br>
              <a:rPr lang="fi-FI" b="1" dirty="0"/>
            </a:br>
            <a:r>
              <a:rPr lang="fi-FI" dirty="0"/>
              <a:t>ilo</a:t>
            </a:r>
          </a:p>
          <a:p>
            <a:pPr marL="0" indent="0" fontAlgn="base">
              <a:buNone/>
            </a:pPr>
            <a:r>
              <a:rPr lang="fi-FI" b="1" dirty="0"/>
              <a:t>Tavoitteiden arviointi</a:t>
            </a:r>
          </a:p>
          <a:p>
            <a:pPr lvl="1" fontAlgn="base"/>
            <a:r>
              <a:rPr lang="fi-FI" dirty="0"/>
              <a:t>Tunnistettiinko kehonosia?</a:t>
            </a:r>
          </a:p>
          <a:p>
            <a:pPr lvl="1" fontAlgn="base"/>
            <a:r>
              <a:rPr lang="fi-FI" dirty="0"/>
              <a:t>Hahmotettiinko tasot?</a:t>
            </a:r>
          </a:p>
          <a:p>
            <a:pPr lvl="1" fontAlgn="base"/>
            <a:r>
              <a:rPr lang="fi-FI" dirty="0"/>
              <a:t>Millainen oli tunnelma?</a:t>
            </a:r>
          </a:p>
          <a:p>
            <a:endParaRPr lang="fi-FI" dirty="0"/>
          </a:p>
        </p:txBody>
      </p:sp>
      <p:sp>
        <p:nvSpPr>
          <p:cNvPr id="3" name="Alatunnisteen paikkamerkki 2"/>
          <p:cNvSpPr>
            <a:spLocks noGrp="1"/>
          </p:cNvSpPr>
          <p:nvPr>
            <p:ph type="ftr" sz="quarter" idx="11"/>
          </p:nvPr>
        </p:nvSpPr>
        <p:spPr/>
        <p:txBody>
          <a:bodyPr/>
          <a:lstStyle/>
          <a:p>
            <a:r>
              <a:rPr lang="fi-FI"/>
              <a:t>Tuula Åminne 2020</a:t>
            </a:r>
          </a:p>
        </p:txBody>
      </p:sp>
    </p:spTree>
    <p:extLst>
      <p:ext uri="{BB962C8B-B14F-4D97-AF65-F5344CB8AC3E}">
        <p14:creationId xmlns:p14="http://schemas.microsoft.com/office/powerpoint/2010/main" val="2295342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HIGH FIVE / YLÄVITONEN</a:t>
            </a:r>
          </a:p>
        </p:txBody>
      </p:sp>
      <p:sp>
        <p:nvSpPr>
          <p:cNvPr id="3" name="Sisällön paikkamerkki 2"/>
          <p:cNvSpPr>
            <a:spLocks noGrp="1"/>
          </p:cNvSpPr>
          <p:nvPr>
            <p:ph idx="1"/>
          </p:nvPr>
        </p:nvSpPr>
        <p:spPr/>
        <p:txBody>
          <a:bodyPr/>
          <a:lstStyle/>
          <a:p>
            <a:pPr marL="0" indent="0">
              <a:buNone/>
            </a:pPr>
            <a:r>
              <a:rPr lang="fi-FI" dirty="0"/>
              <a:t>Oppilaat muodostavat pareittain joukkueet. Opettaja kuulustelee sanoja suomesta ruotsiin tai toisin päin. Pari miettii ensin yhdessä kuiskaten ja kun he ovat varmoja vastauksestaan nostavat käden ylös. Jos vastaus on oikein, heitetään ylävitoset. Muut joukkueet saavat myös heittää ylävitoset, jos he olisivat vastanneet samoin.</a:t>
            </a:r>
          </a:p>
        </p:txBody>
      </p:sp>
      <p:sp>
        <p:nvSpPr>
          <p:cNvPr id="4" name="Alatunnisteen paikkamerkki 3"/>
          <p:cNvSpPr>
            <a:spLocks noGrp="1"/>
          </p:cNvSpPr>
          <p:nvPr>
            <p:ph type="ftr" sz="quarter" idx="11"/>
          </p:nvPr>
        </p:nvSpPr>
        <p:spPr/>
        <p:txBody>
          <a:bodyPr/>
          <a:lstStyle/>
          <a:p>
            <a:r>
              <a:rPr lang="fi-FI"/>
              <a:t>Tuula Åminne 2020</a:t>
            </a:r>
          </a:p>
        </p:txBody>
      </p:sp>
    </p:spTree>
    <p:extLst>
      <p:ext uri="{BB962C8B-B14F-4D97-AF65-F5344CB8AC3E}">
        <p14:creationId xmlns:p14="http://schemas.microsoft.com/office/powerpoint/2010/main" val="559586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KOSKETA KEHOLLA</a:t>
            </a:r>
          </a:p>
        </p:txBody>
      </p:sp>
      <p:sp>
        <p:nvSpPr>
          <p:cNvPr id="3" name="Sisällön paikkamerkki 2"/>
          <p:cNvSpPr>
            <a:spLocks noGrp="1"/>
          </p:cNvSpPr>
          <p:nvPr>
            <p:ph idx="1"/>
          </p:nvPr>
        </p:nvSpPr>
        <p:spPr/>
        <p:txBody>
          <a:bodyPr/>
          <a:lstStyle/>
          <a:p>
            <a:pPr marL="0" indent="0">
              <a:buNone/>
            </a:pPr>
            <a:r>
              <a:rPr lang="fi-FI" dirty="0"/>
              <a:t>Opettaja soittaa / soitetaan musiikkia. Kun musiikki loppuu, oppilaan tulee koskettaa ennalta sovitulla kehonosalla esim. pulpettia.</a:t>
            </a:r>
          </a:p>
        </p:txBody>
      </p:sp>
      <p:sp>
        <p:nvSpPr>
          <p:cNvPr id="4" name="Alatunnisteen paikkamerkki 3"/>
          <p:cNvSpPr>
            <a:spLocks noGrp="1"/>
          </p:cNvSpPr>
          <p:nvPr>
            <p:ph type="ftr" sz="quarter" idx="11"/>
          </p:nvPr>
        </p:nvSpPr>
        <p:spPr/>
        <p:txBody>
          <a:bodyPr/>
          <a:lstStyle/>
          <a:p>
            <a:r>
              <a:rPr lang="fi-FI"/>
              <a:t>Tuula Åminne 2020</a:t>
            </a:r>
          </a:p>
        </p:txBody>
      </p:sp>
    </p:spTree>
    <p:extLst>
      <p:ext uri="{BB962C8B-B14F-4D97-AF65-F5344CB8AC3E}">
        <p14:creationId xmlns:p14="http://schemas.microsoft.com/office/powerpoint/2010/main" val="651423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KYYKKYLEIKKI</a:t>
            </a:r>
          </a:p>
        </p:txBody>
      </p:sp>
      <p:sp>
        <p:nvSpPr>
          <p:cNvPr id="3" name="Sisällön paikkamerkki 2"/>
          <p:cNvSpPr>
            <a:spLocks noGrp="1"/>
          </p:cNvSpPr>
          <p:nvPr>
            <p:ph idx="1"/>
          </p:nvPr>
        </p:nvSpPr>
        <p:spPr/>
        <p:txBody>
          <a:bodyPr/>
          <a:lstStyle/>
          <a:p>
            <a:pPr marL="0" indent="0">
              <a:buNone/>
            </a:pPr>
            <a:r>
              <a:rPr lang="fi-FI" dirty="0"/>
              <a:t>Kerrataan tietyn aihepiirin sanastoa, esimerkiksi kehonosasanoja. Jos ope sanoo jonkin kehonosan, mene kyykkyyn. Jos sana ei liity vaatteisiin, ei tehdä mitään.</a:t>
            </a:r>
          </a:p>
        </p:txBody>
      </p:sp>
      <p:sp>
        <p:nvSpPr>
          <p:cNvPr id="4" name="Alatunnisteen paikkamerkki 3"/>
          <p:cNvSpPr>
            <a:spLocks noGrp="1"/>
          </p:cNvSpPr>
          <p:nvPr>
            <p:ph type="ftr" sz="quarter" idx="11"/>
          </p:nvPr>
        </p:nvSpPr>
        <p:spPr/>
        <p:txBody>
          <a:bodyPr/>
          <a:lstStyle/>
          <a:p>
            <a:r>
              <a:rPr lang="fi-FI"/>
              <a:t>Tuula Åminne 2020</a:t>
            </a:r>
          </a:p>
        </p:txBody>
      </p:sp>
    </p:spTree>
    <p:extLst>
      <p:ext uri="{BB962C8B-B14F-4D97-AF65-F5344CB8AC3E}">
        <p14:creationId xmlns:p14="http://schemas.microsoft.com/office/powerpoint/2010/main" val="593276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”TUNNISTA VIHJEESTÄ” -peli</a:t>
            </a:r>
          </a:p>
        </p:txBody>
      </p:sp>
      <p:sp>
        <p:nvSpPr>
          <p:cNvPr id="3" name="Sisällön paikkamerkki 2"/>
          <p:cNvSpPr>
            <a:spLocks noGrp="1"/>
          </p:cNvSpPr>
          <p:nvPr>
            <p:ph idx="1"/>
          </p:nvPr>
        </p:nvSpPr>
        <p:spPr/>
        <p:txBody>
          <a:bodyPr/>
          <a:lstStyle/>
          <a:p>
            <a:pPr marL="0" indent="0">
              <a:buNone/>
            </a:pPr>
            <a:r>
              <a:rPr lang="fi-FI" dirty="0"/>
              <a:t>Opettaja lukee vihjeen jonka perusteella oppilaiden pitää arvata mistä kehonosasta on kysymys. </a:t>
            </a:r>
          </a:p>
        </p:txBody>
      </p:sp>
      <p:sp>
        <p:nvSpPr>
          <p:cNvPr id="4" name="Alatunnisteen paikkamerkki 3"/>
          <p:cNvSpPr>
            <a:spLocks noGrp="1"/>
          </p:cNvSpPr>
          <p:nvPr>
            <p:ph type="ftr" sz="quarter" idx="11"/>
          </p:nvPr>
        </p:nvSpPr>
        <p:spPr/>
        <p:txBody>
          <a:bodyPr/>
          <a:lstStyle/>
          <a:p>
            <a:r>
              <a:rPr lang="fi-FI"/>
              <a:t>Tuula Åminne 2020</a:t>
            </a:r>
          </a:p>
        </p:txBody>
      </p:sp>
    </p:spTree>
    <p:extLst>
      <p:ext uri="{BB962C8B-B14F-4D97-AF65-F5344CB8AC3E}">
        <p14:creationId xmlns:p14="http://schemas.microsoft.com/office/powerpoint/2010/main" val="900518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KEHONOSAKORTIT</a:t>
            </a:r>
          </a:p>
        </p:txBody>
      </p:sp>
      <p:sp>
        <p:nvSpPr>
          <p:cNvPr id="3" name="Sisällön paikkamerkki 2"/>
          <p:cNvSpPr>
            <a:spLocks noGrp="1"/>
          </p:cNvSpPr>
          <p:nvPr>
            <p:ph idx="1"/>
          </p:nvPr>
        </p:nvSpPr>
        <p:spPr/>
        <p:txBody>
          <a:bodyPr vert="horz" lIns="91440" tIns="45720" rIns="91440" bIns="45720" rtlCol="0" anchor="t">
            <a:normAutofit/>
          </a:bodyPr>
          <a:lstStyle/>
          <a:p>
            <a:pPr marL="0" indent="0">
              <a:buNone/>
            </a:pPr>
            <a:r>
              <a:rPr lang="fi-FI"/>
              <a:t>Lataa tästä ja tulosta (PDF). Kortteja voidaan käyttää myös esim. muistipelinä.</a:t>
            </a:r>
          </a:p>
          <a:p>
            <a:pPr marL="0" indent="0">
              <a:buNone/>
            </a:pPr>
            <a:endParaRPr lang="fi-FI" dirty="0"/>
          </a:p>
          <a:p>
            <a:pPr marL="0" indent="0">
              <a:buNone/>
            </a:pPr>
            <a:r>
              <a:rPr lang="fi-FI" dirty="0">
                <a:hlinkClick r:id="rId2"/>
              </a:rPr>
              <a:t>Kehonosakortit</a:t>
            </a:r>
            <a:endParaRPr lang="fi-FI" dirty="0"/>
          </a:p>
        </p:txBody>
      </p:sp>
      <p:sp>
        <p:nvSpPr>
          <p:cNvPr id="4" name="Alatunnisteen paikkamerkki 3"/>
          <p:cNvSpPr>
            <a:spLocks noGrp="1"/>
          </p:cNvSpPr>
          <p:nvPr>
            <p:ph type="ftr" sz="quarter" idx="11"/>
          </p:nvPr>
        </p:nvSpPr>
        <p:spPr/>
        <p:txBody>
          <a:bodyPr/>
          <a:lstStyle/>
          <a:p>
            <a:r>
              <a:rPr lang="fi-FI"/>
              <a:t>Tuula Åminne 2020</a:t>
            </a:r>
          </a:p>
        </p:txBody>
      </p:sp>
    </p:spTree>
    <p:extLst>
      <p:ext uri="{BB962C8B-B14F-4D97-AF65-F5344CB8AC3E}">
        <p14:creationId xmlns:p14="http://schemas.microsoft.com/office/powerpoint/2010/main" val="125379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PYYKKIPOIKALEIKKI</a:t>
            </a:r>
            <a:br>
              <a:rPr lang="fi-FI" dirty="0"/>
            </a:br>
            <a:r>
              <a:rPr lang="fi-FI" sz="1300" dirty="0"/>
              <a:t>LÄHDE: </a:t>
            </a:r>
            <a:r>
              <a:rPr lang="fi-FI" sz="1300" dirty="0">
                <a:hlinkClick r:id="rId2"/>
              </a:rPr>
              <a:t>https://lukujaliikkuen.fi/pyykkipoikaleikki/</a:t>
            </a:r>
            <a:r>
              <a:rPr lang="fi-FI" sz="1300" dirty="0"/>
              <a:t> </a:t>
            </a:r>
          </a:p>
        </p:txBody>
      </p:sp>
      <p:sp>
        <p:nvSpPr>
          <p:cNvPr id="3" name="Sisällön paikkamerkki 2"/>
          <p:cNvSpPr>
            <a:spLocks noGrp="1"/>
          </p:cNvSpPr>
          <p:nvPr>
            <p:ph idx="1"/>
          </p:nvPr>
        </p:nvSpPr>
        <p:spPr/>
        <p:txBody>
          <a:bodyPr>
            <a:normAutofit fontScale="32500" lnSpcReduction="20000"/>
          </a:bodyPr>
          <a:lstStyle/>
          <a:p>
            <a:pPr marL="0" indent="0" fontAlgn="base">
              <a:buNone/>
            </a:pPr>
            <a:r>
              <a:rPr lang="fi-FI" dirty="0"/>
              <a:t>Jokaisella lapsella on pyykkipoika. Ohjaaja sanoo kehonosan ja lapset laittavat pyykkipojan kiinni mainittuun kehonosaan itselle tai toiselle. Toistetaan monta kertaa. Lapset voivat myös itse keksiä kehonosia.</a:t>
            </a:r>
          </a:p>
          <a:p>
            <a:pPr marL="0" indent="0" fontAlgn="base">
              <a:buNone/>
            </a:pPr>
            <a:r>
              <a:rPr lang="fi-FI" b="1" dirty="0"/>
              <a:t>Opetusjärjestelyt</a:t>
            </a:r>
          </a:p>
          <a:p>
            <a:pPr lvl="1" fontAlgn="base"/>
            <a:r>
              <a:rPr lang="fi-FI" dirty="0"/>
              <a:t>pyykkipoikia</a:t>
            </a:r>
          </a:p>
          <a:p>
            <a:pPr marL="0" indent="0" fontAlgn="base">
              <a:buNone/>
            </a:pPr>
            <a:r>
              <a:rPr lang="fi-FI" b="1" dirty="0"/>
              <a:t>Vinkkejä</a:t>
            </a:r>
          </a:p>
          <a:p>
            <a:pPr lvl="1" fontAlgn="base"/>
            <a:r>
              <a:rPr lang="fi-FI" dirty="0"/>
              <a:t>Lapset voivat myös itse keksiä kehonosia.</a:t>
            </a:r>
          </a:p>
          <a:p>
            <a:pPr marL="0" indent="0" fontAlgn="base">
              <a:buNone/>
            </a:pPr>
            <a:r>
              <a:rPr lang="fi-FI" b="1" dirty="0"/>
              <a:t>Tavoitteet</a:t>
            </a:r>
          </a:p>
          <a:p>
            <a:pPr lvl="1" fontAlgn="base"/>
            <a:r>
              <a:rPr lang="fi-FI" b="1" dirty="0"/>
              <a:t>Kognitiivinen:</a:t>
            </a:r>
            <a:br>
              <a:rPr lang="fi-FI" b="1" dirty="0"/>
            </a:br>
            <a:r>
              <a:rPr lang="fi-FI" dirty="0"/>
              <a:t>kehonosien tunnistaminen ja nimeäminen</a:t>
            </a:r>
          </a:p>
          <a:p>
            <a:pPr lvl="1" fontAlgn="base"/>
            <a:r>
              <a:rPr lang="fi-FI" b="1" dirty="0"/>
              <a:t>Motorinen:</a:t>
            </a:r>
            <a:br>
              <a:rPr lang="fi-FI" b="1" dirty="0"/>
            </a:br>
            <a:r>
              <a:rPr lang="fi-FI" dirty="0"/>
              <a:t>hienomotoriikka, pinsettiote, kehonhahmotus</a:t>
            </a:r>
          </a:p>
          <a:p>
            <a:pPr lvl="1" fontAlgn="base"/>
            <a:r>
              <a:rPr lang="fi-FI" b="1" dirty="0" err="1"/>
              <a:t>Sosioemotionaalinen</a:t>
            </a:r>
            <a:r>
              <a:rPr lang="fi-FI" b="1" dirty="0"/>
              <a:t>:</a:t>
            </a:r>
            <a:br>
              <a:rPr lang="fi-FI" b="1" dirty="0"/>
            </a:br>
            <a:r>
              <a:rPr lang="fi-FI" dirty="0"/>
              <a:t>oman ehdotuksen ääneen sanominen, toiseen koskeminen, kosketettavana oleminen</a:t>
            </a:r>
          </a:p>
          <a:p>
            <a:pPr marL="0" indent="0" fontAlgn="base">
              <a:buNone/>
            </a:pPr>
            <a:r>
              <a:rPr lang="fi-FI" b="1" dirty="0"/>
              <a:t>Tavoitteiden arviointi</a:t>
            </a:r>
          </a:p>
          <a:p>
            <a:pPr lvl="1" fontAlgn="base"/>
            <a:r>
              <a:rPr lang="fi-FI" dirty="0"/>
              <a:t>Tunnistettiinko kehonosia?</a:t>
            </a:r>
          </a:p>
          <a:p>
            <a:pPr lvl="1" fontAlgn="base"/>
            <a:r>
              <a:rPr lang="fi-FI" dirty="0"/>
              <a:t>Osattiinko nimetä kehonosia?</a:t>
            </a:r>
          </a:p>
          <a:p>
            <a:pPr lvl="1" fontAlgn="base"/>
            <a:r>
              <a:rPr lang="fi-FI" dirty="0"/>
              <a:t>Miten onnistui pyykkipoikien kiinnittäminen?</a:t>
            </a:r>
          </a:p>
          <a:p>
            <a:pPr lvl="1" fontAlgn="base"/>
            <a:r>
              <a:rPr lang="fi-FI" dirty="0"/>
              <a:t>Ehdotettiinko kehonosia?</a:t>
            </a:r>
          </a:p>
          <a:p>
            <a:pPr lvl="1" fontAlgn="base"/>
            <a:r>
              <a:rPr lang="fi-FI" dirty="0"/>
              <a:t>Pystyttiinkö olemaan kosketettavana?</a:t>
            </a:r>
          </a:p>
          <a:p>
            <a:pPr lvl="1" fontAlgn="base"/>
            <a:r>
              <a:rPr lang="fi-FI" dirty="0"/>
              <a:t>Pystyttiinkö koskettamaan?</a:t>
            </a:r>
          </a:p>
          <a:p>
            <a:endParaRPr lang="fi-FI" dirty="0"/>
          </a:p>
        </p:txBody>
      </p:sp>
      <p:sp>
        <p:nvSpPr>
          <p:cNvPr id="4" name="Alatunnisteen paikkamerkki 3"/>
          <p:cNvSpPr>
            <a:spLocks noGrp="1"/>
          </p:cNvSpPr>
          <p:nvPr>
            <p:ph type="ftr" sz="quarter" idx="11"/>
          </p:nvPr>
        </p:nvSpPr>
        <p:spPr/>
        <p:txBody>
          <a:bodyPr/>
          <a:lstStyle/>
          <a:p>
            <a:r>
              <a:rPr lang="fi-FI"/>
              <a:t>Tuula Åminne 2020</a:t>
            </a:r>
          </a:p>
        </p:txBody>
      </p:sp>
    </p:spTree>
    <p:extLst>
      <p:ext uri="{BB962C8B-B14F-4D97-AF65-F5344CB8AC3E}">
        <p14:creationId xmlns:p14="http://schemas.microsoft.com/office/powerpoint/2010/main" val="17891941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r>
              <a:rPr lang="fi-FI"/>
              <a:t>Tuula Åminne 2020</a:t>
            </a:r>
          </a:p>
        </p:txBody>
      </p:sp>
      <p:sp>
        <p:nvSpPr>
          <p:cNvPr id="4" name="Otsikko 1"/>
          <p:cNvSpPr txBox="1">
            <a:spLocks/>
          </p:cNvSpPr>
          <p:nvPr/>
        </p:nvSpPr>
        <p:spPr>
          <a:xfrm>
            <a:off x="933091" y="3329737"/>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sz="6000" b="1" dirty="0"/>
              <a:t>LIIKUNTALEIKKEJÄ KEHONOSIEN HARJOITTELUUN</a:t>
            </a:r>
          </a:p>
        </p:txBody>
      </p:sp>
    </p:spTree>
    <p:extLst>
      <p:ext uri="{BB962C8B-B14F-4D97-AF65-F5344CB8AC3E}">
        <p14:creationId xmlns:p14="http://schemas.microsoft.com/office/powerpoint/2010/main" val="1892837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TYÖMAAKONEET</a:t>
            </a:r>
            <a:br>
              <a:rPr lang="fi-FI" dirty="0"/>
            </a:br>
            <a:r>
              <a:rPr lang="fi-FI" sz="1300" dirty="0"/>
              <a:t>LÄHDE: </a:t>
            </a:r>
            <a:r>
              <a:rPr lang="fi-FI" sz="1300" dirty="0">
                <a:hlinkClick r:id="rId2"/>
              </a:rPr>
              <a:t>https://lukujaliikkuen.fi/tyomaakoneet/</a:t>
            </a:r>
            <a:r>
              <a:rPr lang="fi-FI" sz="1300" dirty="0"/>
              <a:t> </a:t>
            </a:r>
          </a:p>
        </p:txBody>
      </p:sp>
      <p:sp>
        <p:nvSpPr>
          <p:cNvPr id="3" name="Sisällön paikkamerkki 2"/>
          <p:cNvSpPr>
            <a:spLocks noGrp="1"/>
          </p:cNvSpPr>
          <p:nvPr>
            <p:ph idx="1"/>
          </p:nvPr>
        </p:nvSpPr>
        <p:spPr/>
        <p:txBody>
          <a:bodyPr>
            <a:normAutofit fontScale="40000" lnSpcReduction="20000"/>
          </a:bodyPr>
          <a:lstStyle/>
          <a:p>
            <a:pPr marL="0" indent="0" fontAlgn="base">
              <a:buNone/>
            </a:pPr>
            <a:r>
              <a:rPr lang="fi-FI" dirty="0"/>
              <a:t>Lapset ovat työmaakoneita, jotka kuljettavat lastinaan hernepussia. Työmaakoneet liikkuvat vapaasti tilassa musiikin soidessa. Sovitaan liikkumistapa ja kehonosa, jonka päällä hernepussia kuljetetaan. Musiikin tauon aikana keksitään uusi kehonosa ja liikkumistapa.</a:t>
            </a:r>
          </a:p>
          <a:p>
            <a:pPr marL="0" indent="0" fontAlgn="base">
              <a:buNone/>
            </a:pPr>
            <a:r>
              <a:rPr lang="fi-FI" b="1" dirty="0"/>
              <a:t>Opetusjärjestelyt</a:t>
            </a:r>
          </a:p>
          <a:p>
            <a:pPr lvl="1" fontAlgn="base"/>
            <a:r>
              <a:rPr lang="fi-FI" dirty="0"/>
              <a:t>vapaasti tilassa</a:t>
            </a:r>
          </a:p>
          <a:p>
            <a:pPr lvl="1" fontAlgn="base"/>
            <a:r>
              <a:rPr lang="fi-FI" dirty="0"/>
              <a:t>hernepussit</a:t>
            </a:r>
          </a:p>
          <a:p>
            <a:pPr lvl="1" fontAlgn="base"/>
            <a:r>
              <a:rPr lang="fi-FI" dirty="0"/>
              <a:t>musiikkia</a:t>
            </a:r>
          </a:p>
          <a:p>
            <a:pPr marL="0" indent="0" fontAlgn="base">
              <a:buNone/>
            </a:pPr>
            <a:r>
              <a:rPr lang="fi-FI" b="1" dirty="0"/>
              <a:t>Tavoitteet</a:t>
            </a:r>
          </a:p>
          <a:p>
            <a:pPr lvl="1" fontAlgn="base"/>
            <a:r>
              <a:rPr lang="fi-FI" b="1" dirty="0"/>
              <a:t>Kognitiivinen:</a:t>
            </a:r>
            <a:br>
              <a:rPr lang="fi-FI" b="1" dirty="0"/>
            </a:br>
            <a:r>
              <a:rPr lang="fi-FI" dirty="0"/>
              <a:t>kehonosien tunnistaminen ja nimeäminen</a:t>
            </a:r>
          </a:p>
          <a:p>
            <a:pPr lvl="1" fontAlgn="base"/>
            <a:r>
              <a:rPr lang="fi-FI" b="1" dirty="0"/>
              <a:t>Motorinen:</a:t>
            </a:r>
            <a:br>
              <a:rPr lang="fi-FI" b="1" dirty="0"/>
            </a:br>
            <a:r>
              <a:rPr lang="fi-FI" dirty="0"/>
              <a:t>perusliikkumistaidot, kehonhahmotus, tasapainotaidot, avaruudellinen hahmottaminen</a:t>
            </a:r>
          </a:p>
          <a:p>
            <a:pPr lvl="1" fontAlgn="base"/>
            <a:r>
              <a:rPr lang="fi-FI" b="1" dirty="0" err="1"/>
              <a:t>Sosioemotionaalinen</a:t>
            </a:r>
            <a:r>
              <a:rPr lang="fi-FI" b="1" dirty="0"/>
              <a:t>:</a:t>
            </a:r>
            <a:br>
              <a:rPr lang="fi-FI" b="1" dirty="0"/>
            </a:br>
            <a:r>
              <a:rPr lang="fi-FI" dirty="0"/>
              <a:t>oman ehdotuksen ääneen sanominen</a:t>
            </a:r>
          </a:p>
          <a:p>
            <a:pPr marL="0" indent="0" fontAlgn="base">
              <a:buNone/>
            </a:pPr>
            <a:r>
              <a:rPr lang="fi-FI" b="1" dirty="0"/>
              <a:t>Tavoitteiden arviointi</a:t>
            </a:r>
          </a:p>
          <a:p>
            <a:pPr lvl="1" fontAlgn="base"/>
            <a:r>
              <a:rPr lang="fi-FI" dirty="0"/>
              <a:t>Tunnistettiinko kehonosia?</a:t>
            </a:r>
          </a:p>
          <a:p>
            <a:pPr lvl="1" fontAlgn="base"/>
            <a:r>
              <a:rPr lang="fi-FI" dirty="0"/>
              <a:t>Osattiinko nimetä kehonosia?</a:t>
            </a:r>
          </a:p>
          <a:p>
            <a:pPr lvl="1" fontAlgn="base"/>
            <a:r>
              <a:rPr lang="fi-FI" dirty="0"/>
              <a:t>Miten onnistui tilassa liikkuminen toisten kanssa samanaikaisesti?</a:t>
            </a:r>
          </a:p>
          <a:p>
            <a:pPr lvl="1" fontAlgn="base"/>
            <a:r>
              <a:rPr lang="fi-FI" dirty="0"/>
              <a:t>Pysyikö hernepussi kehonosan päällä liikkeessä?</a:t>
            </a:r>
          </a:p>
          <a:p>
            <a:pPr lvl="1" fontAlgn="base"/>
            <a:r>
              <a:rPr lang="fi-FI" dirty="0"/>
              <a:t>Ehdotettiinko itse kehonosia ja liikkumistapoja?</a:t>
            </a:r>
          </a:p>
          <a:p>
            <a:endParaRPr lang="fi-FI" dirty="0"/>
          </a:p>
        </p:txBody>
      </p:sp>
      <p:sp>
        <p:nvSpPr>
          <p:cNvPr id="4" name="Alatunnisteen paikkamerkki 3"/>
          <p:cNvSpPr>
            <a:spLocks noGrp="1"/>
          </p:cNvSpPr>
          <p:nvPr>
            <p:ph type="ftr" sz="quarter" idx="11"/>
          </p:nvPr>
        </p:nvSpPr>
        <p:spPr/>
        <p:txBody>
          <a:bodyPr/>
          <a:lstStyle/>
          <a:p>
            <a:r>
              <a:rPr lang="fi-FI"/>
              <a:t>Tuula Åminne 2020</a:t>
            </a:r>
          </a:p>
        </p:txBody>
      </p:sp>
    </p:spTree>
    <p:extLst>
      <p:ext uri="{BB962C8B-B14F-4D97-AF65-F5344CB8AC3E}">
        <p14:creationId xmlns:p14="http://schemas.microsoft.com/office/powerpoint/2010/main" val="32815391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UKKO NOOAN AAMUJUMPPA</a:t>
            </a:r>
          </a:p>
        </p:txBody>
      </p:sp>
      <p:sp>
        <p:nvSpPr>
          <p:cNvPr id="3" name="Sisällön paikkamerkki 2"/>
          <p:cNvSpPr>
            <a:spLocks noGrp="1"/>
          </p:cNvSpPr>
          <p:nvPr>
            <p:ph idx="1"/>
          </p:nvPr>
        </p:nvSpPr>
        <p:spPr/>
        <p:txBody>
          <a:bodyPr>
            <a:normAutofit fontScale="92500" lnSpcReduction="20000"/>
          </a:bodyPr>
          <a:lstStyle/>
          <a:p>
            <a:pPr marL="0" indent="0">
              <a:buNone/>
            </a:pPr>
            <a:r>
              <a:rPr lang="fi-FI" dirty="0"/>
              <a:t>Sävel: Ukko Nooa</a:t>
            </a:r>
          </a:p>
          <a:p>
            <a:pPr marL="0" indent="0">
              <a:buNone/>
            </a:pPr>
            <a:r>
              <a:rPr lang="fi-FI" dirty="0"/>
              <a:t/>
            </a:r>
            <a:br>
              <a:rPr lang="fi-FI" dirty="0"/>
            </a:br>
            <a:r>
              <a:rPr lang="fi-FI" dirty="0"/>
              <a:t/>
            </a:r>
            <a:br>
              <a:rPr lang="fi-FI" dirty="0"/>
            </a:br>
            <a:r>
              <a:rPr lang="fi-FI" dirty="0"/>
              <a:t>Kädet ylös, kädet alas, kädet sivulle.</a:t>
            </a:r>
            <a:br>
              <a:rPr lang="fi-FI" dirty="0"/>
            </a:br>
            <a:r>
              <a:rPr lang="fi-FI" dirty="0"/>
              <a:t>Ensin mennään kyykkyyn, sitten noustaan ylös.</a:t>
            </a:r>
            <a:br>
              <a:rPr lang="fi-FI" dirty="0"/>
            </a:br>
            <a:r>
              <a:rPr lang="fi-FI" dirty="0"/>
              <a:t>Kädet ylös, kädet alas, kädet sivulle.</a:t>
            </a:r>
            <a:br>
              <a:rPr lang="fi-FI" dirty="0"/>
            </a:br>
            <a:r>
              <a:rPr lang="fi-FI" dirty="0"/>
              <a:t/>
            </a:r>
            <a:br>
              <a:rPr lang="fi-FI" dirty="0"/>
            </a:br>
            <a:r>
              <a:rPr lang="fi-FI" dirty="0"/>
              <a:t>Hyppää eteen, hyppää taakse, hyppää paikalla.</a:t>
            </a:r>
            <a:br>
              <a:rPr lang="fi-FI" dirty="0"/>
            </a:br>
            <a:r>
              <a:rPr lang="fi-FI" dirty="0"/>
              <a:t>Taivu sitten eteen, taivu myöskin taakse.</a:t>
            </a:r>
            <a:br>
              <a:rPr lang="fi-FI" dirty="0"/>
            </a:br>
            <a:r>
              <a:rPr lang="fi-FI" dirty="0"/>
              <a:t>Hyppää eteen, hyppää taakse, hyppää paikalla.</a:t>
            </a:r>
            <a:br>
              <a:rPr lang="fi-FI" dirty="0"/>
            </a:br>
            <a:r>
              <a:rPr lang="fi-FI" dirty="0"/>
              <a:t/>
            </a:r>
            <a:br>
              <a:rPr lang="fi-FI" dirty="0"/>
            </a:br>
            <a:r>
              <a:rPr lang="fi-FI" dirty="0"/>
              <a:t>Kädet auki, kädet nyrkkiin, sormet haralleen.</a:t>
            </a:r>
            <a:br>
              <a:rPr lang="fi-FI" dirty="0"/>
            </a:br>
            <a:r>
              <a:rPr lang="fi-FI" dirty="0"/>
              <a:t>Käännä kädet sisäänpäin, käännä kädet ulospäin.</a:t>
            </a:r>
            <a:br>
              <a:rPr lang="fi-FI" dirty="0"/>
            </a:br>
            <a:r>
              <a:rPr lang="fi-FI" dirty="0"/>
              <a:t>Kädet auki, kädet nyrkkiin, sormet haralleen.</a:t>
            </a:r>
          </a:p>
        </p:txBody>
      </p:sp>
      <p:sp>
        <p:nvSpPr>
          <p:cNvPr id="4" name="Alatunnisteen paikkamerkki 3"/>
          <p:cNvSpPr>
            <a:spLocks noGrp="1"/>
          </p:cNvSpPr>
          <p:nvPr>
            <p:ph type="ftr" sz="quarter" idx="11"/>
          </p:nvPr>
        </p:nvSpPr>
        <p:spPr/>
        <p:txBody>
          <a:bodyPr/>
          <a:lstStyle/>
          <a:p>
            <a:r>
              <a:rPr lang="fi-FI"/>
              <a:t>Tuula Åminne 2020</a:t>
            </a:r>
          </a:p>
        </p:txBody>
      </p:sp>
    </p:spTree>
    <p:extLst>
      <p:ext uri="{BB962C8B-B14F-4D97-AF65-F5344CB8AC3E}">
        <p14:creationId xmlns:p14="http://schemas.microsoft.com/office/powerpoint/2010/main" val="28730693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TERVEHDI YSTÄVÄÄSI -leikki</a:t>
            </a:r>
          </a:p>
        </p:txBody>
      </p:sp>
      <p:sp>
        <p:nvSpPr>
          <p:cNvPr id="3" name="Sisällön paikkamerkki 2"/>
          <p:cNvSpPr>
            <a:spLocks noGrp="1"/>
          </p:cNvSpPr>
          <p:nvPr>
            <p:ph idx="1"/>
          </p:nvPr>
        </p:nvSpPr>
        <p:spPr/>
        <p:txBody>
          <a:bodyPr/>
          <a:lstStyle/>
          <a:p>
            <a:pPr marL="0" indent="0">
              <a:buNone/>
            </a:pPr>
            <a:r>
              <a:rPr lang="fi-FI" dirty="0"/>
              <a:t>Leikin ideana on, että opettaja laittaa musiikin soimaan jolloin oppilailla on lupa liikkua luokassa, kun musiikki pysähtyy, opettaja sanoo esimerkiksi ”Tervehdi kaveriasi oikealla kyynärpäällä”. Tervehdyksen jälkeen musiikki alkaa taas soida …</a:t>
            </a:r>
          </a:p>
        </p:txBody>
      </p:sp>
      <p:sp>
        <p:nvSpPr>
          <p:cNvPr id="4" name="Alatunnisteen paikkamerkki 3"/>
          <p:cNvSpPr>
            <a:spLocks noGrp="1"/>
          </p:cNvSpPr>
          <p:nvPr>
            <p:ph type="ftr" sz="quarter" idx="11"/>
          </p:nvPr>
        </p:nvSpPr>
        <p:spPr/>
        <p:txBody>
          <a:bodyPr/>
          <a:lstStyle/>
          <a:p>
            <a:r>
              <a:rPr lang="fi-FI"/>
              <a:t>Tuula Åminne 2020</a:t>
            </a:r>
          </a:p>
        </p:txBody>
      </p:sp>
    </p:spTree>
    <p:extLst>
      <p:ext uri="{BB962C8B-B14F-4D97-AF65-F5344CB8AC3E}">
        <p14:creationId xmlns:p14="http://schemas.microsoft.com/office/powerpoint/2010/main" val="86664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TUNNISTA</a:t>
            </a:r>
          </a:p>
        </p:txBody>
      </p:sp>
      <p:sp>
        <p:nvSpPr>
          <p:cNvPr id="3" name="Sisällön paikkamerkki 2"/>
          <p:cNvSpPr>
            <a:spLocks noGrp="1"/>
          </p:cNvSpPr>
          <p:nvPr>
            <p:ph idx="1"/>
          </p:nvPr>
        </p:nvSpPr>
        <p:spPr/>
        <p:txBody>
          <a:bodyPr/>
          <a:lstStyle/>
          <a:p>
            <a:pPr marL="0" indent="0">
              <a:buNone/>
            </a:pPr>
            <a:r>
              <a:rPr lang="fi-FI" dirty="0"/>
              <a:t>Tarkoitus on harjoitella tunnistamaan tietyt sanat puheesta. Liikkeet voi päättää itse.</a:t>
            </a:r>
          </a:p>
          <a:p>
            <a:pPr marL="0" indent="0">
              <a:buNone/>
            </a:pPr>
            <a:endParaRPr lang="fi-FI" dirty="0"/>
          </a:p>
          <a:p>
            <a:pPr marL="457200" lvl="1" indent="0">
              <a:buNone/>
            </a:pPr>
            <a:r>
              <a:rPr lang="fi-FI" dirty="0"/>
              <a:t>Opettaja luettelee erilaisia sanoja, esimerkiksi KEHONOSIA. Kun oppilas kuulee kehonosan, hänen on hypättävä. Kun oppilas puolestaan kuulee jonkin muun sanan, hänen on mentävä kyykkyyn. Opettaja voi ottaa sanoja useammasta eri aiheesta, myös sellaisia, joita oppilas ei ole kuullut. </a:t>
            </a:r>
          </a:p>
        </p:txBody>
      </p:sp>
      <p:sp>
        <p:nvSpPr>
          <p:cNvPr id="4" name="Alatunnisteen paikkamerkki 3"/>
          <p:cNvSpPr>
            <a:spLocks noGrp="1"/>
          </p:cNvSpPr>
          <p:nvPr>
            <p:ph type="ftr" sz="quarter" idx="11"/>
          </p:nvPr>
        </p:nvSpPr>
        <p:spPr/>
        <p:txBody>
          <a:bodyPr/>
          <a:lstStyle/>
          <a:p>
            <a:r>
              <a:rPr lang="fi-FI"/>
              <a:t>Tuula Åminne 2020</a:t>
            </a:r>
          </a:p>
        </p:txBody>
      </p:sp>
    </p:spTree>
    <p:extLst>
      <p:ext uri="{BB962C8B-B14F-4D97-AF65-F5344CB8AC3E}">
        <p14:creationId xmlns:p14="http://schemas.microsoft.com/office/powerpoint/2010/main" val="29427871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p:cNvSpPr txBox="1">
            <a:spLocks noGrp="1"/>
          </p:cNvSpPr>
          <p:nvPr>
            <p:ph type="title"/>
          </p:nvPr>
        </p:nvSpPr>
        <p:spPr>
          <a:xfrm>
            <a:off x="849701" y="3056566"/>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sz="6000" b="1" dirty="0"/>
              <a:t>PARITEHTÄVÄT</a:t>
            </a:r>
          </a:p>
        </p:txBody>
      </p:sp>
      <p:sp>
        <p:nvSpPr>
          <p:cNvPr id="3" name="Alatunnisteen paikkamerkki 2"/>
          <p:cNvSpPr>
            <a:spLocks noGrp="1"/>
          </p:cNvSpPr>
          <p:nvPr>
            <p:ph type="ftr" sz="quarter" idx="11"/>
          </p:nvPr>
        </p:nvSpPr>
        <p:spPr/>
        <p:txBody>
          <a:bodyPr/>
          <a:lstStyle/>
          <a:p>
            <a:r>
              <a:rPr lang="fi-FI"/>
              <a:t>Tuula Åminne 2020</a:t>
            </a:r>
          </a:p>
        </p:txBody>
      </p:sp>
    </p:spTree>
    <p:extLst>
      <p:ext uri="{BB962C8B-B14F-4D97-AF65-F5344CB8AC3E}">
        <p14:creationId xmlns:p14="http://schemas.microsoft.com/office/powerpoint/2010/main" val="20680892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AJATUSTENLUKIJA</a:t>
            </a:r>
          </a:p>
        </p:txBody>
      </p:sp>
      <p:sp>
        <p:nvSpPr>
          <p:cNvPr id="3" name="Sisällön paikkamerkki 2"/>
          <p:cNvSpPr>
            <a:spLocks noGrp="1"/>
          </p:cNvSpPr>
          <p:nvPr>
            <p:ph idx="1"/>
          </p:nvPr>
        </p:nvSpPr>
        <p:spPr/>
        <p:txBody>
          <a:bodyPr/>
          <a:lstStyle/>
          <a:p>
            <a:pPr marL="0" indent="0">
              <a:buNone/>
            </a:pPr>
            <a:r>
              <a:rPr lang="fi-FI" dirty="0"/>
              <a:t>Pari ajattelee jotakin harjoiteltua sanaa. Toinen arvaa, mitä hän ajattelee. Vaatii rehellisyyttä pelaajilta: on hyvä painottaa, ettei sanaa saa muuttaa kesken kaiken.</a:t>
            </a:r>
          </a:p>
          <a:p>
            <a:pPr marL="0" indent="0">
              <a:buNone/>
            </a:pPr>
            <a:endParaRPr lang="fi-FI" dirty="0"/>
          </a:p>
        </p:txBody>
      </p:sp>
      <p:sp>
        <p:nvSpPr>
          <p:cNvPr id="4" name="Alatunnisteen paikkamerkki 3"/>
          <p:cNvSpPr>
            <a:spLocks noGrp="1"/>
          </p:cNvSpPr>
          <p:nvPr>
            <p:ph type="ftr" sz="quarter" idx="11"/>
          </p:nvPr>
        </p:nvSpPr>
        <p:spPr/>
        <p:txBody>
          <a:bodyPr/>
          <a:lstStyle/>
          <a:p>
            <a:r>
              <a:rPr lang="fi-FI"/>
              <a:t>Tuula Åminne 2020</a:t>
            </a:r>
          </a:p>
        </p:txBody>
      </p:sp>
    </p:spTree>
    <p:extLst>
      <p:ext uri="{BB962C8B-B14F-4D97-AF65-F5344CB8AC3E}">
        <p14:creationId xmlns:p14="http://schemas.microsoft.com/office/powerpoint/2010/main" val="8895010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READ MY LIPS / HUULILTA LUKEMINEN</a:t>
            </a:r>
          </a:p>
        </p:txBody>
      </p:sp>
      <p:sp>
        <p:nvSpPr>
          <p:cNvPr id="3" name="Sisällön paikkamerkki 2"/>
          <p:cNvSpPr>
            <a:spLocks noGrp="1"/>
          </p:cNvSpPr>
          <p:nvPr>
            <p:ph idx="1"/>
          </p:nvPr>
        </p:nvSpPr>
        <p:spPr/>
        <p:txBody>
          <a:bodyPr/>
          <a:lstStyle/>
          <a:p>
            <a:pPr marL="0" indent="0">
              <a:buNone/>
            </a:pPr>
            <a:r>
              <a:rPr lang="fi-FI" dirty="0"/>
              <a:t>Työskennellään pareittain. Toinen oppilas muodostaa huulillaan sanan ja toinen oppilas yrittää lukea sen huulilta.</a:t>
            </a:r>
          </a:p>
        </p:txBody>
      </p:sp>
      <p:sp>
        <p:nvSpPr>
          <p:cNvPr id="4" name="Alatunnisteen paikkamerkki 3"/>
          <p:cNvSpPr>
            <a:spLocks noGrp="1"/>
          </p:cNvSpPr>
          <p:nvPr>
            <p:ph type="ftr" sz="quarter" idx="11"/>
          </p:nvPr>
        </p:nvSpPr>
        <p:spPr/>
        <p:txBody>
          <a:bodyPr/>
          <a:lstStyle/>
          <a:p>
            <a:r>
              <a:rPr lang="fi-FI"/>
              <a:t>Tuula Åminne 2020</a:t>
            </a:r>
          </a:p>
        </p:txBody>
      </p:sp>
    </p:spTree>
    <p:extLst>
      <p:ext uri="{BB962C8B-B14F-4D97-AF65-F5344CB8AC3E}">
        <p14:creationId xmlns:p14="http://schemas.microsoft.com/office/powerpoint/2010/main" val="35365801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r>
              <a:rPr lang="fi-FI"/>
              <a:t>Tuula Åminne 2020</a:t>
            </a:r>
          </a:p>
        </p:txBody>
      </p:sp>
      <p:sp>
        <p:nvSpPr>
          <p:cNvPr id="4" name="Otsikko 1"/>
          <p:cNvSpPr txBox="1">
            <a:spLocks/>
          </p:cNvSpPr>
          <p:nvPr/>
        </p:nvSpPr>
        <p:spPr>
          <a:xfrm>
            <a:off x="734683" y="3203216"/>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sz="6000" b="1" dirty="0"/>
              <a:t>LAULUJA KEHONOSIEN HARJOITTELUUN</a:t>
            </a:r>
          </a:p>
        </p:txBody>
      </p:sp>
    </p:spTree>
    <p:extLst>
      <p:ext uri="{BB962C8B-B14F-4D97-AF65-F5344CB8AC3E}">
        <p14:creationId xmlns:p14="http://schemas.microsoft.com/office/powerpoint/2010/main" val="3580244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Otsikko 1"/>
          <p:cNvSpPr txBox="1">
            <a:spLocks noGrp="1"/>
          </p:cNvSpPr>
          <p:nvPr>
            <p:ph type="title"/>
          </p:nvPr>
        </p:nvSpPr>
        <p:spPr>
          <a:xfrm>
            <a:off x="717431" y="2889789"/>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sz="6000" b="1" dirty="0"/>
              <a:t>KEHONOSAPELIT</a:t>
            </a:r>
          </a:p>
        </p:txBody>
      </p:sp>
      <p:sp>
        <p:nvSpPr>
          <p:cNvPr id="3" name="Alatunnisteen paikkamerkki 2"/>
          <p:cNvSpPr>
            <a:spLocks noGrp="1"/>
          </p:cNvSpPr>
          <p:nvPr>
            <p:ph type="ftr" sz="quarter" idx="11"/>
          </p:nvPr>
        </p:nvSpPr>
        <p:spPr/>
        <p:txBody>
          <a:bodyPr/>
          <a:lstStyle/>
          <a:p>
            <a:r>
              <a:rPr lang="fi-FI"/>
              <a:t>Tuula Åminne 2020</a:t>
            </a:r>
          </a:p>
        </p:txBody>
      </p:sp>
    </p:spTree>
    <p:extLst>
      <p:ext uri="{BB962C8B-B14F-4D97-AF65-F5344CB8AC3E}">
        <p14:creationId xmlns:p14="http://schemas.microsoft.com/office/powerpoint/2010/main" val="30035922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LAULUJA KEHONOSIEN HARJOITTELUUN</a:t>
            </a:r>
          </a:p>
        </p:txBody>
      </p:sp>
      <p:sp>
        <p:nvSpPr>
          <p:cNvPr id="3" name="Sisällön paikkamerkki 2"/>
          <p:cNvSpPr>
            <a:spLocks noGrp="1"/>
          </p:cNvSpPr>
          <p:nvPr>
            <p:ph idx="1"/>
          </p:nvPr>
        </p:nvSpPr>
        <p:spPr/>
        <p:txBody>
          <a:bodyPr>
            <a:normAutofit fontScale="70000" lnSpcReduction="20000"/>
          </a:bodyPr>
          <a:lstStyle/>
          <a:p>
            <a:r>
              <a:rPr lang="fi-FI" dirty="0">
                <a:hlinkClick r:id="rId2"/>
              </a:rPr>
              <a:t>Pää, olkapää, peppu, polvet, varpaat</a:t>
            </a:r>
            <a:endParaRPr lang="fi-FI" dirty="0"/>
          </a:p>
          <a:p>
            <a:r>
              <a:rPr lang="fi-FI" dirty="0" err="1">
                <a:hlinkClick r:id="rId3"/>
              </a:rPr>
              <a:t>Peikkolan</a:t>
            </a:r>
            <a:r>
              <a:rPr lang="fi-FI" dirty="0">
                <a:hlinkClick r:id="rId3"/>
              </a:rPr>
              <a:t> aamujumppa</a:t>
            </a:r>
            <a:endParaRPr lang="fi-FI" dirty="0"/>
          </a:p>
          <a:p>
            <a:r>
              <a:rPr lang="fi-FI" dirty="0">
                <a:hlinkClick r:id="rId4"/>
              </a:rPr>
              <a:t>Pikku Myyn aamujumppa</a:t>
            </a:r>
            <a:endParaRPr lang="fi-FI" dirty="0"/>
          </a:p>
          <a:p>
            <a:r>
              <a:rPr lang="fi-FI" dirty="0">
                <a:hlinkClick r:id="rId5"/>
              </a:rPr>
              <a:t>Kielinuppu: viisi aistia</a:t>
            </a:r>
            <a:endParaRPr lang="fi-FI" dirty="0"/>
          </a:p>
          <a:p>
            <a:r>
              <a:rPr lang="fi-FI" dirty="0">
                <a:hlinkClick r:id="rId6"/>
              </a:rPr>
              <a:t>Soo-soo-sormet</a:t>
            </a:r>
            <a:endParaRPr lang="fi-FI" dirty="0"/>
          </a:p>
          <a:p>
            <a:r>
              <a:rPr lang="fi-FI" dirty="0">
                <a:hlinkClick r:id="rId7"/>
              </a:rPr>
              <a:t>Kapteeni käskee</a:t>
            </a:r>
            <a:endParaRPr lang="fi-FI" dirty="0"/>
          </a:p>
          <a:p>
            <a:r>
              <a:rPr lang="fi-FI" dirty="0">
                <a:hlinkClick r:id="rId8"/>
              </a:rPr>
              <a:t>Sormilaulu</a:t>
            </a:r>
            <a:r>
              <a:rPr lang="fi-FI" dirty="0"/>
              <a:t> </a:t>
            </a:r>
          </a:p>
          <a:p>
            <a:r>
              <a:rPr lang="fi-FI" dirty="0">
                <a:hlinkClick r:id="rId9"/>
              </a:rPr>
              <a:t>Sormilaulu 2</a:t>
            </a:r>
            <a:endParaRPr lang="fi-FI" dirty="0"/>
          </a:p>
          <a:p>
            <a:r>
              <a:rPr lang="fi-FI" dirty="0">
                <a:hlinkClick r:id="rId10"/>
              </a:rPr>
              <a:t>Piiri pieni pyörii</a:t>
            </a:r>
            <a:endParaRPr lang="fi-FI" dirty="0"/>
          </a:p>
          <a:p>
            <a:r>
              <a:rPr lang="fi-FI" dirty="0">
                <a:hlinkClick r:id="rId11"/>
              </a:rPr>
              <a:t>Pienet sammakot</a:t>
            </a:r>
            <a:endParaRPr lang="fi-FI" dirty="0"/>
          </a:p>
          <a:p>
            <a:r>
              <a:rPr lang="fi-FI" dirty="0">
                <a:hlinkClick r:id="rId9"/>
              </a:rPr>
              <a:t>Sormileikki (</a:t>
            </a:r>
            <a:r>
              <a:rPr lang="fi-FI" dirty="0" err="1">
                <a:hlinkClick r:id="rId9"/>
              </a:rPr>
              <a:t>Finnish</a:t>
            </a:r>
            <a:r>
              <a:rPr lang="fi-FI" dirty="0">
                <a:hlinkClick r:id="rId9"/>
              </a:rPr>
              <a:t> </a:t>
            </a:r>
            <a:r>
              <a:rPr lang="fi-FI" dirty="0" err="1">
                <a:hlinkClick r:id="rId9"/>
              </a:rPr>
              <a:t>finger</a:t>
            </a:r>
            <a:r>
              <a:rPr lang="fi-FI" dirty="0">
                <a:hlinkClick r:id="rId9"/>
              </a:rPr>
              <a:t> </a:t>
            </a:r>
            <a:r>
              <a:rPr lang="fi-FI" dirty="0" err="1">
                <a:hlinkClick r:id="rId9"/>
              </a:rPr>
              <a:t>family</a:t>
            </a:r>
            <a:r>
              <a:rPr lang="fi-FI" dirty="0">
                <a:hlinkClick r:id="rId9"/>
              </a:rPr>
              <a:t>)</a:t>
            </a:r>
            <a:endParaRPr lang="fi-FI" dirty="0"/>
          </a:p>
          <a:p>
            <a:r>
              <a:rPr lang="fi-FI" dirty="0">
                <a:hlinkClick r:id="rId12"/>
              </a:rPr>
              <a:t>Sormileikki (Ti-Ti Nalle)</a:t>
            </a:r>
            <a:endParaRPr lang="fi-FI" dirty="0"/>
          </a:p>
          <a:p>
            <a:endParaRPr lang="fi-FI" dirty="0"/>
          </a:p>
        </p:txBody>
      </p:sp>
      <p:sp>
        <p:nvSpPr>
          <p:cNvPr id="4" name="Alatunnisteen paikkamerkki 3"/>
          <p:cNvSpPr>
            <a:spLocks noGrp="1"/>
          </p:cNvSpPr>
          <p:nvPr>
            <p:ph type="ftr" sz="quarter" idx="11"/>
          </p:nvPr>
        </p:nvSpPr>
        <p:spPr/>
        <p:txBody>
          <a:bodyPr/>
          <a:lstStyle/>
          <a:p>
            <a:r>
              <a:rPr lang="fi-FI"/>
              <a:t>Tuula Åminne 2020</a:t>
            </a:r>
          </a:p>
        </p:txBody>
      </p:sp>
    </p:spTree>
    <p:extLst>
      <p:ext uri="{BB962C8B-B14F-4D97-AF65-F5344CB8AC3E}">
        <p14:creationId xmlns:p14="http://schemas.microsoft.com/office/powerpoint/2010/main" val="6292467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UKKO NOOA</a:t>
            </a:r>
            <a:br>
              <a:rPr lang="fi-FI" dirty="0"/>
            </a:br>
            <a:r>
              <a:rPr lang="fi-FI" sz="1200" dirty="0"/>
              <a:t>LÄHDE: </a:t>
            </a:r>
            <a:r>
              <a:rPr lang="fi-FI" sz="1200" dirty="0">
                <a:hlinkClick r:id="rId2"/>
              </a:rPr>
              <a:t>https://lukujaliikkuen.fi/ukko-nooa/</a:t>
            </a:r>
            <a:r>
              <a:rPr lang="fi-FI" sz="1200" dirty="0"/>
              <a:t> </a:t>
            </a:r>
          </a:p>
        </p:txBody>
      </p:sp>
      <p:sp>
        <p:nvSpPr>
          <p:cNvPr id="3" name="Sisällön paikkamerkki 2"/>
          <p:cNvSpPr>
            <a:spLocks noGrp="1"/>
          </p:cNvSpPr>
          <p:nvPr>
            <p:ph idx="1"/>
          </p:nvPr>
        </p:nvSpPr>
        <p:spPr/>
        <p:txBody>
          <a:bodyPr>
            <a:normAutofit fontScale="77500" lnSpcReduction="20000"/>
          </a:bodyPr>
          <a:lstStyle/>
          <a:p>
            <a:pPr marL="0" indent="0" fontAlgn="base">
              <a:buNone/>
            </a:pPr>
            <a:r>
              <a:rPr lang="fi-FI" dirty="0"/>
              <a:t>Lauletaan Ukko-Nooan sävelellä: “Kädet ylös, kädet alas, kädet sivulle. Ensin kädet ristiin, sitten kädet rastiin. Kädet ylös, kädet alas, kädet sivulle.” Leikitään laulun mukana.</a:t>
            </a:r>
          </a:p>
          <a:p>
            <a:pPr marL="0" indent="0" fontAlgn="base">
              <a:buNone/>
            </a:pPr>
            <a:r>
              <a:rPr lang="fi-FI" b="1" dirty="0"/>
              <a:t>Opetusjärjestelyt</a:t>
            </a:r>
          </a:p>
          <a:p>
            <a:pPr lvl="1" fontAlgn="base"/>
            <a:r>
              <a:rPr lang="fi-FI" dirty="0"/>
              <a:t>vapaasti tilassa</a:t>
            </a:r>
          </a:p>
          <a:p>
            <a:pPr marL="0" indent="0" fontAlgn="base">
              <a:buNone/>
            </a:pPr>
            <a:r>
              <a:rPr lang="fi-FI" b="1" dirty="0"/>
              <a:t>Tavoitteet</a:t>
            </a:r>
          </a:p>
          <a:p>
            <a:pPr lvl="1" fontAlgn="base"/>
            <a:r>
              <a:rPr lang="fi-FI" b="1" dirty="0"/>
              <a:t>Kognitiivinen:</a:t>
            </a:r>
            <a:br>
              <a:rPr lang="fi-FI" b="1" dirty="0"/>
            </a:br>
            <a:r>
              <a:rPr lang="fi-FI" dirty="0"/>
              <a:t>käsitteiden ylös, alas ja sivulle hahmottaminen</a:t>
            </a:r>
          </a:p>
          <a:p>
            <a:pPr lvl="1" fontAlgn="base"/>
            <a:r>
              <a:rPr lang="fi-FI" b="1" dirty="0"/>
              <a:t>Motorinen:</a:t>
            </a:r>
            <a:br>
              <a:rPr lang="fi-FI" b="1" dirty="0"/>
            </a:br>
            <a:r>
              <a:rPr lang="fi-FI" dirty="0"/>
              <a:t>keskilinjan ylittäminen</a:t>
            </a:r>
          </a:p>
          <a:p>
            <a:pPr lvl="1" fontAlgn="base"/>
            <a:r>
              <a:rPr lang="fi-FI" b="1" dirty="0" err="1"/>
              <a:t>Sosioemotionaalinen</a:t>
            </a:r>
            <a:r>
              <a:rPr lang="fi-FI" b="1" dirty="0"/>
              <a:t>:</a:t>
            </a:r>
            <a:br>
              <a:rPr lang="fi-FI" b="1" dirty="0"/>
            </a:br>
            <a:r>
              <a:rPr lang="fi-FI" dirty="0"/>
              <a:t>ilo, yhteisessä rytmissä pysyminen</a:t>
            </a:r>
          </a:p>
          <a:p>
            <a:pPr marL="0" indent="0" fontAlgn="base">
              <a:buNone/>
            </a:pPr>
            <a:r>
              <a:rPr lang="fi-FI" b="1" dirty="0"/>
              <a:t>Tavoitteiden arviointi</a:t>
            </a:r>
          </a:p>
          <a:p>
            <a:pPr lvl="1" fontAlgn="base"/>
            <a:r>
              <a:rPr lang="fi-FI" dirty="0"/>
              <a:t>Osattiinko leikkiä laulun mukaisesti?</a:t>
            </a:r>
          </a:p>
          <a:p>
            <a:pPr lvl="1" fontAlgn="base"/>
            <a:r>
              <a:rPr lang="fi-FI" dirty="0"/>
              <a:t>Millainen oli tunnelma?</a:t>
            </a:r>
          </a:p>
          <a:p>
            <a:endParaRPr lang="fi-FI" dirty="0"/>
          </a:p>
        </p:txBody>
      </p:sp>
      <p:sp>
        <p:nvSpPr>
          <p:cNvPr id="4" name="Alatunnisteen paikkamerkki 3"/>
          <p:cNvSpPr>
            <a:spLocks noGrp="1"/>
          </p:cNvSpPr>
          <p:nvPr>
            <p:ph type="ftr" sz="quarter" idx="11"/>
          </p:nvPr>
        </p:nvSpPr>
        <p:spPr/>
        <p:txBody>
          <a:bodyPr/>
          <a:lstStyle/>
          <a:p>
            <a:r>
              <a:rPr lang="fi-FI"/>
              <a:t>Tuula Åminne 2020</a:t>
            </a:r>
          </a:p>
        </p:txBody>
      </p:sp>
    </p:spTree>
    <p:extLst>
      <p:ext uri="{BB962C8B-B14F-4D97-AF65-F5344CB8AC3E}">
        <p14:creationId xmlns:p14="http://schemas.microsoft.com/office/powerpoint/2010/main" val="34051946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REVONTULITANSSI (rytmileikki)</a:t>
            </a:r>
          </a:p>
        </p:txBody>
      </p:sp>
      <p:sp>
        <p:nvSpPr>
          <p:cNvPr id="3" name="Sisällön paikkamerkki 2"/>
          <p:cNvSpPr>
            <a:spLocks noGrp="1"/>
          </p:cNvSpPr>
          <p:nvPr>
            <p:ph idx="1"/>
          </p:nvPr>
        </p:nvSpPr>
        <p:spPr/>
        <p:txBody>
          <a:bodyPr>
            <a:normAutofit fontScale="85000" lnSpcReduction="10000"/>
          </a:bodyPr>
          <a:lstStyle/>
          <a:p>
            <a:pPr marL="0" indent="0">
              <a:buNone/>
            </a:pPr>
            <a:r>
              <a:rPr lang="fi-FI" dirty="0"/>
              <a:t>1.Pakkanen käsiä </a:t>
            </a:r>
            <a:r>
              <a:rPr lang="fi-FI" dirty="0" err="1"/>
              <a:t>paukuttaa,taivaan</a:t>
            </a:r>
            <a:r>
              <a:rPr lang="fi-FI" dirty="0"/>
              <a:t> neitiä </a:t>
            </a:r>
            <a:r>
              <a:rPr lang="fi-FI" dirty="0" err="1"/>
              <a:t>tansittaa</a:t>
            </a:r>
            <a:r>
              <a:rPr lang="fi-FI" dirty="0"/>
              <a:t>. </a:t>
            </a:r>
            <a:r>
              <a:rPr lang="fi-FI" dirty="0" err="1"/>
              <a:t>Uu-uu-uu-uu,revontulihuivia</a:t>
            </a:r>
            <a:r>
              <a:rPr lang="fi-FI" dirty="0"/>
              <a:t> </a:t>
            </a:r>
            <a:r>
              <a:rPr lang="fi-FI" dirty="0" err="1"/>
              <a:t>hulmuttaa.Uu-uu-uu-uu,kantapää</a:t>
            </a:r>
            <a:r>
              <a:rPr lang="fi-FI" dirty="0"/>
              <a:t> iskee lattiaa. A-</a:t>
            </a:r>
            <a:r>
              <a:rPr lang="fi-FI" dirty="0" err="1"/>
              <a:t>aa,A</a:t>
            </a:r>
            <a:r>
              <a:rPr lang="fi-FI" dirty="0"/>
              <a:t>-</a:t>
            </a:r>
            <a:r>
              <a:rPr lang="fi-FI" dirty="0" err="1"/>
              <a:t>aa,A</a:t>
            </a:r>
            <a:r>
              <a:rPr lang="fi-FI" dirty="0"/>
              <a:t>-</a:t>
            </a:r>
            <a:r>
              <a:rPr lang="fi-FI" dirty="0" err="1"/>
              <a:t>aa___,A</a:t>
            </a:r>
            <a:r>
              <a:rPr lang="fi-FI" dirty="0"/>
              <a:t>-</a:t>
            </a:r>
            <a:r>
              <a:rPr lang="fi-FI" dirty="0" err="1"/>
              <a:t>aa,A</a:t>
            </a:r>
            <a:r>
              <a:rPr lang="fi-FI" dirty="0"/>
              <a:t>-aa A-aa____</a:t>
            </a:r>
          </a:p>
          <a:p>
            <a:pPr marL="0" indent="0">
              <a:buNone/>
            </a:pPr>
            <a:r>
              <a:rPr lang="fi-FI" dirty="0"/>
              <a:t/>
            </a:r>
            <a:br>
              <a:rPr lang="fi-FI" dirty="0"/>
            </a:br>
            <a:r>
              <a:rPr lang="fi-FI" dirty="0"/>
              <a:t>2. Pakkanen reisiä </a:t>
            </a:r>
            <a:r>
              <a:rPr lang="fi-FI" dirty="0" err="1"/>
              <a:t>paukuttaa,taivaan</a:t>
            </a:r>
            <a:r>
              <a:rPr lang="fi-FI" dirty="0"/>
              <a:t> neitiä </a:t>
            </a:r>
            <a:r>
              <a:rPr lang="fi-FI" dirty="0" err="1"/>
              <a:t>tanssittaa.Uu-uu-uu-uu,revontulihuivia</a:t>
            </a:r>
            <a:r>
              <a:rPr lang="fi-FI" dirty="0"/>
              <a:t> </a:t>
            </a:r>
            <a:r>
              <a:rPr lang="fi-FI" dirty="0" err="1"/>
              <a:t>hulmuttaa.Uu-uu-uu-uu,kantapää</a:t>
            </a:r>
            <a:r>
              <a:rPr lang="fi-FI" dirty="0"/>
              <a:t> iskee </a:t>
            </a:r>
            <a:r>
              <a:rPr lang="fi-FI" dirty="0" err="1"/>
              <a:t>lattiaa.A</a:t>
            </a:r>
            <a:r>
              <a:rPr lang="fi-FI" dirty="0"/>
              <a:t>-</a:t>
            </a:r>
            <a:r>
              <a:rPr lang="fi-FI" dirty="0" err="1"/>
              <a:t>aa,A</a:t>
            </a:r>
            <a:r>
              <a:rPr lang="fi-FI" dirty="0"/>
              <a:t>-</a:t>
            </a:r>
            <a:r>
              <a:rPr lang="fi-FI" dirty="0" err="1"/>
              <a:t>aa,A</a:t>
            </a:r>
            <a:r>
              <a:rPr lang="fi-FI" dirty="0"/>
              <a:t>-</a:t>
            </a:r>
            <a:r>
              <a:rPr lang="fi-FI" dirty="0" err="1"/>
              <a:t>aa____,A</a:t>
            </a:r>
            <a:r>
              <a:rPr lang="fi-FI" dirty="0"/>
              <a:t>-</a:t>
            </a:r>
            <a:r>
              <a:rPr lang="fi-FI" dirty="0" err="1"/>
              <a:t>aa,A</a:t>
            </a:r>
            <a:r>
              <a:rPr lang="fi-FI" dirty="0"/>
              <a:t>-</a:t>
            </a:r>
            <a:r>
              <a:rPr lang="fi-FI" dirty="0" err="1"/>
              <a:t>aa,A</a:t>
            </a:r>
            <a:r>
              <a:rPr lang="fi-FI" dirty="0"/>
              <a:t>-aa___</a:t>
            </a:r>
          </a:p>
          <a:p>
            <a:pPr marL="0" indent="0">
              <a:buNone/>
            </a:pPr>
            <a:r>
              <a:rPr lang="fi-FI" dirty="0"/>
              <a:t/>
            </a:r>
            <a:br>
              <a:rPr lang="fi-FI" dirty="0"/>
            </a:br>
            <a:r>
              <a:rPr lang="fi-FI" dirty="0"/>
              <a:t>3.Pakkanen jalkoja </a:t>
            </a:r>
            <a:r>
              <a:rPr lang="fi-FI" dirty="0" err="1"/>
              <a:t>paukuttaa,taivaan</a:t>
            </a:r>
            <a:r>
              <a:rPr lang="fi-FI" dirty="0"/>
              <a:t> neitiä </a:t>
            </a:r>
            <a:r>
              <a:rPr lang="fi-FI" dirty="0" err="1"/>
              <a:t>tanssittaa.uu-uu-uu-uu,revontulihuivia</a:t>
            </a:r>
            <a:r>
              <a:rPr lang="fi-FI" dirty="0"/>
              <a:t> </a:t>
            </a:r>
            <a:r>
              <a:rPr lang="fi-FI" dirty="0" err="1"/>
              <a:t>hulmuttaa.Uu-uu-uu-uu,kantapää</a:t>
            </a:r>
            <a:r>
              <a:rPr lang="fi-FI" dirty="0"/>
              <a:t> iskee </a:t>
            </a:r>
            <a:r>
              <a:rPr lang="fi-FI" dirty="0" err="1"/>
              <a:t>lattiaa.A</a:t>
            </a:r>
            <a:r>
              <a:rPr lang="fi-FI" dirty="0"/>
              <a:t>-</a:t>
            </a:r>
            <a:r>
              <a:rPr lang="fi-FI" dirty="0" err="1"/>
              <a:t>aa,A</a:t>
            </a:r>
            <a:r>
              <a:rPr lang="fi-FI" dirty="0"/>
              <a:t>-</a:t>
            </a:r>
            <a:r>
              <a:rPr lang="fi-FI" dirty="0" err="1"/>
              <a:t>aa,A</a:t>
            </a:r>
            <a:r>
              <a:rPr lang="fi-FI" dirty="0"/>
              <a:t>-</a:t>
            </a:r>
            <a:r>
              <a:rPr lang="fi-FI" dirty="0" err="1"/>
              <a:t>aa___,A</a:t>
            </a:r>
            <a:r>
              <a:rPr lang="fi-FI" dirty="0"/>
              <a:t>-</a:t>
            </a:r>
            <a:r>
              <a:rPr lang="fi-FI" dirty="0" err="1"/>
              <a:t>aa,A</a:t>
            </a:r>
            <a:r>
              <a:rPr lang="fi-FI" dirty="0"/>
              <a:t>-</a:t>
            </a:r>
            <a:r>
              <a:rPr lang="fi-FI" dirty="0" err="1"/>
              <a:t>aa,A</a:t>
            </a:r>
            <a:r>
              <a:rPr lang="fi-FI" dirty="0"/>
              <a:t>-aa___ </a:t>
            </a:r>
          </a:p>
          <a:p>
            <a:pPr marL="0" indent="0">
              <a:buNone/>
            </a:pPr>
            <a:endParaRPr lang="fi-FI" dirty="0"/>
          </a:p>
          <a:p>
            <a:pPr marL="0" indent="0">
              <a:buNone/>
            </a:pPr>
            <a:r>
              <a:rPr lang="fi-FI" dirty="0"/>
              <a:t>SÄVEL: </a:t>
            </a:r>
            <a:r>
              <a:rPr lang="fi-FI" dirty="0">
                <a:hlinkClick r:id="rId2"/>
              </a:rPr>
              <a:t>REVONTULILEIKKI</a:t>
            </a:r>
            <a:endParaRPr lang="fi-FI" dirty="0"/>
          </a:p>
          <a:p>
            <a:pPr marL="0" indent="0">
              <a:buNone/>
            </a:pPr>
            <a:r>
              <a:rPr lang="fi-FI" dirty="0"/>
              <a:t>LEIKIN IDEA: </a:t>
            </a:r>
            <a:r>
              <a:rPr lang="fi-FI" dirty="0">
                <a:hlinkClick r:id="rId3"/>
              </a:rPr>
              <a:t>Revontulileikki päiväkotiryhmän esittämänä</a:t>
            </a:r>
            <a:endParaRPr lang="fi-FI" dirty="0"/>
          </a:p>
        </p:txBody>
      </p:sp>
      <p:sp>
        <p:nvSpPr>
          <p:cNvPr id="4" name="Alatunnisteen paikkamerkki 3"/>
          <p:cNvSpPr>
            <a:spLocks noGrp="1"/>
          </p:cNvSpPr>
          <p:nvPr>
            <p:ph type="ftr" sz="quarter" idx="11"/>
          </p:nvPr>
        </p:nvSpPr>
        <p:spPr/>
        <p:txBody>
          <a:bodyPr/>
          <a:lstStyle/>
          <a:p>
            <a:r>
              <a:rPr lang="fi-FI"/>
              <a:t>Tuula Åminne 2020</a:t>
            </a:r>
          </a:p>
        </p:txBody>
      </p:sp>
    </p:spTree>
    <p:extLst>
      <p:ext uri="{BB962C8B-B14F-4D97-AF65-F5344CB8AC3E}">
        <p14:creationId xmlns:p14="http://schemas.microsoft.com/office/powerpoint/2010/main" val="26382355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p:cNvSpPr txBox="1">
            <a:spLocks noGrp="1"/>
          </p:cNvSpPr>
          <p:nvPr>
            <p:ph type="title"/>
          </p:nvPr>
        </p:nvSpPr>
        <p:spPr>
          <a:xfrm>
            <a:off x="757687" y="3367118"/>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sz="6000" b="1" dirty="0"/>
              <a:t>LORUT JA RYTMILEIKIT KEHONOSIEN HARJOITTELUUN</a:t>
            </a:r>
          </a:p>
        </p:txBody>
      </p:sp>
      <p:sp>
        <p:nvSpPr>
          <p:cNvPr id="3" name="Alatunnisteen paikkamerkki 2"/>
          <p:cNvSpPr>
            <a:spLocks noGrp="1"/>
          </p:cNvSpPr>
          <p:nvPr>
            <p:ph type="ftr" sz="quarter" idx="11"/>
          </p:nvPr>
        </p:nvSpPr>
        <p:spPr/>
        <p:txBody>
          <a:bodyPr/>
          <a:lstStyle/>
          <a:p>
            <a:r>
              <a:rPr lang="fi-FI"/>
              <a:t>Tuula Åminne 2020</a:t>
            </a:r>
          </a:p>
        </p:txBody>
      </p:sp>
    </p:spTree>
    <p:extLst>
      <p:ext uri="{BB962C8B-B14F-4D97-AF65-F5344CB8AC3E}">
        <p14:creationId xmlns:p14="http://schemas.microsoft.com/office/powerpoint/2010/main" val="7176293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LORU 1</a:t>
            </a:r>
          </a:p>
        </p:txBody>
      </p:sp>
      <p:sp>
        <p:nvSpPr>
          <p:cNvPr id="3" name="Sisällön paikkamerkki 2"/>
          <p:cNvSpPr>
            <a:spLocks noGrp="1"/>
          </p:cNvSpPr>
          <p:nvPr>
            <p:ph idx="1"/>
          </p:nvPr>
        </p:nvSpPr>
        <p:spPr/>
        <p:txBody>
          <a:bodyPr/>
          <a:lstStyle/>
          <a:p>
            <a:pPr marL="0" indent="0">
              <a:buNone/>
            </a:pPr>
            <a:r>
              <a:rPr lang="fi-FI" dirty="0"/>
              <a:t>Silmä, silmä, nenä, suu</a:t>
            </a:r>
            <a:br>
              <a:rPr lang="fi-FI" dirty="0"/>
            </a:br>
            <a:r>
              <a:rPr lang="fi-FI" dirty="0"/>
              <a:t>poski, poski, leukaluu.</a:t>
            </a:r>
            <a:br>
              <a:rPr lang="fi-FI" dirty="0"/>
            </a:br>
            <a:r>
              <a:rPr lang="fi-FI" dirty="0"/>
              <a:t>Käsi, käsi, massu, napa,</a:t>
            </a:r>
            <a:br>
              <a:rPr lang="fi-FI" dirty="0"/>
            </a:br>
            <a:r>
              <a:rPr lang="fi-FI" dirty="0"/>
              <a:t>jalka, jalka, </a:t>
            </a:r>
            <a:r>
              <a:rPr lang="fi-FI" dirty="0" err="1"/>
              <a:t>varpahat</a:t>
            </a:r>
            <a:r>
              <a:rPr lang="fi-FI" dirty="0"/>
              <a:t>.</a:t>
            </a:r>
            <a:br>
              <a:rPr lang="fi-FI" dirty="0"/>
            </a:br>
            <a:r>
              <a:rPr lang="fi-FI" dirty="0"/>
              <a:t>Silmä, silmä, nenä, suu</a:t>
            </a:r>
            <a:br>
              <a:rPr lang="fi-FI" dirty="0"/>
            </a:br>
            <a:r>
              <a:rPr lang="fi-FI" dirty="0"/>
              <a:t>niihin äiti rakastuu! </a:t>
            </a:r>
          </a:p>
          <a:p>
            <a:pPr marL="0" indent="0">
              <a:buNone/>
            </a:pPr>
            <a:endParaRPr lang="fi-FI" dirty="0"/>
          </a:p>
          <a:p>
            <a:pPr marL="0" indent="0">
              <a:buNone/>
            </a:pPr>
            <a:r>
              <a:rPr lang="fi-FI" dirty="0"/>
              <a:t>-&gt; silitellään samalla lorunmukaisia kohtia</a:t>
            </a:r>
          </a:p>
        </p:txBody>
      </p:sp>
      <p:sp>
        <p:nvSpPr>
          <p:cNvPr id="4" name="Alatunnisteen paikkamerkki 3"/>
          <p:cNvSpPr>
            <a:spLocks noGrp="1"/>
          </p:cNvSpPr>
          <p:nvPr>
            <p:ph type="ftr" sz="quarter" idx="11"/>
          </p:nvPr>
        </p:nvSpPr>
        <p:spPr/>
        <p:txBody>
          <a:bodyPr/>
          <a:lstStyle/>
          <a:p>
            <a:r>
              <a:rPr lang="fi-FI"/>
              <a:t>Tuula Åminne 2020</a:t>
            </a:r>
          </a:p>
        </p:txBody>
      </p:sp>
    </p:spTree>
    <p:extLst>
      <p:ext uri="{BB962C8B-B14F-4D97-AF65-F5344CB8AC3E}">
        <p14:creationId xmlns:p14="http://schemas.microsoft.com/office/powerpoint/2010/main" val="26292020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LORU 2</a:t>
            </a:r>
          </a:p>
        </p:txBody>
      </p:sp>
      <p:sp>
        <p:nvSpPr>
          <p:cNvPr id="3" name="Sisällön paikkamerkki 2"/>
          <p:cNvSpPr>
            <a:spLocks noGrp="1"/>
          </p:cNvSpPr>
          <p:nvPr>
            <p:ph idx="1"/>
          </p:nvPr>
        </p:nvSpPr>
        <p:spPr/>
        <p:txBody>
          <a:bodyPr>
            <a:normAutofit fontScale="47500" lnSpcReduction="20000"/>
          </a:bodyPr>
          <a:lstStyle/>
          <a:p>
            <a:pPr marL="0" indent="0">
              <a:buNone/>
            </a:pPr>
            <a:r>
              <a:rPr lang="fi-FI" dirty="0" err="1"/>
              <a:t>Tapu</a:t>
            </a:r>
            <a:r>
              <a:rPr lang="fi-FI" dirty="0"/>
              <a:t>, </a:t>
            </a:r>
            <a:r>
              <a:rPr lang="fi-FI" dirty="0" err="1"/>
              <a:t>tapu</a:t>
            </a:r>
            <a:r>
              <a:rPr lang="fi-FI" dirty="0"/>
              <a:t>, </a:t>
            </a:r>
            <a:r>
              <a:rPr lang="fi-FI" dirty="0" err="1"/>
              <a:t>tap</a:t>
            </a:r>
            <a:r>
              <a:rPr lang="fi-FI" dirty="0"/>
              <a:t>...</a:t>
            </a:r>
            <a:r>
              <a:rPr lang="fi-FI" dirty="0" err="1"/>
              <a:t>tapu</a:t>
            </a:r>
            <a:r>
              <a:rPr lang="fi-FI" dirty="0"/>
              <a:t>, </a:t>
            </a:r>
            <a:r>
              <a:rPr lang="fi-FI" dirty="0" err="1"/>
              <a:t>tapu</a:t>
            </a:r>
            <a:r>
              <a:rPr lang="fi-FI" dirty="0"/>
              <a:t>, </a:t>
            </a:r>
            <a:r>
              <a:rPr lang="fi-FI" dirty="0" err="1"/>
              <a:t>tap</a:t>
            </a:r>
            <a:r>
              <a:rPr lang="fi-FI" dirty="0"/>
              <a:t> </a:t>
            </a:r>
          </a:p>
          <a:p>
            <a:pPr marL="0" indent="0">
              <a:buNone/>
            </a:pPr>
            <a:r>
              <a:rPr lang="fi-FI" dirty="0"/>
              <a:t>lapsi pieni, lapsi pieni taputtaa.. </a:t>
            </a:r>
          </a:p>
          <a:p>
            <a:pPr marL="0" indent="0">
              <a:buNone/>
            </a:pPr>
            <a:r>
              <a:rPr lang="fi-FI" dirty="0" err="1"/>
              <a:t>Tapu</a:t>
            </a:r>
            <a:r>
              <a:rPr lang="fi-FI" dirty="0"/>
              <a:t> </a:t>
            </a:r>
            <a:r>
              <a:rPr lang="fi-FI" dirty="0" err="1"/>
              <a:t>tapu</a:t>
            </a:r>
            <a:r>
              <a:rPr lang="fi-FI" dirty="0"/>
              <a:t> </a:t>
            </a:r>
            <a:r>
              <a:rPr lang="fi-FI" dirty="0" err="1"/>
              <a:t>tap</a:t>
            </a:r>
            <a:r>
              <a:rPr lang="fi-FI" dirty="0"/>
              <a:t>...</a:t>
            </a:r>
            <a:r>
              <a:rPr lang="fi-FI" dirty="0" err="1"/>
              <a:t>tapu</a:t>
            </a:r>
            <a:r>
              <a:rPr lang="fi-FI" dirty="0"/>
              <a:t>, </a:t>
            </a:r>
            <a:r>
              <a:rPr lang="fi-FI" dirty="0" err="1"/>
              <a:t>tapu</a:t>
            </a:r>
            <a:r>
              <a:rPr lang="fi-FI" dirty="0"/>
              <a:t> </a:t>
            </a:r>
            <a:r>
              <a:rPr lang="fi-FI" dirty="0" err="1"/>
              <a:t>tap</a:t>
            </a:r>
            <a:r>
              <a:rPr lang="fi-FI" dirty="0"/>
              <a:t> </a:t>
            </a:r>
          </a:p>
          <a:p>
            <a:pPr marL="0" indent="0">
              <a:buNone/>
            </a:pPr>
            <a:r>
              <a:rPr lang="fi-FI" dirty="0"/>
              <a:t>pienet kädet, pienet kädet taputtaa.</a:t>
            </a:r>
          </a:p>
          <a:p>
            <a:pPr marL="0" indent="0">
              <a:buNone/>
            </a:pPr>
            <a:endParaRPr lang="fi-FI" dirty="0"/>
          </a:p>
          <a:p>
            <a:pPr marL="0" indent="0">
              <a:buNone/>
            </a:pPr>
            <a:r>
              <a:rPr lang="fi-FI" dirty="0"/>
              <a:t>Pum pum pum...pum pum pum, </a:t>
            </a:r>
          </a:p>
          <a:p>
            <a:pPr marL="0" indent="0">
              <a:buNone/>
            </a:pPr>
            <a:r>
              <a:rPr lang="fi-FI" dirty="0"/>
              <a:t>lapsi pieni, lapsi, pieni rummuttaa. </a:t>
            </a:r>
          </a:p>
          <a:p>
            <a:pPr marL="0" indent="0">
              <a:buNone/>
            </a:pPr>
            <a:r>
              <a:rPr lang="fi-FI" dirty="0"/>
              <a:t>Pum pum pum...pum pum pum, </a:t>
            </a:r>
          </a:p>
          <a:p>
            <a:pPr marL="0" indent="0">
              <a:buNone/>
            </a:pPr>
            <a:r>
              <a:rPr lang="fi-FI" dirty="0"/>
              <a:t>puuromassu, puuromassu pullottaa. </a:t>
            </a:r>
          </a:p>
          <a:p>
            <a:pPr marL="0" indent="0">
              <a:buNone/>
            </a:pPr>
            <a:endParaRPr lang="fi-FI" dirty="0"/>
          </a:p>
          <a:p>
            <a:pPr marL="0" indent="0">
              <a:buNone/>
            </a:pPr>
            <a:r>
              <a:rPr lang="fi-FI" dirty="0" err="1"/>
              <a:t>Tömps</a:t>
            </a:r>
            <a:r>
              <a:rPr lang="fi-FI" dirty="0"/>
              <a:t> </a:t>
            </a:r>
            <a:r>
              <a:rPr lang="fi-FI" dirty="0" err="1"/>
              <a:t>tömps</a:t>
            </a:r>
            <a:r>
              <a:rPr lang="fi-FI" dirty="0"/>
              <a:t> </a:t>
            </a:r>
            <a:r>
              <a:rPr lang="fi-FI" dirty="0" err="1"/>
              <a:t>tömps</a:t>
            </a:r>
            <a:r>
              <a:rPr lang="fi-FI" dirty="0"/>
              <a:t>...</a:t>
            </a:r>
            <a:r>
              <a:rPr lang="fi-FI" dirty="0" err="1"/>
              <a:t>tömps</a:t>
            </a:r>
            <a:r>
              <a:rPr lang="fi-FI" dirty="0"/>
              <a:t>, </a:t>
            </a:r>
            <a:r>
              <a:rPr lang="fi-FI" dirty="0" err="1"/>
              <a:t>tömps</a:t>
            </a:r>
            <a:r>
              <a:rPr lang="fi-FI" dirty="0"/>
              <a:t>, </a:t>
            </a:r>
            <a:r>
              <a:rPr lang="fi-FI" dirty="0" err="1"/>
              <a:t>tömps</a:t>
            </a:r>
            <a:r>
              <a:rPr lang="fi-FI" dirty="0"/>
              <a:t> </a:t>
            </a:r>
          </a:p>
          <a:p>
            <a:pPr marL="0" indent="0">
              <a:buNone/>
            </a:pPr>
            <a:r>
              <a:rPr lang="fi-FI" dirty="0"/>
              <a:t>lapsi pieni, lapsi pieni tömistää, </a:t>
            </a:r>
          </a:p>
          <a:p>
            <a:pPr marL="0" indent="0">
              <a:buNone/>
            </a:pPr>
            <a:r>
              <a:rPr lang="fi-FI" dirty="0" err="1"/>
              <a:t>Tömps</a:t>
            </a:r>
            <a:r>
              <a:rPr lang="fi-FI" dirty="0"/>
              <a:t> </a:t>
            </a:r>
            <a:r>
              <a:rPr lang="fi-FI" dirty="0" err="1"/>
              <a:t>tömps</a:t>
            </a:r>
            <a:r>
              <a:rPr lang="fi-FI" dirty="0"/>
              <a:t> </a:t>
            </a:r>
            <a:r>
              <a:rPr lang="fi-FI" dirty="0" err="1"/>
              <a:t>tömps</a:t>
            </a:r>
            <a:r>
              <a:rPr lang="fi-FI" dirty="0"/>
              <a:t>...</a:t>
            </a:r>
            <a:r>
              <a:rPr lang="fi-FI" dirty="0" err="1"/>
              <a:t>tömps</a:t>
            </a:r>
            <a:r>
              <a:rPr lang="fi-FI" dirty="0"/>
              <a:t>, </a:t>
            </a:r>
            <a:r>
              <a:rPr lang="fi-FI" dirty="0" err="1"/>
              <a:t>tömps</a:t>
            </a:r>
            <a:r>
              <a:rPr lang="fi-FI" dirty="0"/>
              <a:t>, </a:t>
            </a:r>
            <a:r>
              <a:rPr lang="fi-FI" dirty="0" err="1"/>
              <a:t>tömps</a:t>
            </a:r>
            <a:r>
              <a:rPr lang="fi-FI" dirty="0"/>
              <a:t> </a:t>
            </a:r>
          </a:p>
          <a:p>
            <a:pPr marL="0" indent="0">
              <a:buNone/>
            </a:pPr>
            <a:r>
              <a:rPr lang="fi-FI" dirty="0"/>
              <a:t>pienet jalat, pienet jalat tömistää.</a:t>
            </a:r>
          </a:p>
        </p:txBody>
      </p:sp>
      <p:sp>
        <p:nvSpPr>
          <p:cNvPr id="4" name="Alatunnisteen paikkamerkki 3"/>
          <p:cNvSpPr>
            <a:spLocks noGrp="1"/>
          </p:cNvSpPr>
          <p:nvPr>
            <p:ph type="ftr" sz="quarter" idx="11"/>
          </p:nvPr>
        </p:nvSpPr>
        <p:spPr/>
        <p:txBody>
          <a:bodyPr/>
          <a:lstStyle/>
          <a:p>
            <a:r>
              <a:rPr lang="fi-FI"/>
              <a:t>Tuula Åminne 2020</a:t>
            </a:r>
          </a:p>
        </p:txBody>
      </p:sp>
    </p:spTree>
    <p:extLst>
      <p:ext uri="{BB962C8B-B14F-4D97-AF65-F5344CB8AC3E}">
        <p14:creationId xmlns:p14="http://schemas.microsoft.com/office/powerpoint/2010/main" val="26595867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LORU 3</a:t>
            </a:r>
          </a:p>
        </p:txBody>
      </p:sp>
      <p:sp>
        <p:nvSpPr>
          <p:cNvPr id="3" name="Sisällön paikkamerkki 2"/>
          <p:cNvSpPr>
            <a:spLocks noGrp="1"/>
          </p:cNvSpPr>
          <p:nvPr>
            <p:ph idx="1"/>
          </p:nvPr>
        </p:nvSpPr>
        <p:spPr>
          <a:xfrm>
            <a:off x="838199" y="2898475"/>
            <a:ext cx="8691113" cy="3278488"/>
          </a:xfrm>
        </p:spPr>
        <p:txBody>
          <a:bodyPr/>
          <a:lstStyle/>
          <a:p>
            <a:pPr marL="0" indent="0">
              <a:buNone/>
            </a:pPr>
            <a:r>
              <a:rPr lang="fi-FI" dirty="0"/>
              <a:t>Keisari kiertää kartanoa </a:t>
            </a:r>
            <a:r>
              <a:rPr lang="fi-FI" i="1" dirty="0"/>
              <a:t>(piirrä ympyrää kasvojen ympäri)</a:t>
            </a:r>
          </a:p>
          <a:p>
            <a:pPr marL="0" indent="0">
              <a:buNone/>
            </a:pPr>
            <a:r>
              <a:rPr lang="fi-FI" dirty="0"/>
              <a:t>Keisari kiertää kartanoa </a:t>
            </a:r>
            <a:r>
              <a:rPr lang="fi-FI" i="1" dirty="0"/>
              <a:t>(sivele ympyrä toiseen suuntaan) </a:t>
            </a:r>
          </a:p>
          <a:p>
            <a:pPr marL="0" indent="0">
              <a:buNone/>
            </a:pPr>
            <a:r>
              <a:rPr lang="fi-FI" dirty="0"/>
              <a:t>Katsoo ikkunasta </a:t>
            </a:r>
            <a:r>
              <a:rPr lang="fi-FI" i="1" dirty="0"/>
              <a:t>(sivele silmäluomea)</a:t>
            </a:r>
            <a:r>
              <a:rPr lang="fi-FI" dirty="0"/>
              <a:t> </a:t>
            </a:r>
          </a:p>
          <a:p>
            <a:pPr marL="0" indent="0">
              <a:buNone/>
            </a:pPr>
            <a:r>
              <a:rPr lang="fi-FI" dirty="0"/>
              <a:t>Katsoo akkunasta </a:t>
            </a:r>
            <a:r>
              <a:rPr lang="fi-FI" i="1" dirty="0"/>
              <a:t>(sivele toista silmäluomea) </a:t>
            </a:r>
          </a:p>
          <a:p>
            <a:pPr marL="0" indent="0">
              <a:buNone/>
            </a:pPr>
            <a:r>
              <a:rPr lang="fi-FI" dirty="0"/>
              <a:t>Painaa nappia </a:t>
            </a:r>
            <a:r>
              <a:rPr lang="fi-FI" i="1" dirty="0"/>
              <a:t>(paina nenää) </a:t>
            </a:r>
          </a:p>
          <a:p>
            <a:pPr marL="0" indent="0">
              <a:buNone/>
            </a:pPr>
            <a:r>
              <a:rPr lang="fi-FI" dirty="0"/>
              <a:t>Pyyhkii jalat </a:t>
            </a:r>
            <a:r>
              <a:rPr lang="fi-FI" i="1" dirty="0"/>
              <a:t>(pyyhi kahdella sormella nenänalustaa)</a:t>
            </a:r>
            <a:r>
              <a:rPr lang="fi-FI" dirty="0"/>
              <a:t> </a:t>
            </a:r>
          </a:p>
          <a:p>
            <a:pPr marL="0" indent="0">
              <a:buNone/>
            </a:pPr>
            <a:r>
              <a:rPr lang="fi-FI" dirty="0"/>
              <a:t>Ja astuu sisään </a:t>
            </a:r>
            <a:r>
              <a:rPr lang="fi-FI" i="1" dirty="0"/>
              <a:t>(laita sormi suuhun) </a:t>
            </a:r>
            <a:endParaRPr lang="fi-FI" dirty="0"/>
          </a:p>
        </p:txBody>
      </p:sp>
      <p:sp>
        <p:nvSpPr>
          <p:cNvPr id="4" name="Alatunnisteen paikkamerkki 3"/>
          <p:cNvSpPr>
            <a:spLocks noGrp="1"/>
          </p:cNvSpPr>
          <p:nvPr>
            <p:ph type="ftr" sz="quarter" idx="11"/>
          </p:nvPr>
        </p:nvSpPr>
        <p:spPr/>
        <p:txBody>
          <a:bodyPr/>
          <a:lstStyle/>
          <a:p>
            <a:r>
              <a:rPr lang="fi-FI"/>
              <a:t>Tuula Åminne 2020</a:t>
            </a:r>
          </a:p>
        </p:txBody>
      </p:sp>
    </p:spTree>
    <p:extLst>
      <p:ext uri="{BB962C8B-B14F-4D97-AF65-F5344CB8AC3E}">
        <p14:creationId xmlns:p14="http://schemas.microsoft.com/office/powerpoint/2010/main" val="19383786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LORU SORMISTA</a:t>
            </a:r>
          </a:p>
        </p:txBody>
      </p:sp>
      <p:sp>
        <p:nvSpPr>
          <p:cNvPr id="3" name="Sisällön paikkamerkki 2"/>
          <p:cNvSpPr>
            <a:spLocks noGrp="1"/>
          </p:cNvSpPr>
          <p:nvPr>
            <p:ph idx="1"/>
          </p:nvPr>
        </p:nvSpPr>
        <p:spPr>
          <a:xfrm>
            <a:off x="2092358" y="3111260"/>
            <a:ext cx="8825659" cy="2948796"/>
          </a:xfrm>
        </p:spPr>
        <p:txBody>
          <a:bodyPr/>
          <a:lstStyle/>
          <a:p>
            <a:pPr marL="0" indent="0">
              <a:buNone/>
            </a:pPr>
            <a:r>
              <a:rPr lang="fi-FI" dirty="0"/>
              <a:t>Peukaloputti saaviin putosi, </a:t>
            </a:r>
          </a:p>
          <a:p>
            <a:pPr marL="0" indent="0">
              <a:buNone/>
            </a:pPr>
            <a:r>
              <a:rPr lang="fi-FI" dirty="0" err="1"/>
              <a:t>Suomensotti</a:t>
            </a:r>
            <a:r>
              <a:rPr lang="fi-FI" dirty="0"/>
              <a:t> sen pelasti </a:t>
            </a:r>
          </a:p>
          <a:p>
            <a:pPr marL="0" indent="0">
              <a:buNone/>
            </a:pPr>
            <a:r>
              <a:rPr lang="fi-FI" dirty="0" err="1"/>
              <a:t>Lonkermanni</a:t>
            </a:r>
            <a:r>
              <a:rPr lang="fi-FI" dirty="0"/>
              <a:t> sen kehtoon peitti </a:t>
            </a:r>
          </a:p>
          <a:p>
            <a:pPr marL="0" indent="0">
              <a:buNone/>
            </a:pPr>
            <a:r>
              <a:rPr lang="fi-FI" dirty="0"/>
              <a:t>Kultaralli sen tuuditti. </a:t>
            </a:r>
          </a:p>
          <a:p>
            <a:pPr marL="0" indent="0">
              <a:buNone/>
            </a:pPr>
            <a:r>
              <a:rPr lang="fi-FI" dirty="0"/>
              <a:t>Pikkurilli tahtia löi ja kaikella tavalla metelöi.</a:t>
            </a:r>
          </a:p>
        </p:txBody>
      </p:sp>
      <p:sp>
        <p:nvSpPr>
          <p:cNvPr id="4" name="Alatunnisteen paikkamerkki 3"/>
          <p:cNvSpPr>
            <a:spLocks noGrp="1"/>
          </p:cNvSpPr>
          <p:nvPr>
            <p:ph type="ftr" sz="quarter" idx="11"/>
          </p:nvPr>
        </p:nvSpPr>
        <p:spPr/>
        <p:txBody>
          <a:bodyPr/>
          <a:lstStyle/>
          <a:p>
            <a:r>
              <a:rPr lang="fi-FI"/>
              <a:t>Tuula Åminne 2020</a:t>
            </a:r>
          </a:p>
        </p:txBody>
      </p:sp>
      <p:pic>
        <p:nvPicPr>
          <p:cNvPr id="6" name="Kuva 5"/>
          <p:cNvPicPr>
            <a:picLocks noChangeAspect="1"/>
          </p:cNvPicPr>
          <p:nvPr/>
        </p:nvPicPr>
        <p:blipFill>
          <a:blip r:embed="rId2"/>
          <a:stretch>
            <a:fillRect/>
          </a:stretch>
        </p:blipFill>
        <p:spPr>
          <a:xfrm>
            <a:off x="7234688" y="2823946"/>
            <a:ext cx="1667773" cy="2254582"/>
          </a:xfrm>
          <a:prstGeom prst="rect">
            <a:avLst/>
          </a:prstGeom>
        </p:spPr>
      </p:pic>
    </p:spTree>
    <p:extLst>
      <p:ext uri="{BB962C8B-B14F-4D97-AF65-F5344CB8AC3E}">
        <p14:creationId xmlns:p14="http://schemas.microsoft.com/office/powerpoint/2010/main" val="32328899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TAIKALAATIKON NIMET</a:t>
            </a:r>
            <a:br>
              <a:rPr lang="fi-FI" dirty="0"/>
            </a:br>
            <a:r>
              <a:rPr lang="fi-FI" sz="1300" dirty="0"/>
              <a:t>LÄHDE: </a:t>
            </a:r>
            <a:r>
              <a:rPr lang="fi-FI" sz="1300" dirty="0">
                <a:hlinkClick r:id="rId2"/>
              </a:rPr>
              <a:t>https://lukujaliikkuen.fi/taikalaatikon-nimet/</a:t>
            </a:r>
            <a:r>
              <a:rPr lang="fi-FI" sz="1300" dirty="0"/>
              <a:t> </a:t>
            </a:r>
          </a:p>
        </p:txBody>
      </p:sp>
      <p:sp>
        <p:nvSpPr>
          <p:cNvPr id="3" name="Sisällön paikkamerkki 2"/>
          <p:cNvSpPr>
            <a:spLocks noGrp="1"/>
          </p:cNvSpPr>
          <p:nvPr>
            <p:ph idx="1"/>
          </p:nvPr>
        </p:nvSpPr>
        <p:spPr/>
        <p:txBody>
          <a:bodyPr>
            <a:normAutofit fontScale="40000" lnSpcReduction="20000"/>
          </a:bodyPr>
          <a:lstStyle/>
          <a:p>
            <a:pPr marL="0" indent="0" fontAlgn="base">
              <a:buNone/>
            </a:pPr>
            <a:r>
              <a:rPr lang="fi-FI" dirty="0"/>
              <a:t>Jokainen lapsi käy vuorollaan hakemassa Taikalaatikosta nimikorttinsa ja tulee piiriin istumaan. Lapsi saa valita mihin kehonosaan hänen nimeään taputetaan. Taputetaan nimeä rytmissä niin kauan kunnes seuraava lapsi tulee Taikalaatikolta piiriin. Kun kaikki lapset ovat piirissä, käydään jokaisen lapsen nimi taputtaen läpi.</a:t>
            </a:r>
          </a:p>
          <a:p>
            <a:pPr marL="0" indent="0" fontAlgn="base">
              <a:buNone/>
            </a:pPr>
            <a:r>
              <a:rPr lang="fi-FI" b="1" dirty="0"/>
              <a:t>Opetusjärjestelyt</a:t>
            </a:r>
          </a:p>
          <a:p>
            <a:pPr lvl="1" fontAlgn="base"/>
            <a:r>
              <a:rPr lang="fi-FI" dirty="0"/>
              <a:t>piirissä</a:t>
            </a:r>
          </a:p>
          <a:p>
            <a:pPr lvl="1" fontAlgn="base"/>
            <a:r>
              <a:rPr lang="fi-FI" dirty="0"/>
              <a:t>Taikalaatikko (</a:t>
            </a:r>
            <a:r>
              <a:rPr lang="fi-FI" dirty="0">
                <a:hlinkClick r:id="rId3" tooltip="Taikalaatikko"/>
              </a:rPr>
              <a:t>Katso Taikalaatikko-ohje</a:t>
            </a:r>
            <a:r>
              <a:rPr lang="fi-FI" dirty="0"/>
              <a:t>)</a:t>
            </a:r>
          </a:p>
          <a:p>
            <a:pPr lvl="1" fontAlgn="base"/>
            <a:r>
              <a:rPr lang="fi-FI" dirty="0"/>
              <a:t>jokaisen lapsen nimi kirjoitettuna erilliselle paperille suuraakkosin</a:t>
            </a:r>
          </a:p>
          <a:p>
            <a:pPr marL="0" indent="0" fontAlgn="base">
              <a:buNone/>
            </a:pPr>
            <a:r>
              <a:rPr lang="fi-FI" b="1" dirty="0"/>
              <a:t>Tavoitteet</a:t>
            </a:r>
          </a:p>
          <a:p>
            <a:pPr lvl="1" fontAlgn="base"/>
            <a:r>
              <a:rPr lang="fi-FI" b="1" dirty="0"/>
              <a:t>Kognitiivinen:</a:t>
            </a:r>
            <a:br>
              <a:rPr lang="fi-FI" b="1" dirty="0"/>
            </a:br>
            <a:r>
              <a:rPr lang="fi-FI" dirty="0"/>
              <a:t>nimien oppiminen, oman nimen kirjoitusasun tunnistaminen, kehonosien nimeäminen</a:t>
            </a:r>
          </a:p>
          <a:p>
            <a:pPr lvl="1" fontAlgn="base"/>
            <a:r>
              <a:rPr lang="fi-FI" b="1" dirty="0"/>
              <a:t>Motorinen:</a:t>
            </a:r>
            <a:br>
              <a:rPr lang="fi-FI" b="1" dirty="0"/>
            </a:br>
            <a:r>
              <a:rPr lang="fi-FI" dirty="0"/>
              <a:t>rytmittäminen, kehonhahmotus</a:t>
            </a:r>
          </a:p>
          <a:p>
            <a:pPr lvl="1" fontAlgn="base"/>
            <a:r>
              <a:rPr lang="fi-FI" b="1" dirty="0" err="1"/>
              <a:t>Sosioemotionaalinen</a:t>
            </a:r>
            <a:r>
              <a:rPr lang="fi-FI" b="1" dirty="0"/>
              <a:t>:</a:t>
            </a:r>
            <a:br>
              <a:rPr lang="fi-FI" b="1" dirty="0"/>
            </a:br>
            <a:r>
              <a:rPr lang="fi-FI" dirty="0"/>
              <a:t>vuoron odottaminen, oman valinnan ääneen sanominen, muut toistavat minun nimeäni!, yhteisen rytmin kuuleminen ja siinä pysyminen</a:t>
            </a:r>
          </a:p>
          <a:p>
            <a:pPr marL="0" indent="0" fontAlgn="base">
              <a:buNone/>
            </a:pPr>
            <a:r>
              <a:rPr lang="fi-FI" b="1" dirty="0"/>
              <a:t>Tavoitteiden arviointi</a:t>
            </a:r>
          </a:p>
          <a:p>
            <a:pPr lvl="1" fontAlgn="base"/>
            <a:r>
              <a:rPr lang="fi-FI" dirty="0"/>
              <a:t>Keksittiinkö kehonosia?</a:t>
            </a:r>
          </a:p>
          <a:p>
            <a:pPr lvl="1" fontAlgn="base"/>
            <a:r>
              <a:rPr lang="fi-FI" dirty="0"/>
              <a:t>Osattiinko nimetä kehonosia?</a:t>
            </a:r>
          </a:p>
          <a:p>
            <a:pPr lvl="1" fontAlgn="base"/>
            <a:r>
              <a:rPr lang="fi-FI" dirty="0"/>
              <a:t>Miten onnistui rytmittäminen?</a:t>
            </a:r>
          </a:p>
          <a:p>
            <a:pPr lvl="1" fontAlgn="base"/>
            <a:r>
              <a:rPr lang="fi-FI" dirty="0"/>
              <a:t>Jaksettiinko odottaa omaa vuoroa?</a:t>
            </a:r>
          </a:p>
          <a:p>
            <a:pPr lvl="1" fontAlgn="base"/>
            <a:r>
              <a:rPr lang="fi-FI" dirty="0"/>
              <a:t>Uskallettiinko sanoa ääneen oma valinta?</a:t>
            </a:r>
          </a:p>
          <a:p>
            <a:endParaRPr lang="fi-FI" dirty="0"/>
          </a:p>
        </p:txBody>
      </p:sp>
      <p:sp>
        <p:nvSpPr>
          <p:cNvPr id="4" name="Alatunnisteen paikkamerkki 3"/>
          <p:cNvSpPr>
            <a:spLocks noGrp="1"/>
          </p:cNvSpPr>
          <p:nvPr>
            <p:ph type="ftr" sz="quarter" idx="11"/>
          </p:nvPr>
        </p:nvSpPr>
        <p:spPr/>
        <p:txBody>
          <a:bodyPr/>
          <a:lstStyle/>
          <a:p>
            <a:r>
              <a:rPr lang="fi-FI"/>
              <a:t>Tuula Åminne 2020</a:t>
            </a:r>
          </a:p>
        </p:txBody>
      </p:sp>
    </p:spTree>
    <p:extLst>
      <p:ext uri="{BB962C8B-B14F-4D97-AF65-F5344CB8AC3E}">
        <p14:creationId xmlns:p14="http://schemas.microsoft.com/office/powerpoint/2010/main" val="34484364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TALVINEN LIIKUNTALORU</a:t>
            </a:r>
          </a:p>
        </p:txBody>
      </p:sp>
      <p:sp>
        <p:nvSpPr>
          <p:cNvPr id="3" name="Sisällön paikkamerkki 2"/>
          <p:cNvSpPr>
            <a:spLocks noGrp="1"/>
          </p:cNvSpPr>
          <p:nvPr>
            <p:ph idx="1"/>
          </p:nvPr>
        </p:nvSpPr>
        <p:spPr/>
        <p:txBody>
          <a:bodyPr>
            <a:normAutofit fontScale="92500" lnSpcReduction="20000"/>
          </a:bodyPr>
          <a:lstStyle/>
          <a:p>
            <a:pPr marL="0" indent="0">
              <a:buNone/>
            </a:pPr>
            <a:r>
              <a:rPr lang="fi-FI" b="1" dirty="0"/>
              <a:t>Liisa nukkui, näki unta:</a:t>
            </a:r>
            <a:r>
              <a:rPr lang="fi-FI" dirty="0"/>
              <a:t> (laitetaan kädet silmille)</a:t>
            </a:r>
          </a:p>
          <a:p>
            <a:pPr marL="0" indent="0">
              <a:buNone/>
            </a:pPr>
            <a:r>
              <a:rPr lang="fi-FI" b="1" dirty="0"/>
              <a:t>yöllä satoi paljon lunta!</a:t>
            </a:r>
            <a:r>
              <a:rPr lang="fi-FI" dirty="0"/>
              <a:t>( tehdään käsillä lumisadetta ylhäältä alas)</a:t>
            </a:r>
          </a:p>
          <a:p>
            <a:pPr marL="0" indent="0">
              <a:buNone/>
            </a:pPr>
            <a:r>
              <a:rPr lang="fi-FI" b="1" dirty="0"/>
              <a:t>Kinos kasvoi, kasvoi pilviin asti,</a:t>
            </a:r>
            <a:r>
              <a:rPr lang="fi-FI" dirty="0"/>
              <a:t> (nostetaan kädet ylös ja seistään varpaillaan)</a:t>
            </a:r>
          </a:p>
          <a:p>
            <a:pPr marL="0" indent="0">
              <a:buNone/>
            </a:pPr>
            <a:r>
              <a:rPr lang="fi-FI" b="1" dirty="0"/>
              <a:t>Liisa juoksi nopeasti</a:t>
            </a:r>
            <a:r>
              <a:rPr lang="fi-FI" dirty="0"/>
              <a:t>.(juostaan paikallaan)</a:t>
            </a:r>
          </a:p>
          <a:p>
            <a:pPr marL="0" indent="0">
              <a:buNone/>
            </a:pPr>
            <a:r>
              <a:rPr lang="fi-FI" b="1" dirty="0"/>
              <a:t>Palloin pyörein pehmein,</a:t>
            </a:r>
            <a:r>
              <a:rPr lang="fi-FI" dirty="0"/>
              <a:t> (tehdään käsillä pallon muotoja)</a:t>
            </a:r>
          </a:p>
          <a:p>
            <a:pPr marL="0" indent="0">
              <a:buNone/>
            </a:pPr>
            <a:r>
              <a:rPr lang="fi-FI" b="1" dirty="0"/>
              <a:t>rakensi hän lumimuurin</a:t>
            </a:r>
            <a:r>
              <a:rPr lang="fi-FI" dirty="0"/>
              <a:t>. (taputellaan käsin lumimuuria edessä)</a:t>
            </a:r>
          </a:p>
          <a:p>
            <a:pPr marL="0" indent="0">
              <a:buNone/>
            </a:pPr>
            <a:r>
              <a:rPr lang="fi-FI" b="1" dirty="0"/>
              <a:t>Liisa </a:t>
            </a:r>
            <a:r>
              <a:rPr lang="fi-FI" b="1" dirty="0" err="1"/>
              <a:t>heräs</a:t>
            </a:r>
            <a:r>
              <a:rPr lang="fi-FI" b="1" dirty="0"/>
              <a:t> unestaan</a:t>
            </a:r>
            <a:r>
              <a:rPr lang="fi-FI" dirty="0"/>
              <a:t> (venytellään)</a:t>
            </a:r>
          </a:p>
          <a:p>
            <a:pPr marL="0" indent="0">
              <a:buNone/>
            </a:pPr>
            <a:r>
              <a:rPr lang="fi-FI" b="1" dirty="0"/>
              <a:t>muisti lumilinnojaan </a:t>
            </a:r>
            <a:r>
              <a:rPr lang="fi-FI" dirty="0"/>
              <a:t>(laita kädet pään päälle)</a:t>
            </a:r>
          </a:p>
          <a:p>
            <a:pPr marL="0" indent="0">
              <a:buNone/>
            </a:pPr>
            <a:r>
              <a:rPr lang="fi-FI" b="1" dirty="0"/>
              <a:t>ulos juoksi nopeasti</a:t>
            </a:r>
            <a:r>
              <a:rPr lang="fi-FI" dirty="0"/>
              <a:t>  (juostaan paikallaan)</a:t>
            </a:r>
          </a:p>
          <a:p>
            <a:pPr marL="0" indent="0">
              <a:buNone/>
            </a:pPr>
            <a:r>
              <a:rPr lang="fi-FI" b="1" dirty="0"/>
              <a:t>Lunta olikin vain polviin asti!</a:t>
            </a:r>
            <a:r>
              <a:rPr lang="fi-FI" dirty="0"/>
              <a:t> (näytetään polviin)</a:t>
            </a:r>
          </a:p>
          <a:p>
            <a:pPr marL="0" indent="0">
              <a:buNone/>
            </a:pPr>
            <a:endParaRPr lang="fi-FI" dirty="0"/>
          </a:p>
        </p:txBody>
      </p:sp>
      <p:sp>
        <p:nvSpPr>
          <p:cNvPr id="4" name="Alatunnisteen paikkamerkki 3"/>
          <p:cNvSpPr>
            <a:spLocks noGrp="1"/>
          </p:cNvSpPr>
          <p:nvPr>
            <p:ph type="ftr" sz="quarter" idx="11"/>
          </p:nvPr>
        </p:nvSpPr>
        <p:spPr/>
        <p:txBody>
          <a:bodyPr/>
          <a:lstStyle/>
          <a:p>
            <a:r>
              <a:rPr lang="fi-FI"/>
              <a:t>Tuula Åminne 2020</a:t>
            </a:r>
          </a:p>
        </p:txBody>
      </p:sp>
    </p:spTree>
    <p:extLst>
      <p:ext uri="{BB962C8B-B14F-4D97-AF65-F5344CB8AC3E}">
        <p14:creationId xmlns:p14="http://schemas.microsoft.com/office/powerpoint/2010/main" val="682040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KEHONOSAPELI 1</a:t>
            </a:r>
          </a:p>
        </p:txBody>
      </p:sp>
      <p:sp>
        <p:nvSpPr>
          <p:cNvPr id="3" name="Sisällön paikkamerkki 2"/>
          <p:cNvSpPr>
            <a:spLocks noGrp="1"/>
          </p:cNvSpPr>
          <p:nvPr>
            <p:ph idx="1"/>
          </p:nvPr>
        </p:nvSpPr>
        <p:spPr/>
        <p:txBody>
          <a:bodyPr>
            <a:normAutofit fontScale="92500" lnSpcReduction="10000"/>
          </a:bodyPr>
          <a:lstStyle/>
          <a:p>
            <a:r>
              <a:rPr lang="fi-FI" dirty="0">
                <a:hlinkClick r:id="rId2"/>
              </a:rPr>
              <a:t>OTA KOPPI</a:t>
            </a:r>
            <a:endParaRPr lang="fi-FI" dirty="0"/>
          </a:p>
          <a:p>
            <a:endParaRPr lang="fi-FI" dirty="0"/>
          </a:p>
          <a:p>
            <a:r>
              <a:rPr lang="fi-FI" dirty="0"/>
              <a:t>Kieli, osallisuus ja oppiminen -ohjelma 4-8-vuotiaille lapsille</a:t>
            </a:r>
          </a:p>
          <a:p>
            <a:pPr marL="457200" lvl="1" indent="0">
              <a:buNone/>
            </a:pPr>
            <a:endParaRPr lang="fi-FI" dirty="0"/>
          </a:p>
          <a:p>
            <a:pPr marL="457200" lvl="1" indent="0">
              <a:buNone/>
            </a:pPr>
            <a:r>
              <a:rPr lang="fi-FI" dirty="0" err="1"/>
              <a:t>Esi</a:t>
            </a:r>
            <a:r>
              <a:rPr lang="fi-FI" dirty="0"/>
              <a:t>- ja alkuopetuksen yhteistyönä toteutettiin yhteinen Ota koppi! ydinneliö koulutus, jonka lähtökohtana oli kielellisesti kehittävän ja kielitietoisen oppimisympäristön mallintaminen. Koulutusprosessissa mukana olleet </a:t>
            </a:r>
            <a:r>
              <a:rPr lang="fi-FI" dirty="0" err="1"/>
              <a:t>esi</a:t>
            </a:r>
            <a:r>
              <a:rPr lang="fi-FI" dirty="0"/>
              <a:t>- ja alkuopettajat sekä S2-opettajat ovat luoneet pedagogisia, konkreettisia, toiminnallisia menetelmiä suomi toisena kielenä - opiskelevien lasten arkeen </a:t>
            </a:r>
            <a:r>
              <a:rPr lang="fi-FI" dirty="0" err="1"/>
              <a:t>esi</a:t>
            </a:r>
            <a:r>
              <a:rPr lang="fi-FI" dirty="0"/>
              <a:t>- ja alkuopetuksessa.</a:t>
            </a:r>
          </a:p>
          <a:p>
            <a:pPr marL="457200" lvl="1" indent="0">
              <a:buNone/>
            </a:pPr>
            <a:endParaRPr lang="fi-FI" dirty="0"/>
          </a:p>
          <a:p>
            <a:pPr marL="457200" lvl="1" indent="0">
              <a:buNone/>
            </a:pPr>
            <a:r>
              <a:rPr lang="fi-FI" dirty="0"/>
              <a:t>Paljon hyvää materiaalia eri teemoihin.</a:t>
            </a:r>
          </a:p>
        </p:txBody>
      </p:sp>
      <p:sp>
        <p:nvSpPr>
          <p:cNvPr id="4" name="Alatunnisteen paikkamerkki 3"/>
          <p:cNvSpPr>
            <a:spLocks noGrp="1"/>
          </p:cNvSpPr>
          <p:nvPr>
            <p:ph type="ftr" sz="quarter" idx="11"/>
          </p:nvPr>
        </p:nvSpPr>
        <p:spPr/>
        <p:txBody>
          <a:bodyPr/>
          <a:lstStyle/>
          <a:p>
            <a:r>
              <a:rPr lang="fi-FI"/>
              <a:t>Tuula Åminne 2020</a:t>
            </a:r>
          </a:p>
        </p:txBody>
      </p:sp>
    </p:spTree>
    <p:extLst>
      <p:ext uri="{BB962C8B-B14F-4D97-AF65-F5344CB8AC3E}">
        <p14:creationId xmlns:p14="http://schemas.microsoft.com/office/powerpoint/2010/main" val="10952367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p:cNvSpPr txBox="1">
            <a:spLocks noGrp="1"/>
          </p:cNvSpPr>
          <p:nvPr>
            <p:ph type="title"/>
          </p:nvPr>
        </p:nvSpPr>
        <p:spPr>
          <a:xfrm>
            <a:off x="861204" y="3206091"/>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sz="6000" b="1" dirty="0"/>
              <a:t>KEHONOSIIN LIITTYVÄT SADUT JA KIRJAT</a:t>
            </a:r>
          </a:p>
        </p:txBody>
      </p:sp>
      <p:sp>
        <p:nvSpPr>
          <p:cNvPr id="3" name="Alatunnisteen paikkamerkki 2"/>
          <p:cNvSpPr>
            <a:spLocks noGrp="1"/>
          </p:cNvSpPr>
          <p:nvPr>
            <p:ph type="ftr" sz="quarter" idx="11"/>
          </p:nvPr>
        </p:nvSpPr>
        <p:spPr/>
        <p:txBody>
          <a:bodyPr/>
          <a:lstStyle/>
          <a:p>
            <a:r>
              <a:rPr lang="fi-FI"/>
              <a:t>Tuula Åminne 2020</a:t>
            </a:r>
          </a:p>
        </p:txBody>
      </p:sp>
    </p:spTree>
    <p:extLst>
      <p:ext uri="{BB962C8B-B14F-4D97-AF65-F5344CB8AC3E}">
        <p14:creationId xmlns:p14="http://schemas.microsoft.com/office/powerpoint/2010/main" val="31492473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KETTU JA JÄNIS –satu </a:t>
            </a:r>
            <a:br>
              <a:rPr lang="fi-FI" dirty="0"/>
            </a:br>
            <a:r>
              <a:rPr lang="fi-FI" dirty="0"/>
              <a:t>(satu suuhun liittyen)</a:t>
            </a:r>
            <a:br>
              <a:rPr lang="fi-FI" dirty="0"/>
            </a:br>
            <a:endParaRPr lang="fi-FI" dirty="0"/>
          </a:p>
        </p:txBody>
      </p:sp>
      <p:sp>
        <p:nvSpPr>
          <p:cNvPr id="3" name="Sisällön paikkamerkki 2"/>
          <p:cNvSpPr>
            <a:spLocks noGrp="1"/>
          </p:cNvSpPr>
          <p:nvPr>
            <p:ph idx="1"/>
          </p:nvPr>
        </p:nvSpPr>
        <p:spPr>
          <a:xfrm>
            <a:off x="1154954" y="2619186"/>
            <a:ext cx="8825659" cy="3416300"/>
          </a:xfrm>
        </p:spPr>
        <p:txBody>
          <a:bodyPr/>
          <a:lstStyle/>
          <a:p>
            <a:pPr marL="0" indent="0">
              <a:buNone/>
            </a:pPr>
            <a:r>
              <a:rPr lang="fi-FI" dirty="0">
                <a:hlinkClick r:id="rId2"/>
              </a:rPr>
              <a:t>https://papuri.papunet.net/lue/21/d7eeddae7909537d8668ae78586f235e/#/</a:t>
            </a:r>
            <a:r>
              <a:rPr lang="fi-FI" dirty="0"/>
              <a:t> </a:t>
            </a:r>
          </a:p>
          <a:p>
            <a:pPr marL="0" indent="0">
              <a:buNone/>
            </a:pPr>
            <a:endParaRPr lang="fi-FI" dirty="0"/>
          </a:p>
        </p:txBody>
      </p:sp>
      <p:sp>
        <p:nvSpPr>
          <p:cNvPr id="4" name="Alatunnisteen paikkamerkki 3"/>
          <p:cNvSpPr>
            <a:spLocks noGrp="1"/>
          </p:cNvSpPr>
          <p:nvPr>
            <p:ph type="ftr" sz="quarter" idx="11"/>
          </p:nvPr>
        </p:nvSpPr>
        <p:spPr/>
        <p:txBody>
          <a:bodyPr/>
          <a:lstStyle/>
          <a:p>
            <a:r>
              <a:rPr lang="fi-FI"/>
              <a:t>Tuula Åminne 2020</a:t>
            </a:r>
          </a:p>
        </p:txBody>
      </p:sp>
      <p:pic>
        <p:nvPicPr>
          <p:cNvPr id="7" name="Kuva 6"/>
          <p:cNvPicPr>
            <a:picLocks noChangeAspect="1"/>
          </p:cNvPicPr>
          <p:nvPr/>
        </p:nvPicPr>
        <p:blipFill>
          <a:blip r:embed="rId3"/>
          <a:stretch>
            <a:fillRect/>
          </a:stretch>
        </p:blipFill>
        <p:spPr>
          <a:xfrm>
            <a:off x="6596332" y="3773730"/>
            <a:ext cx="1510201" cy="2261756"/>
          </a:xfrm>
          <a:prstGeom prst="rect">
            <a:avLst/>
          </a:prstGeom>
        </p:spPr>
      </p:pic>
      <p:pic>
        <p:nvPicPr>
          <p:cNvPr id="8" name="Kuva 7"/>
          <p:cNvPicPr>
            <a:picLocks noChangeAspect="1"/>
          </p:cNvPicPr>
          <p:nvPr/>
        </p:nvPicPr>
        <p:blipFill>
          <a:blip r:embed="rId4"/>
          <a:stretch>
            <a:fillRect/>
          </a:stretch>
        </p:blipFill>
        <p:spPr>
          <a:xfrm>
            <a:off x="2889689" y="3913560"/>
            <a:ext cx="2536166" cy="2121926"/>
          </a:xfrm>
          <a:prstGeom prst="rect">
            <a:avLst/>
          </a:prstGeom>
        </p:spPr>
      </p:pic>
    </p:spTree>
    <p:extLst>
      <p:ext uri="{BB962C8B-B14F-4D97-AF65-F5344CB8AC3E}">
        <p14:creationId xmlns:p14="http://schemas.microsoft.com/office/powerpoint/2010/main" val="41218070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p:cNvSpPr>
            <a:spLocks noGrp="1"/>
          </p:cNvSpPr>
          <p:nvPr>
            <p:ph type="ftr" sz="quarter" idx="11"/>
          </p:nvPr>
        </p:nvSpPr>
        <p:spPr/>
        <p:txBody>
          <a:bodyPr/>
          <a:lstStyle/>
          <a:p>
            <a:r>
              <a:rPr lang="fi-FI"/>
              <a:t>Tuula Åminne 2020</a:t>
            </a:r>
          </a:p>
        </p:txBody>
      </p:sp>
      <p:pic>
        <p:nvPicPr>
          <p:cNvPr id="3" name="Kuva 2"/>
          <p:cNvPicPr>
            <a:picLocks noChangeAspect="1"/>
          </p:cNvPicPr>
          <p:nvPr/>
        </p:nvPicPr>
        <p:blipFill>
          <a:blip r:embed="rId2"/>
          <a:stretch>
            <a:fillRect/>
          </a:stretch>
        </p:blipFill>
        <p:spPr>
          <a:xfrm>
            <a:off x="3433391" y="2142945"/>
            <a:ext cx="5325218" cy="2572109"/>
          </a:xfrm>
          <a:prstGeom prst="rect">
            <a:avLst/>
          </a:prstGeom>
        </p:spPr>
      </p:pic>
      <p:sp>
        <p:nvSpPr>
          <p:cNvPr id="4" name="Suorakulmio 3"/>
          <p:cNvSpPr/>
          <p:nvPr/>
        </p:nvSpPr>
        <p:spPr>
          <a:xfrm>
            <a:off x="4377132" y="5861013"/>
            <a:ext cx="3437736" cy="276999"/>
          </a:xfrm>
          <a:prstGeom prst="rect">
            <a:avLst/>
          </a:prstGeom>
        </p:spPr>
        <p:txBody>
          <a:bodyPr wrap="none">
            <a:spAutoFit/>
          </a:bodyPr>
          <a:lstStyle/>
          <a:p>
            <a:pPr algn="ctr"/>
            <a:r>
              <a:rPr lang="fi-FI" sz="1200" dirty="0"/>
              <a:t>LÄHDE: </a:t>
            </a:r>
            <a:r>
              <a:rPr lang="fi-FI" sz="1200" dirty="0">
                <a:hlinkClick r:id="rId3"/>
              </a:rPr>
              <a:t>https://iltasatu.org/lue-selaimessa/?id=531</a:t>
            </a:r>
            <a:r>
              <a:rPr lang="fi-FI" sz="1200" dirty="0"/>
              <a:t> </a:t>
            </a:r>
          </a:p>
        </p:txBody>
      </p:sp>
    </p:spTree>
    <p:extLst>
      <p:ext uri="{BB962C8B-B14F-4D97-AF65-F5344CB8AC3E}">
        <p14:creationId xmlns:p14="http://schemas.microsoft.com/office/powerpoint/2010/main" val="29838553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p:cNvSpPr>
            <a:spLocks noGrp="1"/>
          </p:cNvSpPr>
          <p:nvPr>
            <p:ph type="ftr" sz="quarter" idx="11"/>
          </p:nvPr>
        </p:nvSpPr>
        <p:spPr/>
        <p:txBody>
          <a:bodyPr/>
          <a:lstStyle/>
          <a:p>
            <a:r>
              <a:rPr lang="fi-FI"/>
              <a:t>Tuula Åminne 2020</a:t>
            </a:r>
          </a:p>
        </p:txBody>
      </p:sp>
      <p:sp>
        <p:nvSpPr>
          <p:cNvPr id="4" name="Suorakulmio 3"/>
          <p:cNvSpPr/>
          <p:nvPr/>
        </p:nvSpPr>
        <p:spPr>
          <a:xfrm>
            <a:off x="810884" y="937403"/>
            <a:ext cx="4756030" cy="3785652"/>
          </a:xfrm>
          <a:prstGeom prst="rect">
            <a:avLst/>
          </a:prstGeom>
        </p:spPr>
        <p:txBody>
          <a:bodyPr wrap="square">
            <a:spAutoFit/>
          </a:bodyPr>
          <a:lstStyle/>
          <a:p>
            <a:r>
              <a:rPr lang="fi-FI" sz="1600" dirty="0">
                <a:solidFill>
                  <a:srgbClr val="000000"/>
                </a:solidFill>
              </a:rPr>
              <a:t>Olipa kerran kiltti ja suloinen pieni tyttö, josta kaikki pitivät. Erityisen paljon häntä rakasti hänen vanha isoäitinsä, joka oli kutonut tytölle punaisen viitan, jossa oli huppu. Tyttö käytti sitä aina, ja sen vuoksi kaikki kutsuivatkin häntä pieneksi Punahilkaksi.</a:t>
            </a:r>
          </a:p>
          <a:p>
            <a:endParaRPr lang="fi-FI" sz="1600" dirty="0">
              <a:solidFill>
                <a:srgbClr val="000000"/>
              </a:solidFill>
            </a:endParaRPr>
          </a:p>
          <a:p>
            <a:r>
              <a:rPr lang="fi-FI" sz="1600" dirty="0"/>
              <a:t>Eräänä aamuna pienen Punahilkan äiti kutsui Punahilkan luokseen keittiöön ja sanoi: ”Isoäitisi on hyvin sairas. Ota tästä kakkua ja viiniä ja vie ne hänelle, jotta hän tervehtyisi, mutta muista, ettet saa poiketa polulta, sillä metsä on hyvin vaarallinen!” Punahilkka lupasi, ettei hän poikkeaisi polulta ja hänen äitinsä pakkasi kakun ja viinin pajukoriin. Pieni punahilkka puki päälle punaisen viittansa, nosti korin käsivarrelleen ja lähti kohti isoäidin mökkiä.</a:t>
            </a:r>
          </a:p>
        </p:txBody>
      </p:sp>
      <p:pic>
        <p:nvPicPr>
          <p:cNvPr id="5" name="Kuva 4"/>
          <p:cNvPicPr>
            <a:picLocks noChangeAspect="1"/>
          </p:cNvPicPr>
          <p:nvPr/>
        </p:nvPicPr>
        <p:blipFill>
          <a:blip r:embed="rId2"/>
          <a:stretch>
            <a:fillRect/>
          </a:stretch>
        </p:blipFill>
        <p:spPr>
          <a:xfrm>
            <a:off x="5966009" y="-1115683"/>
            <a:ext cx="6035704" cy="6452559"/>
          </a:xfrm>
          <a:prstGeom prst="rect">
            <a:avLst/>
          </a:prstGeom>
        </p:spPr>
      </p:pic>
    </p:spTree>
    <p:extLst>
      <p:ext uri="{BB962C8B-B14F-4D97-AF65-F5344CB8AC3E}">
        <p14:creationId xmlns:p14="http://schemas.microsoft.com/office/powerpoint/2010/main" val="11174003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p:cNvSpPr>
            <a:spLocks noGrp="1"/>
          </p:cNvSpPr>
          <p:nvPr>
            <p:ph type="ftr" sz="quarter" idx="11"/>
          </p:nvPr>
        </p:nvSpPr>
        <p:spPr/>
        <p:txBody>
          <a:bodyPr/>
          <a:lstStyle/>
          <a:p>
            <a:r>
              <a:rPr lang="fi-FI"/>
              <a:t>Tuula Åminne 2020</a:t>
            </a:r>
          </a:p>
        </p:txBody>
      </p:sp>
      <p:sp>
        <p:nvSpPr>
          <p:cNvPr id="3" name="Suorakulmio 2"/>
          <p:cNvSpPr/>
          <p:nvPr/>
        </p:nvSpPr>
        <p:spPr>
          <a:xfrm>
            <a:off x="569343" y="506492"/>
            <a:ext cx="5896111" cy="6278642"/>
          </a:xfrm>
          <a:prstGeom prst="rect">
            <a:avLst/>
          </a:prstGeom>
        </p:spPr>
        <p:txBody>
          <a:bodyPr wrap="square">
            <a:spAutoFit/>
          </a:bodyPr>
          <a:lstStyle/>
          <a:p>
            <a:r>
              <a:rPr lang="fi-FI" sz="1600" dirty="0">
                <a:solidFill>
                  <a:srgbClr val="000000"/>
                </a:solidFill>
              </a:rPr>
              <a:t>Eräänä aamuna pienen Punahilkan äiti kutsui Punahilkan luokseen keittiöön ja sanoi: ”Isoäitisi on hyvin sairas. Ota tästä kakkua ja viiniä ja vie ne hänelle, jotta hän tervehtyisi, mutta muista, ettet saa poiketa polulta, sillä metsä on hyvin vaarallinen!” Punahilkka lupasi, ettei hän poikkeaisi polulta ja hänen äitinsä pakkasi kakun ja viinin pajukoriin. Pieni punahilkka puki päälle punaisen viittansa, nosti korin käsivarrelleen ja lähti kohti isoäidin mökkiä.</a:t>
            </a:r>
          </a:p>
          <a:p>
            <a:r>
              <a:rPr lang="fi-FI" sz="1600" dirty="0">
                <a:solidFill>
                  <a:srgbClr val="000000"/>
                </a:solidFill>
              </a:rPr>
              <a:t>Isoäidin mökki oli naapurikylässä. Polku isoäidin mökille kulki synkän metsän halki. Matka taittui joutuisasti ja aurinko paistoi polulle iloisesti suurten puiden oksien lomasta. Äkkiä metsästä astui polulle suuri harmaaturkkinen Susi.</a:t>
            </a:r>
          </a:p>
          <a:p>
            <a:endParaRPr lang="fi-FI" sz="1600" b="0" i="0" u="none" strike="noStrike" dirty="0">
              <a:solidFill>
                <a:srgbClr val="000000"/>
              </a:solidFill>
              <a:effectLst/>
            </a:endParaRPr>
          </a:p>
          <a:p>
            <a:r>
              <a:rPr lang="fi-FI" sz="1600" dirty="0"/>
              <a:t>– Hyvää päivää, pieni Punahilkka, minne matka? Susi kysyi kohteliaasti. ​</a:t>
            </a:r>
          </a:p>
          <a:p>
            <a:r>
              <a:rPr lang="fi-FI" sz="1600" dirty="0"/>
              <a:t>– Hyvää päivää! Olen viemässä kakkua ja viiniä sairaalle isoäidilleni, jotta hän vahvistuisi ja tervehtyisi, Punahilkka vastasi.​</a:t>
            </a:r>
          </a:p>
          <a:p>
            <a:r>
              <a:rPr lang="fi-FI" sz="1600" dirty="0"/>
              <a:t>Punahilkka ei ollut koskaan aikaisemmin nähnyt sutta, joten häntä ei pelottanut. Susi taas oli hyvin, hyvin nälkäinen, sillä se ei ollut syönyt mitään kolmeen päivään. ”Jos nyt toimin ovelasti, saan syödä sekä isoäidin että Punahilkan”, ajatteli susi, ja lipoi kieltään.</a:t>
            </a:r>
          </a:p>
          <a:p>
            <a:endParaRPr lang="fi-FI" b="0" i="0" u="none" strike="noStrike" dirty="0">
              <a:solidFill>
                <a:srgbClr val="000000"/>
              </a:solidFill>
              <a:effectLst/>
              <a:latin typeface="helvetica" panose="020B0604020202020204" pitchFamily="34" charset="0"/>
            </a:endParaRPr>
          </a:p>
        </p:txBody>
      </p:sp>
      <p:pic>
        <p:nvPicPr>
          <p:cNvPr id="4" name="Kuva 3"/>
          <p:cNvPicPr>
            <a:picLocks noChangeAspect="1"/>
          </p:cNvPicPr>
          <p:nvPr/>
        </p:nvPicPr>
        <p:blipFill>
          <a:blip r:embed="rId2"/>
          <a:stretch>
            <a:fillRect/>
          </a:stretch>
        </p:blipFill>
        <p:spPr>
          <a:xfrm>
            <a:off x="6782866" y="1288619"/>
            <a:ext cx="5133256" cy="3689781"/>
          </a:xfrm>
          <a:prstGeom prst="rect">
            <a:avLst/>
          </a:prstGeom>
        </p:spPr>
      </p:pic>
    </p:spTree>
    <p:extLst>
      <p:ext uri="{BB962C8B-B14F-4D97-AF65-F5344CB8AC3E}">
        <p14:creationId xmlns:p14="http://schemas.microsoft.com/office/powerpoint/2010/main" val="36626987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p:cNvSpPr>
            <a:spLocks noGrp="1"/>
          </p:cNvSpPr>
          <p:nvPr>
            <p:ph type="ftr" sz="quarter" idx="11"/>
          </p:nvPr>
        </p:nvSpPr>
        <p:spPr/>
        <p:txBody>
          <a:bodyPr/>
          <a:lstStyle/>
          <a:p>
            <a:r>
              <a:rPr lang="fi-FI"/>
              <a:t>Tuula Åminne 2020</a:t>
            </a:r>
          </a:p>
        </p:txBody>
      </p:sp>
      <p:sp>
        <p:nvSpPr>
          <p:cNvPr id="3" name="Suorakulmio 2"/>
          <p:cNvSpPr/>
          <p:nvPr/>
        </p:nvSpPr>
        <p:spPr>
          <a:xfrm>
            <a:off x="902900" y="651642"/>
            <a:ext cx="4221192" cy="3293209"/>
          </a:xfrm>
          <a:prstGeom prst="rect">
            <a:avLst/>
          </a:prstGeom>
        </p:spPr>
        <p:txBody>
          <a:bodyPr wrap="square">
            <a:spAutoFit/>
          </a:bodyPr>
          <a:lstStyle/>
          <a:p>
            <a:r>
              <a:rPr lang="fi-FI" sz="1600" dirty="0">
                <a:solidFill>
                  <a:srgbClr val="000000"/>
                </a:solidFill>
              </a:rPr>
              <a:t>– Isoäitisi ilahtuu varmasti, kun hän saa kakkua ja viiniä, mutta eikö hän ilahtuisi vielä enemmän, jos poimisit hänelle sievän kukkakimpun? Katsohan: tuossa polun laidassa kasvaa kauniita kukkia, susi sanoi.</a:t>
            </a:r>
          </a:p>
          <a:p>
            <a:r>
              <a:rPr lang="fi-FI" sz="1600" dirty="0">
                <a:solidFill>
                  <a:srgbClr val="000000"/>
                </a:solidFill>
              </a:rPr>
              <a:t>Punahilkka muisti kyllä, mitä hänen äitinsä oli sanonut, mutta polun laidassa kasvoi metsäorvokkeja ja vähän matkan päässä puiden alla kieloja ja pienellä aukiolla vielä taivaansinisiä lemmikkejäkin. Punahilkka laski korin maahan ja taittoi orvokin, sitten toisen ja vielä kolmannenkin. Pian Punahilkka oli unohtanut äitinsä varoitukset.</a:t>
            </a:r>
            <a:endParaRPr lang="fi-FI" sz="1600" b="0" i="0" u="none" strike="noStrike" dirty="0">
              <a:solidFill>
                <a:srgbClr val="000000"/>
              </a:solidFill>
              <a:effectLst/>
            </a:endParaRPr>
          </a:p>
        </p:txBody>
      </p:sp>
      <p:pic>
        <p:nvPicPr>
          <p:cNvPr id="5" name="Kuva 4"/>
          <p:cNvPicPr>
            <a:picLocks noChangeAspect="1"/>
          </p:cNvPicPr>
          <p:nvPr/>
        </p:nvPicPr>
        <p:blipFill>
          <a:blip r:embed="rId2"/>
          <a:stretch>
            <a:fillRect/>
          </a:stretch>
        </p:blipFill>
        <p:spPr>
          <a:xfrm>
            <a:off x="6158994" y="1440568"/>
            <a:ext cx="5672921" cy="4166602"/>
          </a:xfrm>
          <a:prstGeom prst="rect">
            <a:avLst/>
          </a:prstGeom>
        </p:spPr>
      </p:pic>
    </p:spTree>
    <p:extLst>
      <p:ext uri="{BB962C8B-B14F-4D97-AF65-F5344CB8AC3E}">
        <p14:creationId xmlns:p14="http://schemas.microsoft.com/office/powerpoint/2010/main" val="11487496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p:cNvSpPr>
            <a:spLocks noGrp="1"/>
          </p:cNvSpPr>
          <p:nvPr>
            <p:ph type="ftr" sz="quarter" idx="11"/>
          </p:nvPr>
        </p:nvSpPr>
        <p:spPr/>
        <p:txBody>
          <a:bodyPr/>
          <a:lstStyle/>
          <a:p>
            <a:r>
              <a:rPr lang="fi-FI"/>
              <a:t>Tuula Åminne 2020</a:t>
            </a:r>
          </a:p>
        </p:txBody>
      </p:sp>
      <p:sp>
        <p:nvSpPr>
          <p:cNvPr id="3" name="Suorakulmio 2"/>
          <p:cNvSpPr/>
          <p:nvPr/>
        </p:nvSpPr>
        <p:spPr>
          <a:xfrm>
            <a:off x="741872" y="748931"/>
            <a:ext cx="4376468" cy="3046988"/>
          </a:xfrm>
          <a:prstGeom prst="rect">
            <a:avLst/>
          </a:prstGeom>
        </p:spPr>
        <p:txBody>
          <a:bodyPr wrap="square">
            <a:spAutoFit/>
          </a:bodyPr>
          <a:lstStyle/>
          <a:p>
            <a:r>
              <a:rPr lang="fi-FI" sz="1600" dirty="0">
                <a:solidFill>
                  <a:srgbClr val="000000"/>
                </a:solidFill>
              </a:rPr>
              <a:t>Susi sen sijaan juoksi metsään ja suoraan isoäidin mökille ja koputti oveen, </a:t>
            </a:r>
            <a:r>
              <a:rPr lang="fi-FI" sz="1600" i="1" dirty="0">
                <a:solidFill>
                  <a:srgbClr val="000000"/>
                </a:solidFill>
              </a:rPr>
              <a:t>kop kop</a:t>
            </a:r>
            <a:r>
              <a:rPr lang="fi-FI" sz="1600" dirty="0">
                <a:solidFill>
                  <a:srgbClr val="000000"/>
                </a:solidFill>
              </a:rPr>
              <a:t>.</a:t>
            </a:r>
          </a:p>
          <a:p>
            <a:r>
              <a:rPr lang="fi-FI" sz="1600" dirty="0">
                <a:solidFill>
                  <a:srgbClr val="000000"/>
                </a:solidFill>
              </a:rPr>
              <a:t>– Kuka siellä? huusi isoäiti.​</a:t>
            </a:r>
          </a:p>
          <a:p>
            <a:r>
              <a:rPr lang="fi-FI" sz="1600" dirty="0">
                <a:solidFill>
                  <a:srgbClr val="000000"/>
                </a:solidFill>
              </a:rPr>
              <a:t>– Minä täällä, pieni Punahilkka, toin sinulle kakkua ja viiniä, jotta vahvistuisit ja tulisit terveeksi, kimitti susi Punahilkaksi tekeytyen. ​</a:t>
            </a:r>
          </a:p>
          <a:p>
            <a:r>
              <a:rPr lang="fi-FI" sz="1600" dirty="0">
                <a:solidFill>
                  <a:srgbClr val="000000"/>
                </a:solidFill>
              </a:rPr>
              <a:t>– Tule vain sisään, olen liian sairas noustakseni vuoteesta. Ovi ei ole säpissä, isoäiti kehotti. Susi loikki suoraan isoäidin vuoteen ääreen ja syödä hotkaisi isoäidin suihinsa. Sitten se pukeutui isoäidin yömyssyyn ja aamutakkiin ja kävi vuoteeseen peiton alle odottamaan Punahilkkaa.</a:t>
            </a:r>
            <a:endParaRPr lang="fi-FI" sz="1600" b="0" i="0" u="none" strike="noStrike" dirty="0">
              <a:solidFill>
                <a:srgbClr val="000000"/>
              </a:solidFill>
              <a:effectLst/>
            </a:endParaRPr>
          </a:p>
        </p:txBody>
      </p:sp>
      <p:pic>
        <p:nvPicPr>
          <p:cNvPr id="4" name="Kuva 3"/>
          <p:cNvPicPr>
            <a:picLocks noChangeAspect="1"/>
          </p:cNvPicPr>
          <p:nvPr/>
        </p:nvPicPr>
        <p:blipFill>
          <a:blip r:embed="rId2"/>
          <a:stretch>
            <a:fillRect/>
          </a:stretch>
        </p:blipFill>
        <p:spPr>
          <a:xfrm>
            <a:off x="6244285" y="1512365"/>
            <a:ext cx="5602272" cy="4146564"/>
          </a:xfrm>
          <a:prstGeom prst="rect">
            <a:avLst/>
          </a:prstGeom>
        </p:spPr>
      </p:pic>
    </p:spTree>
    <p:extLst>
      <p:ext uri="{BB962C8B-B14F-4D97-AF65-F5344CB8AC3E}">
        <p14:creationId xmlns:p14="http://schemas.microsoft.com/office/powerpoint/2010/main" val="11565175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p:cNvSpPr>
            <a:spLocks noGrp="1"/>
          </p:cNvSpPr>
          <p:nvPr>
            <p:ph type="ftr" sz="quarter" idx="11"/>
          </p:nvPr>
        </p:nvSpPr>
        <p:spPr/>
        <p:txBody>
          <a:bodyPr/>
          <a:lstStyle/>
          <a:p>
            <a:r>
              <a:rPr lang="fi-FI"/>
              <a:t>Tuula Åminne 2020</a:t>
            </a:r>
          </a:p>
        </p:txBody>
      </p:sp>
      <p:sp>
        <p:nvSpPr>
          <p:cNvPr id="3" name="Suorakulmio 2"/>
          <p:cNvSpPr/>
          <p:nvPr/>
        </p:nvSpPr>
        <p:spPr>
          <a:xfrm>
            <a:off x="561109" y="1296327"/>
            <a:ext cx="5063835" cy="4770537"/>
          </a:xfrm>
          <a:prstGeom prst="rect">
            <a:avLst/>
          </a:prstGeom>
        </p:spPr>
        <p:txBody>
          <a:bodyPr wrap="square">
            <a:spAutoFit/>
          </a:bodyPr>
          <a:lstStyle/>
          <a:p>
            <a:r>
              <a:rPr lang="fi-FI" sz="1600" dirty="0">
                <a:solidFill>
                  <a:srgbClr val="000000"/>
                </a:solidFill>
              </a:rPr>
              <a:t>Sillä välin Pieni Punahilkka oli poiminut sievän kukkakimpun. Hän huomasi, että aurinko oli jo korkealla, joten hän kiireen vilkkaa palasi polulle, nosti korin käsivarrelleen. Punahilkka kiirehti juoksujalkaa isoäidin mökille ja koputti oveen, </a:t>
            </a:r>
            <a:r>
              <a:rPr lang="fi-FI" sz="1600" i="1" dirty="0">
                <a:solidFill>
                  <a:srgbClr val="000000"/>
                </a:solidFill>
              </a:rPr>
              <a:t>kop kop</a:t>
            </a:r>
            <a:r>
              <a:rPr lang="fi-FI" sz="1600" dirty="0">
                <a:solidFill>
                  <a:srgbClr val="000000"/>
                </a:solidFill>
              </a:rPr>
              <a:t>.</a:t>
            </a:r>
          </a:p>
          <a:p>
            <a:r>
              <a:rPr lang="fi-FI" sz="1600" dirty="0">
                <a:solidFill>
                  <a:srgbClr val="000000"/>
                </a:solidFill>
              </a:rPr>
              <a:t>– Kuka siellä? huusi isoäidin pehmeää ääntä matkiva susi.​</a:t>
            </a:r>
          </a:p>
          <a:p>
            <a:r>
              <a:rPr lang="fi-FI" sz="1600" dirty="0">
                <a:solidFill>
                  <a:srgbClr val="000000"/>
                </a:solidFill>
              </a:rPr>
              <a:t>– Minä täällä, pieni Punahilkka, toin sinulle kakkua ja viiniä, jotta vahvistuisit ja tulisit terveeksi, vastasi Punahilkka. ​</a:t>
            </a:r>
          </a:p>
          <a:p>
            <a:r>
              <a:rPr lang="fi-FI" sz="1600" dirty="0">
                <a:solidFill>
                  <a:srgbClr val="000000"/>
                </a:solidFill>
              </a:rPr>
              <a:t>– Tule vain sisään, olen liian sairas noustakseni vuoteesta. Ovi ei ole säpissä, susi kehotti. Punahilkka astui mökkiin ja kävi isoäidin vuoteen vierelle. ​</a:t>
            </a:r>
          </a:p>
          <a:p>
            <a:r>
              <a:rPr lang="fi-FI" sz="1600" dirty="0">
                <a:solidFill>
                  <a:srgbClr val="000000"/>
                </a:solidFill>
              </a:rPr>
              <a:t>– Tule tänne viereeni, susi kehotti. Punahilkka nosti korin ja kukat pöydälle, kohotti tilkkutäkkiä ja nousi isoäidin suurelle sängylle. Isoäiti näytti vain kovin oudolta yöpaidassaan. ​</a:t>
            </a:r>
            <a:endParaRPr lang="fi-FI" sz="1600" b="0" i="0" u="none" strike="noStrike" dirty="0">
              <a:solidFill>
                <a:srgbClr val="000000"/>
              </a:solidFill>
              <a:effectLst/>
            </a:endParaRPr>
          </a:p>
        </p:txBody>
      </p:sp>
      <p:pic>
        <p:nvPicPr>
          <p:cNvPr id="4" name="Kuva 3"/>
          <p:cNvPicPr>
            <a:picLocks noChangeAspect="1"/>
          </p:cNvPicPr>
          <p:nvPr/>
        </p:nvPicPr>
        <p:blipFill>
          <a:blip r:embed="rId2"/>
          <a:stretch>
            <a:fillRect/>
          </a:stretch>
        </p:blipFill>
        <p:spPr>
          <a:xfrm>
            <a:off x="6079403" y="1467170"/>
            <a:ext cx="5841740" cy="4237767"/>
          </a:xfrm>
          <a:prstGeom prst="rect">
            <a:avLst/>
          </a:prstGeom>
        </p:spPr>
      </p:pic>
    </p:spTree>
    <p:extLst>
      <p:ext uri="{BB962C8B-B14F-4D97-AF65-F5344CB8AC3E}">
        <p14:creationId xmlns:p14="http://schemas.microsoft.com/office/powerpoint/2010/main" val="28943731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p:cNvSpPr>
            <a:spLocks noGrp="1"/>
          </p:cNvSpPr>
          <p:nvPr>
            <p:ph type="ftr" sz="quarter" idx="11"/>
          </p:nvPr>
        </p:nvSpPr>
        <p:spPr/>
        <p:txBody>
          <a:bodyPr/>
          <a:lstStyle/>
          <a:p>
            <a:r>
              <a:rPr lang="fi-FI"/>
              <a:t>Tuula Åminne 2020</a:t>
            </a:r>
          </a:p>
        </p:txBody>
      </p:sp>
      <p:sp>
        <p:nvSpPr>
          <p:cNvPr id="3" name="Suorakulmio 2"/>
          <p:cNvSpPr/>
          <p:nvPr/>
        </p:nvSpPr>
        <p:spPr>
          <a:xfrm>
            <a:off x="897147" y="700034"/>
            <a:ext cx="3824377" cy="2800767"/>
          </a:xfrm>
          <a:prstGeom prst="rect">
            <a:avLst/>
          </a:prstGeom>
        </p:spPr>
        <p:txBody>
          <a:bodyPr wrap="square">
            <a:spAutoFit/>
          </a:bodyPr>
          <a:lstStyle/>
          <a:p>
            <a:r>
              <a:rPr lang="fi-FI" sz="1600" dirty="0">
                <a:solidFill>
                  <a:srgbClr val="000000"/>
                </a:solidFill>
              </a:rPr>
              <a:t>– Miksi sinulla on noin suuret jalat? Punahilkka kysyi.​</a:t>
            </a:r>
          </a:p>
          <a:p>
            <a:r>
              <a:rPr lang="fi-FI" sz="1600" dirty="0">
                <a:solidFill>
                  <a:srgbClr val="000000"/>
                </a:solidFill>
              </a:rPr>
              <a:t>– Jotta voisin juosta kovempaa, vastasi susi.​</a:t>
            </a:r>
          </a:p>
          <a:p>
            <a:r>
              <a:rPr lang="fi-FI" sz="1600" dirty="0">
                <a:solidFill>
                  <a:srgbClr val="000000"/>
                </a:solidFill>
              </a:rPr>
              <a:t>– Miksi sinulla on noin suuret kädet? Punahilkka kysyi.​</a:t>
            </a:r>
          </a:p>
          <a:p>
            <a:r>
              <a:rPr lang="fi-FI" sz="1600" dirty="0">
                <a:solidFill>
                  <a:srgbClr val="000000"/>
                </a:solidFill>
              </a:rPr>
              <a:t>– Jota voisin halata sinua paremmin, vastasi susi.​</a:t>
            </a:r>
          </a:p>
          <a:p>
            <a:r>
              <a:rPr lang="fi-FI" sz="1600" dirty="0">
                <a:solidFill>
                  <a:srgbClr val="000000"/>
                </a:solidFill>
              </a:rPr>
              <a:t>– Miksi sinulla on noin suuret korvat? Punahilkka kysyi.​</a:t>
            </a:r>
          </a:p>
          <a:p>
            <a:r>
              <a:rPr lang="fi-FI" sz="1600" dirty="0">
                <a:solidFill>
                  <a:srgbClr val="000000"/>
                </a:solidFill>
              </a:rPr>
              <a:t>– Jotta voisin kuulla sinut paremmin, vastasi susi.​</a:t>
            </a:r>
            <a:endParaRPr lang="fi-FI" sz="1600" b="0" i="0" u="none" strike="noStrike" dirty="0">
              <a:solidFill>
                <a:srgbClr val="000000"/>
              </a:solidFill>
              <a:effectLst/>
            </a:endParaRPr>
          </a:p>
        </p:txBody>
      </p:sp>
      <p:pic>
        <p:nvPicPr>
          <p:cNvPr id="4" name="Kuva 3"/>
          <p:cNvPicPr>
            <a:picLocks noChangeAspect="1"/>
          </p:cNvPicPr>
          <p:nvPr/>
        </p:nvPicPr>
        <p:blipFill>
          <a:blip r:embed="rId2"/>
          <a:stretch>
            <a:fillRect/>
          </a:stretch>
        </p:blipFill>
        <p:spPr>
          <a:xfrm>
            <a:off x="7342543" y="580846"/>
            <a:ext cx="2643249" cy="1972574"/>
          </a:xfrm>
          <a:prstGeom prst="rect">
            <a:avLst/>
          </a:prstGeom>
        </p:spPr>
      </p:pic>
      <p:pic>
        <p:nvPicPr>
          <p:cNvPr id="5" name="Kuva 4"/>
          <p:cNvPicPr>
            <a:picLocks noChangeAspect="1"/>
          </p:cNvPicPr>
          <p:nvPr/>
        </p:nvPicPr>
        <p:blipFill>
          <a:blip r:embed="rId3"/>
          <a:stretch>
            <a:fillRect/>
          </a:stretch>
        </p:blipFill>
        <p:spPr>
          <a:xfrm>
            <a:off x="7628867" y="3966616"/>
            <a:ext cx="2078319" cy="2292579"/>
          </a:xfrm>
          <a:prstGeom prst="rect">
            <a:avLst/>
          </a:prstGeom>
        </p:spPr>
      </p:pic>
      <p:pic>
        <p:nvPicPr>
          <p:cNvPr id="6" name="Kuva 5"/>
          <p:cNvPicPr>
            <a:picLocks noChangeAspect="1"/>
          </p:cNvPicPr>
          <p:nvPr/>
        </p:nvPicPr>
        <p:blipFill>
          <a:blip r:embed="rId4"/>
          <a:stretch>
            <a:fillRect/>
          </a:stretch>
        </p:blipFill>
        <p:spPr>
          <a:xfrm>
            <a:off x="7628867" y="3165739"/>
            <a:ext cx="2078319" cy="543601"/>
          </a:xfrm>
          <a:prstGeom prst="rect">
            <a:avLst/>
          </a:prstGeom>
        </p:spPr>
      </p:pic>
      <p:pic>
        <p:nvPicPr>
          <p:cNvPr id="7" name="Kuva 6"/>
          <p:cNvPicPr>
            <a:picLocks noChangeAspect="1"/>
          </p:cNvPicPr>
          <p:nvPr/>
        </p:nvPicPr>
        <p:blipFill>
          <a:blip r:embed="rId5"/>
          <a:stretch>
            <a:fillRect/>
          </a:stretch>
        </p:blipFill>
        <p:spPr>
          <a:xfrm>
            <a:off x="9985792" y="3966433"/>
            <a:ext cx="1748418" cy="767598"/>
          </a:xfrm>
          <a:prstGeom prst="rect">
            <a:avLst/>
          </a:prstGeom>
        </p:spPr>
      </p:pic>
      <p:pic>
        <p:nvPicPr>
          <p:cNvPr id="8" name="Kuva 7"/>
          <p:cNvPicPr>
            <a:picLocks noChangeAspect="1"/>
          </p:cNvPicPr>
          <p:nvPr/>
        </p:nvPicPr>
        <p:blipFill>
          <a:blip r:embed="rId6"/>
          <a:stretch>
            <a:fillRect/>
          </a:stretch>
        </p:blipFill>
        <p:spPr>
          <a:xfrm>
            <a:off x="9985792" y="1993859"/>
            <a:ext cx="1748418" cy="577147"/>
          </a:xfrm>
          <a:prstGeom prst="rect">
            <a:avLst/>
          </a:prstGeom>
        </p:spPr>
      </p:pic>
    </p:spTree>
    <p:extLst>
      <p:ext uri="{BB962C8B-B14F-4D97-AF65-F5344CB8AC3E}">
        <p14:creationId xmlns:p14="http://schemas.microsoft.com/office/powerpoint/2010/main" val="4523947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p:cNvSpPr>
            <a:spLocks noGrp="1"/>
          </p:cNvSpPr>
          <p:nvPr>
            <p:ph type="ftr" sz="quarter" idx="11"/>
          </p:nvPr>
        </p:nvSpPr>
        <p:spPr/>
        <p:txBody>
          <a:bodyPr/>
          <a:lstStyle/>
          <a:p>
            <a:r>
              <a:rPr lang="fi-FI"/>
              <a:t>Tuula Åminne 2020</a:t>
            </a:r>
          </a:p>
        </p:txBody>
      </p:sp>
      <p:sp>
        <p:nvSpPr>
          <p:cNvPr id="3" name="Suorakulmio 2"/>
          <p:cNvSpPr/>
          <p:nvPr/>
        </p:nvSpPr>
        <p:spPr>
          <a:xfrm>
            <a:off x="810884" y="560102"/>
            <a:ext cx="3272286" cy="4031873"/>
          </a:xfrm>
          <a:prstGeom prst="rect">
            <a:avLst/>
          </a:prstGeom>
        </p:spPr>
        <p:txBody>
          <a:bodyPr wrap="square">
            <a:spAutoFit/>
          </a:bodyPr>
          <a:lstStyle/>
          <a:p>
            <a:r>
              <a:rPr lang="fi-FI" sz="1600" dirty="0">
                <a:solidFill>
                  <a:srgbClr val="000000"/>
                </a:solidFill>
              </a:rPr>
              <a:t>– Miksi sinulla on noin suuri suu? Punahilkka kysyi.</a:t>
            </a:r>
          </a:p>
          <a:p>
            <a:r>
              <a:rPr lang="fi-FI" sz="1600" dirty="0">
                <a:solidFill>
                  <a:srgbClr val="000000"/>
                </a:solidFill>
              </a:rPr>
              <a:t>– Jotta voisin </a:t>
            </a:r>
            <a:r>
              <a:rPr lang="fi-FI" sz="1600" i="1" dirty="0">
                <a:solidFill>
                  <a:srgbClr val="000000"/>
                </a:solidFill>
              </a:rPr>
              <a:t>SYÖDÄ</a:t>
            </a:r>
            <a:r>
              <a:rPr lang="fi-FI" sz="1600" dirty="0">
                <a:solidFill>
                  <a:srgbClr val="000000"/>
                </a:solidFill>
              </a:rPr>
              <a:t> sinut paremmin, susi vastasi, syödä hotkaisi punahilkan yhtenä suupalana ja kävi kylläisenä nukkumaan ruokalevolle.</a:t>
            </a:r>
          </a:p>
          <a:p>
            <a:r>
              <a:rPr lang="fi-FI" sz="1600" dirty="0">
                <a:solidFill>
                  <a:srgbClr val="000000"/>
                </a:solidFill>
              </a:rPr>
              <a:t>Ohi kulkeva metsänvartija kuuli suden kuorsauksen ja mietti huolestuneena, mikä vanhaa isoäitiä vaivasi, kun hän noin kovasti kuorsasi. Hän koputti oveen </a:t>
            </a:r>
            <a:r>
              <a:rPr lang="fi-FI" sz="1600" i="1" dirty="0">
                <a:solidFill>
                  <a:srgbClr val="000000"/>
                </a:solidFill>
              </a:rPr>
              <a:t>kop kop</a:t>
            </a:r>
            <a:r>
              <a:rPr lang="fi-FI" sz="1600" dirty="0">
                <a:solidFill>
                  <a:srgbClr val="000000"/>
                </a:solidFill>
              </a:rPr>
              <a:t>, mutta kukaan ei vastannut. Isoäidin ovi ei ollut säpissä. Metsänvartija astui hiljaa sisään ja löysi syvässä unessa kuorsaavan suden isoäidin sängystä.</a:t>
            </a:r>
            <a:endParaRPr lang="fi-FI" sz="1600" b="0" i="0" u="none" strike="noStrike" dirty="0">
              <a:solidFill>
                <a:srgbClr val="000000"/>
              </a:solidFill>
              <a:effectLst/>
            </a:endParaRPr>
          </a:p>
        </p:txBody>
      </p:sp>
      <p:pic>
        <p:nvPicPr>
          <p:cNvPr id="4" name="Kuva 3"/>
          <p:cNvPicPr>
            <a:picLocks noChangeAspect="1"/>
          </p:cNvPicPr>
          <p:nvPr/>
        </p:nvPicPr>
        <p:blipFill>
          <a:blip r:embed="rId2"/>
          <a:stretch>
            <a:fillRect/>
          </a:stretch>
        </p:blipFill>
        <p:spPr>
          <a:xfrm>
            <a:off x="6335832" y="1433608"/>
            <a:ext cx="5489520" cy="4553123"/>
          </a:xfrm>
          <a:prstGeom prst="rect">
            <a:avLst/>
          </a:prstGeom>
        </p:spPr>
      </p:pic>
    </p:spTree>
    <p:extLst>
      <p:ext uri="{BB962C8B-B14F-4D97-AF65-F5344CB8AC3E}">
        <p14:creationId xmlns:p14="http://schemas.microsoft.com/office/powerpoint/2010/main" val="3837672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KEHONOSAPELI 2</a:t>
            </a:r>
          </a:p>
        </p:txBody>
      </p:sp>
      <p:sp>
        <p:nvSpPr>
          <p:cNvPr id="3" name="Sisällön paikkamerkki 2"/>
          <p:cNvSpPr>
            <a:spLocks noGrp="1"/>
          </p:cNvSpPr>
          <p:nvPr>
            <p:ph idx="1"/>
          </p:nvPr>
        </p:nvSpPr>
        <p:spPr/>
        <p:txBody>
          <a:bodyPr/>
          <a:lstStyle/>
          <a:p>
            <a:r>
              <a:rPr lang="fi-FI" dirty="0">
                <a:hlinkClick r:id="rId2"/>
              </a:rPr>
              <a:t>Mikä kehonosa?</a:t>
            </a:r>
            <a:endParaRPr lang="fi-FI" dirty="0"/>
          </a:p>
          <a:p>
            <a:endParaRPr lang="fi-FI" dirty="0"/>
          </a:p>
        </p:txBody>
      </p:sp>
      <p:sp>
        <p:nvSpPr>
          <p:cNvPr id="4" name="Alatunnisteen paikkamerkki 3"/>
          <p:cNvSpPr>
            <a:spLocks noGrp="1"/>
          </p:cNvSpPr>
          <p:nvPr>
            <p:ph type="ftr" sz="quarter" idx="11"/>
          </p:nvPr>
        </p:nvSpPr>
        <p:spPr/>
        <p:txBody>
          <a:bodyPr/>
          <a:lstStyle/>
          <a:p>
            <a:r>
              <a:rPr lang="fi-FI"/>
              <a:t>Tuula Åminne 2020</a:t>
            </a:r>
          </a:p>
        </p:txBody>
      </p:sp>
    </p:spTree>
    <p:extLst>
      <p:ext uri="{BB962C8B-B14F-4D97-AF65-F5344CB8AC3E}">
        <p14:creationId xmlns:p14="http://schemas.microsoft.com/office/powerpoint/2010/main" val="8967143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p:cNvSpPr>
            <a:spLocks noGrp="1"/>
          </p:cNvSpPr>
          <p:nvPr>
            <p:ph type="ftr" sz="quarter" idx="11"/>
          </p:nvPr>
        </p:nvSpPr>
        <p:spPr/>
        <p:txBody>
          <a:bodyPr/>
          <a:lstStyle/>
          <a:p>
            <a:r>
              <a:rPr lang="fi-FI"/>
              <a:t>Tuula Åminne 2020</a:t>
            </a:r>
          </a:p>
        </p:txBody>
      </p:sp>
      <p:sp>
        <p:nvSpPr>
          <p:cNvPr id="3" name="Suorakulmio 2"/>
          <p:cNvSpPr/>
          <p:nvPr/>
        </p:nvSpPr>
        <p:spPr>
          <a:xfrm>
            <a:off x="906907" y="1801895"/>
            <a:ext cx="3818626" cy="3693319"/>
          </a:xfrm>
          <a:prstGeom prst="rect">
            <a:avLst/>
          </a:prstGeom>
        </p:spPr>
        <p:txBody>
          <a:bodyPr wrap="square">
            <a:spAutoFit/>
          </a:bodyPr>
          <a:lstStyle/>
          <a:p>
            <a:r>
              <a:rPr lang="fi-FI" dirty="0">
                <a:solidFill>
                  <a:srgbClr val="000000"/>
                </a:solidFill>
                <a:latin typeface="helvetica" panose="020B0604020202020204" pitchFamily="34" charset="0"/>
              </a:rPr>
              <a:t>Metsänvartija arvasi heti, mitä oli tapahtunut. Hän otti vyöltään puukon ja leikkasi suden vatsan auki, ja voi ihmettä! Punahilkka ja isoäiti kömpivät esiin suden vatsasta vahingoittumattomina! He syleilivät kiitollisena toisiaan ja metsänvartijaa. Sillä välin, kun isoäiti nautti vahvistavaa kakkua ja viiniä metsänvartija ja Punahilkka täyttivät suden vatsan raskailla kivillä, ompelivat sen kiinni ja veivät suden takaisin metsään.</a:t>
            </a:r>
            <a:endParaRPr lang="fi-FI" dirty="0"/>
          </a:p>
        </p:txBody>
      </p:sp>
      <p:pic>
        <p:nvPicPr>
          <p:cNvPr id="4" name="Kuva 3"/>
          <p:cNvPicPr>
            <a:picLocks noChangeAspect="1"/>
          </p:cNvPicPr>
          <p:nvPr/>
        </p:nvPicPr>
        <p:blipFill>
          <a:blip r:embed="rId2"/>
          <a:stretch>
            <a:fillRect/>
          </a:stretch>
        </p:blipFill>
        <p:spPr>
          <a:xfrm>
            <a:off x="6343291" y="1542781"/>
            <a:ext cx="5499807" cy="3952433"/>
          </a:xfrm>
          <a:prstGeom prst="rect">
            <a:avLst/>
          </a:prstGeom>
        </p:spPr>
      </p:pic>
    </p:spTree>
    <p:extLst>
      <p:ext uri="{BB962C8B-B14F-4D97-AF65-F5344CB8AC3E}">
        <p14:creationId xmlns:p14="http://schemas.microsoft.com/office/powerpoint/2010/main" val="37743029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p:cNvSpPr>
            <a:spLocks noGrp="1"/>
          </p:cNvSpPr>
          <p:nvPr>
            <p:ph type="ftr" sz="quarter" idx="11"/>
          </p:nvPr>
        </p:nvSpPr>
        <p:spPr/>
        <p:txBody>
          <a:bodyPr/>
          <a:lstStyle/>
          <a:p>
            <a:r>
              <a:rPr lang="fi-FI"/>
              <a:t>Tuula Åminne 2020</a:t>
            </a:r>
          </a:p>
        </p:txBody>
      </p:sp>
      <p:sp>
        <p:nvSpPr>
          <p:cNvPr id="3" name="Suorakulmio 2"/>
          <p:cNvSpPr/>
          <p:nvPr/>
        </p:nvSpPr>
        <p:spPr>
          <a:xfrm>
            <a:off x="770626" y="1928946"/>
            <a:ext cx="3650279" cy="2308324"/>
          </a:xfrm>
          <a:prstGeom prst="rect">
            <a:avLst/>
          </a:prstGeom>
        </p:spPr>
        <p:txBody>
          <a:bodyPr wrap="square">
            <a:spAutoFit/>
          </a:bodyPr>
          <a:lstStyle/>
          <a:p>
            <a:r>
              <a:rPr lang="fi-FI" sz="1600" dirty="0">
                <a:solidFill>
                  <a:srgbClr val="000000"/>
                </a:solidFill>
              </a:rPr>
              <a:t>Siitä päivästä lähtien susi ei koskaan enää vaaninut ketään metsäpolulla. Isoäiti vahvistui ja tuli aivan terveeksi, ja pieni Punahilkka kuunteli siitä lähtien äitinsä ohjeet, eikä enää koskaan poikennut polulta. ​</a:t>
            </a:r>
          </a:p>
          <a:p>
            <a:endParaRPr lang="fi-FI" sz="1600" dirty="0">
              <a:solidFill>
                <a:srgbClr val="000000"/>
              </a:solidFill>
            </a:endParaRPr>
          </a:p>
          <a:p>
            <a:r>
              <a:rPr lang="fi-FI" sz="1600" dirty="0">
                <a:solidFill>
                  <a:srgbClr val="000000"/>
                </a:solidFill>
              </a:rPr>
              <a:t>Sen pituinen se.</a:t>
            </a:r>
            <a:endParaRPr lang="fi-FI" sz="1600" b="0" i="0" u="none" strike="noStrike" dirty="0">
              <a:solidFill>
                <a:srgbClr val="000000"/>
              </a:solidFill>
              <a:effectLst/>
            </a:endParaRPr>
          </a:p>
        </p:txBody>
      </p:sp>
      <p:pic>
        <p:nvPicPr>
          <p:cNvPr id="4" name="Kuva 3"/>
          <p:cNvPicPr>
            <a:picLocks noChangeAspect="1"/>
          </p:cNvPicPr>
          <p:nvPr/>
        </p:nvPicPr>
        <p:blipFill>
          <a:blip r:embed="rId2"/>
          <a:stretch>
            <a:fillRect/>
          </a:stretch>
        </p:blipFill>
        <p:spPr>
          <a:xfrm>
            <a:off x="5809214" y="1484775"/>
            <a:ext cx="5740554" cy="4174153"/>
          </a:xfrm>
          <a:prstGeom prst="rect">
            <a:avLst/>
          </a:prstGeom>
        </p:spPr>
      </p:pic>
    </p:spTree>
    <p:extLst>
      <p:ext uri="{BB962C8B-B14F-4D97-AF65-F5344CB8AC3E}">
        <p14:creationId xmlns:p14="http://schemas.microsoft.com/office/powerpoint/2010/main" val="7788460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MITEN AISTIT TOIMIVAT -kirja</a:t>
            </a:r>
          </a:p>
        </p:txBody>
      </p:sp>
      <p:sp>
        <p:nvSpPr>
          <p:cNvPr id="3" name="Sisällön paikkamerkki 2"/>
          <p:cNvSpPr>
            <a:spLocks noGrp="1"/>
          </p:cNvSpPr>
          <p:nvPr>
            <p:ph idx="1"/>
          </p:nvPr>
        </p:nvSpPr>
        <p:spPr/>
        <p:txBody>
          <a:bodyPr>
            <a:normAutofit/>
          </a:bodyPr>
          <a:lstStyle/>
          <a:p>
            <a:pPr marL="0" indent="0" fontAlgn="base">
              <a:buNone/>
            </a:pPr>
            <a:r>
              <a:rPr lang="fi-FI" dirty="0"/>
              <a:t>Hauska luukkukirja hieman isommille, tiedonjanoisille lapsille. Kuka sanoi että tietokirjan pitäisi olla tylsä? Tässä kirjassa yhdistyvät pohdinta, tieto ja oma tekeminen. Luukkujen taakse on kätketty näppäriä tiedonrippuja eri aisteista. Oppilaat voivat yhdessä pohtia kysymyksiä ensin opettajan kanssa, sitten läpän alta voi katsoa (yhdessä dokumenttikameran kautta) miten se juttu oikeasti menikään. </a:t>
            </a:r>
          </a:p>
          <a:p>
            <a:pPr marL="0" indent="0" fontAlgn="base">
              <a:buNone/>
            </a:pPr>
            <a:r>
              <a:rPr lang="fi-FI" dirty="0"/>
              <a:t>Kirjassa on kuusi aukeamaa täynnä kysymysluukkuja.</a:t>
            </a:r>
          </a:p>
          <a:p>
            <a:pPr marL="0" indent="0" fontAlgn="base">
              <a:buNone/>
            </a:pPr>
            <a:endParaRPr lang="fi-FI" dirty="0"/>
          </a:p>
          <a:p>
            <a:pPr marL="0" indent="0" fontAlgn="base">
              <a:buNone/>
            </a:pPr>
            <a:r>
              <a:rPr lang="fi-FI" dirty="0"/>
              <a:t>Makupala kirjasta </a:t>
            </a:r>
            <a:r>
              <a:rPr lang="fi-FI" dirty="0">
                <a:hlinkClick r:id="rId2"/>
              </a:rPr>
              <a:t>Miten aistit toimivat: silmät</a:t>
            </a:r>
            <a:endParaRPr lang="fi-FI" dirty="0"/>
          </a:p>
          <a:p>
            <a:pPr marL="0" indent="0">
              <a:buNone/>
            </a:pPr>
            <a:endParaRPr lang="fi-FI" dirty="0"/>
          </a:p>
        </p:txBody>
      </p:sp>
      <p:sp>
        <p:nvSpPr>
          <p:cNvPr id="4" name="Alatunnisteen paikkamerkki 3"/>
          <p:cNvSpPr>
            <a:spLocks noGrp="1"/>
          </p:cNvSpPr>
          <p:nvPr>
            <p:ph type="ftr" sz="quarter" idx="11"/>
          </p:nvPr>
        </p:nvSpPr>
        <p:spPr/>
        <p:txBody>
          <a:bodyPr/>
          <a:lstStyle/>
          <a:p>
            <a:r>
              <a:rPr lang="fi-FI"/>
              <a:t>Tuula Åminne 2020</a:t>
            </a:r>
          </a:p>
        </p:txBody>
      </p:sp>
    </p:spTree>
    <p:extLst>
      <p:ext uri="{BB962C8B-B14F-4D97-AF65-F5344CB8AC3E}">
        <p14:creationId xmlns:p14="http://schemas.microsoft.com/office/powerpoint/2010/main" val="20453735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LIIKUNTALEIKKEJÄ</a:t>
            </a:r>
          </a:p>
        </p:txBody>
      </p:sp>
      <p:sp>
        <p:nvSpPr>
          <p:cNvPr id="3" name="Sisällön paikkamerkki 2"/>
          <p:cNvSpPr>
            <a:spLocks noGrp="1"/>
          </p:cNvSpPr>
          <p:nvPr>
            <p:ph idx="1"/>
          </p:nvPr>
        </p:nvSpPr>
        <p:spPr/>
        <p:txBody>
          <a:bodyPr/>
          <a:lstStyle/>
          <a:p>
            <a:pPr marL="0" indent="0">
              <a:buNone/>
            </a:pPr>
            <a:r>
              <a:rPr lang="fi-FI" dirty="0"/>
              <a:t>Tämän linkin takaa löydät paljon erilaisia liikuntaleikkejä, joissa on tärkeää leikkiin osallistumisen kannalta, että tuntee kehonosat nimeltä. </a:t>
            </a:r>
          </a:p>
          <a:p>
            <a:pPr marL="0" indent="0">
              <a:buNone/>
            </a:pPr>
            <a:endParaRPr lang="fi-FI" dirty="0"/>
          </a:p>
          <a:p>
            <a:pPr marL="0" indent="0">
              <a:buNone/>
            </a:pPr>
            <a:r>
              <a:rPr lang="fi-FI" dirty="0">
                <a:hlinkClick r:id="rId2"/>
              </a:rPr>
              <a:t>TAIDON LEIKKIOPAS</a:t>
            </a:r>
            <a:endParaRPr lang="fi-FI" dirty="0"/>
          </a:p>
        </p:txBody>
      </p:sp>
      <p:sp>
        <p:nvSpPr>
          <p:cNvPr id="4" name="Alatunnisteen paikkamerkki 3"/>
          <p:cNvSpPr>
            <a:spLocks noGrp="1"/>
          </p:cNvSpPr>
          <p:nvPr>
            <p:ph type="ftr" sz="quarter" idx="11"/>
          </p:nvPr>
        </p:nvSpPr>
        <p:spPr/>
        <p:txBody>
          <a:bodyPr/>
          <a:lstStyle/>
          <a:p>
            <a:r>
              <a:rPr lang="fi-FI"/>
              <a:t>Tuula Åminne 2020</a:t>
            </a:r>
          </a:p>
        </p:txBody>
      </p:sp>
    </p:spTree>
    <p:extLst>
      <p:ext uri="{BB962C8B-B14F-4D97-AF65-F5344CB8AC3E}">
        <p14:creationId xmlns:p14="http://schemas.microsoft.com/office/powerpoint/2010/main" val="38991990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AAMUJUMPPA (käsi-jalka-varpaat-kantapää)</a:t>
            </a:r>
          </a:p>
        </p:txBody>
      </p:sp>
      <p:sp>
        <p:nvSpPr>
          <p:cNvPr id="4" name="Alatunnisteen paikkamerkki 3"/>
          <p:cNvSpPr>
            <a:spLocks noGrp="1"/>
          </p:cNvSpPr>
          <p:nvPr>
            <p:ph type="ftr" sz="quarter" idx="11"/>
          </p:nvPr>
        </p:nvSpPr>
        <p:spPr/>
        <p:txBody>
          <a:bodyPr/>
          <a:lstStyle/>
          <a:p>
            <a:r>
              <a:rPr lang="fi-FI"/>
              <a:t>Tuula Åminne 2020</a:t>
            </a:r>
          </a:p>
        </p:txBody>
      </p:sp>
      <p:pic>
        <p:nvPicPr>
          <p:cNvPr id="6" name="Kuva 5"/>
          <p:cNvPicPr>
            <a:picLocks noChangeAspect="1"/>
          </p:cNvPicPr>
          <p:nvPr/>
        </p:nvPicPr>
        <p:blipFill>
          <a:blip r:embed="rId2"/>
          <a:stretch>
            <a:fillRect/>
          </a:stretch>
        </p:blipFill>
        <p:spPr>
          <a:xfrm>
            <a:off x="6504316" y="2475333"/>
            <a:ext cx="3298589" cy="4336174"/>
          </a:xfrm>
          <a:prstGeom prst="rect">
            <a:avLst/>
          </a:prstGeom>
        </p:spPr>
      </p:pic>
      <p:pic>
        <p:nvPicPr>
          <p:cNvPr id="11" name="Kuva 10"/>
          <p:cNvPicPr>
            <a:picLocks noChangeAspect="1"/>
          </p:cNvPicPr>
          <p:nvPr/>
        </p:nvPicPr>
        <p:blipFill>
          <a:blip r:embed="rId3"/>
          <a:stretch>
            <a:fillRect/>
          </a:stretch>
        </p:blipFill>
        <p:spPr>
          <a:xfrm>
            <a:off x="2145045" y="2475333"/>
            <a:ext cx="3485130" cy="2872005"/>
          </a:xfrm>
          <a:prstGeom prst="rect">
            <a:avLst/>
          </a:prstGeom>
        </p:spPr>
      </p:pic>
      <p:sp>
        <p:nvSpPr>
          <p:cNvPr id="13" name="Tekstiruutu 12"/>
          <p:cNvSpPr txBox="1"/>
          <p:nvPr/>
        </p:nvSpPr>
        <p:spPr>
          <a:xfrm>
            <a:off x="3646135" y="1601390"/>
            <a:ext cx="6123792" cy="246221"/>
          </a:xfrm>
          <a:prstGeom prst="rect">
            <a:avLst/>
          </a:prstGeom>
          <a:noFill/>
        </p:spPr>
        <p:txBody>
          <a:bodyPr wrap="none" rtlCol="0">
            <a:spAutoFit/>
          </a:bodyPr>
          <a:lstStyle/>
          <a:p>
            <a:r>
              <a:rPr lang="fi-FI" sz="1000" dirty="0">
                <a:solidFill>
                  <a:schemeClr val="bg1"/>
                </a:solidFill>
              </a:rPr>
              <a:t>LÄHDE: </a:t>
            </a:r>
            <a:r>
              <a:rPr lang="fi-FI" sz="1000" dirty="0">
                <a:hlinkClick r:id="rId4"/>
              </a:rPr>
              <a:t>https://www.theseus.fi/bitstream/handle/10024/41546/Minahanosaan.pdf?sequence=1</a:t>
            </a:r>
            <a:r>
              <a:rPr lang="fi-FI" sz="1000" dirty="0"/>
              <a:t> </a:t>
            </a:r>
          </a:p>
        </p:txBody>
      </p:sp>
    </p:spTree>
    <p:extLst>
      <p:ext uri="{BB962C8B-B14F-4D97-AF65-F5344CB8AC3E}">
        <p14:creationId xmlns:p14="http://schemas.microsoft.com/office/powerpoint/2010/main" val="1283561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p:cNvSpPr txBox="1">
            <a:spLocks noGrp="1"/>
          </p:cNvSpPr>
          <p:nvPr>
            <p:ph type="title"/>
          </p:nvPr>
        </p:nvSpPr>
        <p:spPr>
          <a:xfrm>
            <a:off x="751935" y="3160084"/>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sz="6000" b="1" dirty="0"/>
              <a:t>ESIMERKKEJÄ VALMIISTA TUNTISUUNNITELMISTA</a:t>
            </a:r>
          </a:p>
        </p:txBody>
      </p:sp>
      <p:sp>
        <p:nvSpPr>
          <p:cNvPr id="3" name="Alatunnisteen paikkamerkki 2"/>
          <p:cNvSpPr>
            <a:spLocks noGrp="1"/>
          </p:cNvSpPr>
          <p:nvPr>
            <p:ph type="ftr" sz="quarter" idx="11"/>
          </p:nvPr>
        </p:nvSpPr>
        <p:spPr/>
        <p:txBody>
          <a:bodyPr/>
          <a:lstStyle/>
          <a:p>
            <a:r>
              <a:rPr lang="fi-FI"/>
              <a:t>Tuula Åminne 2020</a:t>
            </a:r>
          </a:p>
        </p:txBody>
      </p:sp>
    </p:spTree>
    <p:extLst>
      <p:ext uri="{BB962C8B-B14F-4D97-AF65-F5344CB8AC3E}">
        <p14:creationId xmlns:p14="http://schemas.microsoft.com/office/powerpoint/2010/main" val="29422965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VALMIS TUNTISUUNNITELMA</a:t>
            </a:r>
          </a:p>
        </p:txBody>
      </p:sp>
      <p:pic>
        <p:nvPicPr>
          <p:cNvPr id="4" name="Sisällön paikkamerkki 3"/>
          <p:cNvPicPr>
            <a:picLocks noGrp="1" noChangeAspect="1"/>
          </p:cNvPicPr>
          <p:nvPr>
            <p:ph idx="1"/>
          </p:nvPr>
        </p:nvPicPr>
        <p:blipFill>
          <a:blip r:embed="rId2"/>
          <a:stretch>
            <a:fillRect/>
          </a:stretch>
        </p:blipFill>
        <p:spPr>
          <a:xfrm>
            <a:off x="2258029" y="2618377"/>
            <a:ext cx="6926562" cy="3481490"/>
          </a:xfrm>
          <a:prstGeom prst="rect">
            <a:avLst/>
          </a:prstGeom>
        </p:spPr>
      </p:pic>
      <p:sp>
        <p:nvSpPr>
          <p:cNvPr id="3" name="Alatunnisteen paikkamerkki 2"/>
          <p:cNvSpPr>
            <a:spLocks noGrp="1"/>
          </p:cNvSpPr>
          <p:nvPr>
            <p:ph type="ftr" sz="quarter" idx="11"/>
          </p:nvPr>
        </p:nvSpPr>
        <p:spPr/>
        <p:txBody>
          <a:bodyPr/>
          <a:lstStyle/>
          <a:p>
            <a:r>
              <a:rPr lang="fi-FI"/>
              <a:t>Tuula Åminne 2020</a:t>
            </a:r>
          </a:p>
        </p:txBody>
      </p:sp>
    </p:spTree>
    <p:extLst>
      <p:ext uri="{BB962C8B-B14F-4D97-AF65-F5344CB8AC3E}">
        <p14:creationId xmlns:p14="http://schemas.microsoft.com/office/powerpoint/2010/main" val="13795693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VALMIS TUNTISUUNNITELMA</a:t>
            </a:r>
          </a:p>
        </p:txBody>
      </p:sp>
      <p:sp>
        <p:nvSpPr>
          <p:cNvPr id="3" name="Sisällön paikkamerkki 2"/>
          <p:cNvSpPr>
            <a:spLocks noGrp="1"/>
          </p:cNvSpPr>
          <p:nvPr>
            <p:ph idx="1"/>
          </p:nvPr>
        </p:nvSpPr>
        <p:spPr>
          <a:solidFill>
            <a:schemeClr val="bg1"/>
          </a:solidFill>
        </p:spPr>
        <p:txBody>
          <a:bodyPr>
            <a:normAutofit fontScale="85000" lnSpcReduction="20000"/>
          </a:bodyPr>
          <a:lstStyle/>
          <a:p>
            <a:r>
              <a:rPr lang="fi-FI" dirty="0"/>
              <a:t>Aihe: kehonosat suomeksi</a:t>
            </a:r>
            <a:br>
              <a:rPr lang="fi-FI" dirty="0"/>
            </a:br>
            <a:r>
              <a:rPr lang="fi-FI" dirty="0"/>
              <a:t>Taso: 1.-2.lk (ei vaadi lukutaitoa)</a:t>
            </a:r>
          </a:p>
          <a:p>
            <a:pPr marL="0" indent="0">
              <a:buNone/>
            </a:pPr>
            <a:endParaRPr lang="fi-FI" dirty="0"/>
          </a:p>
          <a:p>
            <a:r>
              <a:rPr lang="fi-FI" dirty="0"/>
              <a:t>Tunnin aloitus: laululeikki Pää, olkapää, peppu…</a:t>
            </a:r>
            <a:r>
              <a:rPr lang="fi-FI" dirty="0">
                <a:hlinkClick r:id="rId2"/>
              </a:rPr>
              <a:t> </a:t>
            </a:r>
            <a:endParaRPr lang="fi-FI" dirty="0"/>
          </a:p>
          <a:p>
            <a:pPr marL="457200" lvl="1" indent="0">
              <a:buNone/>
            </a:pPr>
            <a:r>
              <a:rPr lang="fi-FI" dirty="0">
                <a:hlinkClick r:id="rId3"/>
              </a:rPr>
              <a:t>Pää olkapää peppu</a:t>
            </a:r>
            <a:endParaRPr lang="fi-FI" dirty="0"/>
          </a:p>
          <a:p>
            <a:r>
              <a:rPr lang="fi-FI" dirty="0"/>
              <a:t>Esittely konkreettisesti oman kehon kautta: Kehonosaleikki</a:t>
            </a:r>
          </a:p>
          <a:p>
            <a:pPr marL="457200" lvl="1" indent="0">
              <a:buNone/>
            </a:pPr>
            <a:r>
              <a:rPr lang="fi-FI" dirty="0">
                <a:hlinkClick r:id="rId4"/>
              </a:rPr>
              <a:t>Mikä kehonosa</a:t>
            </a:r>
            <a:endParaRPr lang="fi-FI" dirty="0"/>
          </a:p>
          <a:p>
            <a:r>
              <a:rPr lang="fi-FI" dirty="0"/>
              <a:t>Kapteeni käskee-harjoitus yhdessä</a:t>
            </a:r>
          </a:p>
          <a:p>
            <a:r>
              <a:rPr lang="fi-FI" dirty="0"/>
              <a:t>Kropparyhmät open ohjeiden mukaan: esim. kolme nenää, kaksi kättä..</a:t>
            </a:r>
          </a:p>
          <a:p>
            <a:r>
              <a:rPr lang="fi-FI" dirty="0"/>
              <a:t>Sijoita vartalon osat oikein parin kanssa (kuva- &amp; tekstikortit)</a:t>
            </a:r>
          </a:p>
          <a:p>
            <a:r>
              <a:rPr lang="fi-FI" dirty="0"/>
              <a:t>Loppulaulu: kts. Lauluja kehonosien harjoitteluun (dia 14)</a:t>
            </a:r>
          </a:p>
        </p:txBody>
      </p:sp>
      <p:sp>
        <p:nvSpPr>
          <p:cNvPr id="4" name="Alatunnisteen paikkamerkki 3"/>
          <p:cNvSpPr>
            <a:spLocks noGrp="1"/>
          </p:cNvSpPr>
          <p:nvPr>
            <p:ph type="ftr" sz="quarter" idx="11"/>
          </p:nvPr>
        </p:nvSpPr>
        <p:spPr/>
        <p:txBody>
          <a:bodyPr/>
          <a:lstStyle/>
          <a:p>
            <a:r>
              <a:rPr lang="fi-FI"/>
              <a:t>Tuula Åminne 2020</a:t>
            </a:r>
          </a:p>
        </p:txBody>
      </p:sp>
      <p:sp>
        <p:nvSpPr>
          <p:cNvPr id="5" name="Rectangle 2"/>
          <p:cNvSpPr>
            <a:spLocks noChangeArrowheads="1"/>
          </p:cNvSpPr>
          <p:nvPr/>
        </p:nvSpPr>
        <p:spPr bwMode="auto">
          <a:xfrm>
            <a:off x="152400" y="-4765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800" b="0" i="0" u="none" strike="noStrike" cap="none" normalizeH="0" baseline="0" dirty="0">
                <a:ln>
                  <a:noFill/>
                </a:ln>
                <a:solidFill>
                  <a:schemeClr val="tx1"/>
                </a:solidFill>
                <a:effectLst/>
              </a:rPr>
              <a:t/>
            </a:r>
            <a:br>
              <a:rPr kumimoji="0" lang="fi-FI" altLang="fi-FI" sz="800" b="0" i="0" u="none" strike="noStrike" cap="none" normalizeH="0" baseline="0" dirty="0">
                <a:ln>
                  <a:noFill/>
                </a:ln>
                <a:solidFill>
                  <a:schemeClr val="tx1"/>
                </a:solidFill>
                <a:effectLst/>
              </a:rPr>
            </a:b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304800" y="10474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800" b="0" i="0" u="none" strike="noStrike" cap="none" normalizeH="0" baseline="0" dirty="0">
                <a:ln>
                  <a:noFill/>
                </a:ln>
                <a:solidFill>
                  <a:schemeClr val="tx1"/>
                </a:solidFill>
                <a:effectLst/>
              </a:rPr>
              <a:t/>
            </a:r>
            <a:br>
              <a:rPr kumimoji="0" lang="fi-FI" altLang="fi-FI" sz="800" b="0" i="0" u="none" strike="noStrike" cap="none" normalizeH="0" baseline="0" dirty="0">
                <a:ln>
                  <a:noFill/>
                </a:ln>
                <a:solidFill>
                  <a:schemeClr val="tx1"/>
                </a:solidFill>
                <a:effectLst/>
              </a:rPr>
            </a:b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32259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KIM-LEIKKI</a:t>
            </a:r>
            <a:endParaRPr lang="fi-FI" dirty="0"/>
          </a:p>
        </p:txBody>
      </p:sp>
      <p:sp>
        <p:nvSpPr>
          <p:cNvPr id="3" name="Sisällön paikkamerkki 2"/>
          <p:cNvSpPr>
            <a:spLocks noGrp="1"/>
          </p:cNvSpPr>
          <p:nvPr>
            <p:ph idx="1"/>
          </p:nvPr>
        </p:nvSpPr>
        <p:spPr/>
        <p:txBody>
          <a:bodyPr/>
          <a:lstStyle/>
          <a:p>
            <a:pPr marL="0" indent="0">
              <a:buNone/>
            </a:pPr>
            <a:r>
              <a:rPr lang="fi-FI" dirty="0"/>
              <a:t>Dokumenttikameralle asetetaan kuvia kehonosista. Oppilaille annetaan esim. 30 sekuntia katsoa kuva/sanoja. Tämän jälkeen opettaja poistaa yhden ja oppilaiden täytyy miettiä, mikä kuva/sana puuttuu.</a:t>
            </a:r>
          </a:p>
          <a:p>
            <a:pPr marL="0" indent="0">
              <a:buNone/>
            </a:pPr>
            <a:endParaRPr lang="fi-FI" dirty="0"/>
          </a:p>
          <a:p>
            <a:pPr marL="0" indent="0">
              <a:buNone/>
            </a:pPr>
            <a:r>
              <a:rPr lang="fi-FI" dirty="0"/>
              <a:t>Kuvia kehonosista löydät tämän linkin takaa: </a:t>
            </a:r>
            <a:r>
              <a:rPr lang="fi-FI" dirty="0">
                <a:hlinkClick r:id="rId2"/>
              </a:rPr>
              <a:t>KEHONOSAKORTIT (pdf)</a:t>
            </a:r>
            <a:r>
              <a:rPr lang="fi-FI" dirty="0"/>
              <a:t/>
            </a:r>
            <a:br>
              <a:rPr lang="fi-FI" dirty="0"/>
            </a:br>
            <a:endParaRPr lang="fi-FI" dirty="0"/>
          </a:p>
        </p:txBody>
      </p:sp>
      <p:sp>
        <p:nvSpPr>
          <p:cNvPr id="4" name="Alatunnisteen paikkamerkki 3"/>
          <p:cNvSpPr>
            <a:spLocks noGrp="1"/>
          </p:cNvSpPr>
          <p:nvPr>
            <p:ph type="ftr" sz="quarter" idx="11"/>
          </p:nvPr>
        </p:nvSpPr>
        <p:spPr/>
        <p:txBody>
          <a:bodyPr/>
          <a:lstStyle/>
          <a:p>
            <a:r>
              <a:rPr lang="fi-FI"/>
              <a:t>Tuula Åminne 2020</a:t>
            </a:r>
          </a:p>
        </p:txBody>
      </p:sp>
    </p:spTree>
    <p:extLst>
      <p:ext uri="{BB962C8B-B14F-4D97-AF65-F5344CB8AC3E}">
        <p14:creationId xmlns:p14="http://schemas.microsoft.com/office/powerpoint/2010/main" val="526754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MUISTIPELI</a:t>
            </a:r>
          </a:p>
        </p:txBody>
      </p:sp>
      <p:sp>
        <p:nvSpPr>
          <p:cNvPr id="3" name="Sisällön paikkamerkki 2"/>
          <p:cNvSpPr>
            <a:spLocks noGrp="1"/>
          </p:cNvSpPr>
          <p:nvPr>
            <p:ph idx="1"/>
          </p:nvPr>
        </p:nvSpPr>
        <p:spPr/>
        <p:txBody>
          <a:bodyPr>
            <a:normAutofit fontScale="85000" lnSpcReduction="10000"/>
          </a:bodyPr>
          <a:lstStyle/>
          <a:p>
            <a:r>
              <a:rPr lang="fi-FI" b="1" dirty="0"/>
              <a:t>Muistipeli</a:t>
            </a:r>
            <a:r>
              <a:rPr lang="fi-FI" dirty="0"/>
              <a:t> on yhden tai useamman pelaajan peli, missä on tarkoitus löytää korttiparit nurin päin käännetyistä korteista mahdollisimman pienellä määrällä yrityksiä. </a:t>
            </a:r>
          </a:p>
          <a:p>
            <a:r>
              <a:rPr lang="fi-FI" dirty="0"/>
              <a:t>Pelin pelaamiseen tarvitaan korttipakka, jossa kutakin erilaista korttia (kuvaa) on kaksi kappaletta. Korttien selkäpuoli on kuitenkin kaikissa korteissa samanlainen. Kortit sekoitetaan ja asetetaan pöydällä nurin päin niin ettei pelaaja tiedä missä mikin kuva on. Peli alkaa ja jokaisella vuorolla käännetään kaksi mitä tahansa pöydällä olevaa korttia oikein päin. Mikäli käännettyjen korttien kuvat eivät ole samat, ne käännetään uudestaan nurin. Jos kuvat ovat samat, käännetyt kortit poistetaan pelistä. </a:t>
            </a:r>
          </a:p>
          <a:p>
            <a:r>
              <a:rPr lang="fi-FI" dirty="0"/>
              <a:t>Jos pelaajia on kaksi tai useampia, pelaajat kääntävät kortteja vuorollaan. Se pelaaja voittaa, joka on löytänyt eniten korttipareja kun pelipöytä on tyhjä. Säännöistä on muunnoksia mutta yleensä omalla vuorollaan parin löytänyt pelaaja saa myös jatkaa omaa vuoroaan. </a:t>
            </a:r>
          </a:p>
          <a:p>
            <a:r>
              <a:rPr lang="fi-FI" dirty="0"/>
              <a:t>Kehonosakortit muistipelin valmistamiseksi löydät täältä: </a:t>
            </a:r>
            <a:r>
              <a:rPr lang="fi-FI" dirty="0">
                <a:hlinkClick r:id="rId2"/>
              </a:rPr>
              <a:t>KEHONOSAKORTIT</a:t>
            </a:r>
            <a:endParaRPr lang="fi-FI" dirty="0"/>
          </a:p>
          <a:p>
            <a:endParaRPr lang="fi-FI" dirty="0"/>
          </a:p>
          <a:p>
            <a:endParaRPr lang="fi-FI" dirty="0"/>
          </a:p>
        </p:txBody>
      </p:sp>
      <p:sp>
        <p:nvSpPr>
          <p:cNvPr id="4" name="Alatunnisteen paikkamerkki 3"/>
          <p:cNvSpPr>
            <a:spLocks noGrp="1"/>
          </p:cNvSpPr>
          <p:nvPr>
            <p:ph type="ftr" sz="quarter" idx="11"/>
          </p:nvPr>
        </p:nvSpPr>
        <p:spPr/>
        <p:txBody>
          <a:bodyPr/>
          <a:lstStyle/>
          <a:p>
            <a:r>
              <a:rPr lang="fi-FI"/>
              <a:t>Tuula Åminne 2020</a:t>
            </a:r>
          </a:p>
        </p:txBody>
      </p:sp>
    </p:spTree>
    <p:extLst>
      <p:ext uri="{BB962C8B-B14F-4D97-AF65-F5344CB8AC3E}">
        <p14:creationId xmlns:p14="http://schemas.microsoft.com/office/powerpoint/2010/main" val="3674846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2449" y="3459133"/>
            <a:ext cx="10515600" cy="1325563"/>
          </a:xfrm>
        </p:spPr>
        <p:txBody>
          <a:bodyPr>
            <a:noAutofit/>
          </a:bodyPr>
          <a:lstStyle/>
          <a:p>
            <a:pPr algn="ctr"/>
            <a:r>
              <a:rPr lang="fi-FI" sz="6000" b="1" dirty="0">
                <a:solidFill>
                  <a:schemeClr val="tx1"/>
                </a:solidFill>
              </a:rPr>
              <a:t>OPETTAJAJOHTOISIA LEIKKEJÄ KEHONOSIEN HARJOITTELUUN</a:t>
            </a:r>
          </a:p>
        </p:txBody>
      </p:sp>
      <p:sp>
        <p:nvSpPr>
          <p:cNvPr id="3" name="Alatunnisteen paikkamerkki 2"/>
          <p:cNvSpPr>
            <a:spLocks noGrp="1"/>
          </p:cNvSpPr>
          <p:nvPr>
            <p:ph type="ftr" sz="quarter" idx="11"/>
          </p:nvPr>
        </p:nvSpPr>
        <p:spPr/>
        <p:txBody>
          <a:bodyPr/>
          <a:lstStyle/>
          <a:p>
            <a:r>
              <a:rPr lang="fi-FI"/>
              <a:t>Tuula Åminne 2020</a:t>
            </a:r>
          </a:p>
        </p:txBody>
      </p:sp>
    </p:spTree>
    <p:extLst>
      <p:ext uri="{BB962C8B-B14F-4D97-AF65-F5344CB8AC3E}">
        <p14:creationId xmlns:p14="http://schemas.microsoft.com/office/powerpoint/2010/main" val="2269371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POINT / OSOITUSLEIKKI</a:t>
            </a:r>
          </a:p>
        </p:txBody>
      </p:sp>
      <p:sp>
        <p:nvSpPr>
          <p:cNvPr id="3" name="Sisällön paikkamerkki 2"/>
          <p:cNvSpPr>
            <a:spLocks noGrp="1"/>
          </p:cNvSpPr>
          <p:nvPr>
            <p:ph idx="1"/>
          </p:nvPr>
        </p:nvSpPr>
        <p:spPr/>
        <p:txBody>
          <a:bodyPr/>
          <a:lstStyle/>
          <a:p>
            <a:pPr marL="0" indent="0">
              <a:buNone/>
            </a:pPr>
            <a:r>
              <a:rPr lang="fi-FI" dirty="0"/>
              <a:t>Opettaja sanoo suomeksi kehonosan ja oppilaan tulee osoittaa ko. kehonosaa kuvasta tai omasta kehosta.</a:t>
            </a:r>
          </a:p>
        </p:txBody>
      </p:sp>
      <p:sp>
        <p:nvSpPr>
          <p:cNvPr id="4" name="Alatunnisteen paikkamerkki 3"/>
          <p:cNvSpPr>
            <a:spLocks noGrp="1"/>
          </p:cNvSpPr>
          <p:nvPr>
            <p:ph type="ftr" sz="quarter" idx="11"/>
          </p:nvPr>
        </p:nvSpPr>
        <p:spPr/>
        <p:txBody>
          <a:bodyPr/>
          <a:lstStyle/>
          <a:p>
            <a:r>
              <a:rPr lang="fi-FI"/>
              <a:t>Tuula Åminne 2020</a:t>
            </a:r>
          </a:p>
        </p:txBody>
      </p:sp>
    </p:spTree>
    <p:extLst>
      <p:ext uri="{BB962C8B-B14F-4D97-AF65-F5344CB8AC3E}">
        <p14:creationId xmlns:p14="http://schemas.microsoft.com/office/powerpoint/2010/main" val="10811223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i (johtoryhmä)">
  <a:themeElements>
    <a:clrScheme name="Ioni (johtoryhmä)">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i (johtoryhmä)">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i (johtoryhmä)">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0C27C6000EC40459B0297117B805C3A" ma:contentTypeVersion="9" ma:contentTypeDescription="Create a new document." ma:contentTypeScope="" ma:versionID="3f55884529ef2946d8bba2097bb272d6">
  <xsd:schema xmlns:xsd="http://www.w3.org/2001/XMLSchema" xmlns:xs="http://www.w3.org/2001/XMLSchema" xmlns:p="http://schemas.microsoft.com/office/2006/metadata/properties" xmlns:ns3="e782d6ee-b3f3-488f-b4be-70578d5b4621" xmlns:ns4="51a31c13-7d28-48a0-a94b-5106ed861dda" targetNamespace="http://schemas.microsoft.com/office/2006/metadata/properties" ma:root="true" ma:fieldsID="62b24aaad7fe0058d386c5081490a02e" ns3:_="" ns4:_="">
    <xsd:import namespace="e782d6ee-b3f3-488f-b4be-70578d5b4621"/>
    <xsd:import namespace="51a31c13-7d28-48a0-a94b-5106ed861dd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82d6ee-b3f3-488f-b4be-70578d5b46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1a31c13-7d28-48a0-a94b-5106ed861dd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DFE09B-EBFF-4560-88C3-1E5F53B37B0E}">
  <ds:schemaRefs>
    <ds:schemaRef ds:uri="http://schemas.microsoft.com/sharepoint/v3/contenttype/forms"/>
  </ds:schemaRefs>
</ds:datastoreItem>
</file>

<file path=customXml/itemProps2.xml><?xml version="1.0" encoding="utf-8"?>
<ds:datastoreItem xmlns:ds="http://schemas.openxmlformats.org/officeDocument/2006/customXml" ds:itemID="{666E55D0-F063-490E-A380-021D9A5544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82d6ee-b3f3-488f-b4be-70578d5b4621"/>
    <ds:schemaRef ds:uri="51a31c13-7d28-48a0-a94b-5106ed861d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8F790A-8B01-4B2F-8585-2B014A8DCB2C}">
  <ds:schemaRefs>
    <ds:schemaRef ds:uri="http://purl.org/dc/dcmitype/"/>
    <ds:schemaRef ds:uri="http://schemas.microsoft.com/office/2006/documentManagement/types"/>
    <ds:schemaRef ds:uri="51a31c13-7d28-48a0-a94b-5106ed861dda"/>
    <ds:schemaRef ds:uri="http://purl.org/dc/elements/1.1/"/>
    <ds:schemaRef ds:uri="http://schemas.microsoft.com/office/2006/metadata/properties"/>
    <ds:schemaRef ds:uri="e782d6ee-b3f3-488f-b4be-70578d5b4621"/>
    <ds:schemaRef ds:uri="http://purl.org/dc/terms/"/>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Ion Boardroom</Template>
  <TotalTime>580</TotalTime>
  <Words>2583</Words>
  <Application>Microsoft Office PowerPoint</Application>
  <PresentationFormat>Laajakuva</PresentationFormat>
  <Paragraphs>324</Paragraphs>
  <Slides>57</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57</vt:i4>
      </vt:variant>
    </vt:vector>
  </HeadingPairs>
  <TitlesOfParts>
    <vt:vector size="63" baseType="lpstr">
      <vt:lpstr>Arial</vt:lpstr>
      <vt:lpstr>Calibri</vt:lpstr>
      <vt:lpstr>Century Gothic</vt:lpstr>
      <vt:lpstr>helvetica</vt:lpstr>
      <vt:lpstr>Wingdings 3</vt:lpstr>
      <vt:lpstr>Ioni (johtoryhmä)</vt:lpstr>
      <vt:lpstr>KEHONOSAT</vt:lpstr>
      <vt:lpstr>KEHONOSAKORTIT</vt:lpstr>
      <vt:lpstr>KEHONOSAPELIT</vt:lpstr>
      <vt:lpstr>KEHONOSAPELI 1</vt:lpstr>
      <vt:lpstr>KEHONOSAPELI 2</vt:lpstr>
      <vt:lpstr>KIM-LEIKKI</vt:lpstr>
      <vt:lpstr>MUISTIPELI</vt:lpstr>
      <vt:lpstr>OPETTAJAJOHTOISIA LEIKKEJÄ KEHONOSIEN HARJOITTELUUN</vt:lpstr>
      <vt:lpstr>POINT / OSOITUSLEIKKI</vt:lpstr>
      <vt:lpstr>MONSTERS / HIRVIÖT</vt:lpstr>
      <vt:lpstr>KAPTEENI KÄSKEE…</vt:lpstr>
      <vt:lpstr>SHAKE / RAVISTA</vt:lpstr>
      <vt:lpstr>YHTEEN</vt:lpstr>
      <vt:lpstr>”LENNI HALUAA LEIKKIÄ” -leikki</vt:lpstr>
      <vt:lpstr>SIIVOOJAT  LÄHDE: https://lukujaliikkuen.fi/siivoojat/ </vt:lpstr>
      <vt:lpstr>HIGH FIVE / YLÄVITONEN</vt:lpstr>
      <vt:lpstr>KOSKETA KEHOLLA</vt:lpstr>
      <vt:lpstr>KYYKKYLEIKKI</vt:lpstr>
      <vt:lpstr>”TUNNISTA VIHJEESTÄ” -peli</vt:lpstr>
      <vt:lpstr>PYYKKIPOIKALEIKKI LÄHDE: https://lukujaliikkuen.fi/pyykkipoikaleikki/ </vt:lpstr>
      <vt:lpstr>PowerPoint-esitys</vt:lpstr>
      <vt:lpstr>TYÖMAAKONEET LÄHDE: https://lukujaliikkuen.fi/tyomaakoneet/ </vt:lpstr>
      <vt:lpstr>UKKO NOOAN AAMUJUMPPA</vt:lpstr>
      <vt:lpstr>TERVEHDI YSTÄVÄÄSI -leikki</vt:lpstr>
      <vt:lpstr>TUNNISTA</vt:lpstr>
      <vt:lpstr>PARITEHTÄVÄT</vt:lpstr>
      <vt:lpstr>AJATUSTENLUKIJA</vt:lpstr>
      <vt:lpstr>READ MY LIPS / HUULILTA LUKEMINEN</vt:lpstr>
      <vt:lpstr>PowerPoint-esitys</vt:lpstr>
      <vt:lpstr>LAULUJA KEHONOSIEN HARJOITTELUUN</vt:lpstr>
      <vt:lpstr>UKKO NOOA LÄHDE: https://lukujaliikkuen.fi/ukko-nooa/ </vt:lpstr>
      <vt:lpstr>REVONTULITANSSI (rytmileikki)</vt:lpstr>
      <vt:lpstr>LORUT JA RYTMILEIKIT KEHONOSIEN HARJOITTELUUN</vt:lpstr>
      <vt:lpstr>LORU 1</vt:lpstr>
      <vt:lpstr>LORU 2</vt:lpstr>
      <vt:lpstr>LORU 3</vt:lpstr>
      <vt:lpstr>LORU SORMISTA</vt:lpstr>
      <vt:lpstr>TAIKALAATIKON NIMET LÄHDE: https://lukujaliikkuen.fi/taikalaatikon-nimet/ </vt:lpstr>
      <vt:lpstr>TALVINEN LIIKUNTALORU</vt:lpstr>
      <vt:lpstr>KEHONOSIIN LIITTYVÄT SADUT JA KIRJAT</vt:lpstr>
      <vt:lpstr>KETTU JA JÄNIS –satu  (satu suuhun liittyen) </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MITEN AISTIT TOIMIVAT -kirja</vt:lpstr>
      <vt:lpstr>LIIKUNTALEIKKEJÄ</vt:lpstr>
      <vt:lpstr>AAMUJUMPPA (käsi-jalka-varpaat-kantapää)</vt:lpstr>
      <vt:lpstr>ESIMERKKEJÄ VALMIISTA TUNTISUUNNITELMISTA</vt:lpstr>
      <vt:lpstr>VALMIS TUNTISUUNNITELMA</vt:lpstr>
      <vt:lpstr>VALMIS TUNTISUUNNITELMA</vt:lpstr>
    </vt:vector>
  </TitlesOfParts>
  <Company>Loviisan kaupunki - Lovisa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KEHONOSAT</dc:title>
  <dc:creator>Tuula Åminne</dc:creator>
  <cp:lastModifiedBy>Tuula Åminne</cp:lastModifiedBy>
  <cp:revision>40</cp:revision>
  <dcterms:created xsi:type="dcterms:W3CDTF">2020-01-29T16:50:18Z</dcterms:created>
  <dcterms:modified xsi:type="dcterms:W3CDTF">2020-01-30T21:40:45Z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0x010100A0C27C6000EC40459B0297117B805C3A</vt:lpwstr>
  </property>
</Properties>
</file>