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grandir Ultra-Bold" panose="020B0604020202020204" charset="0"/>
      <p:regular r:id="rId10"/>
    </p:embeddedFont>
    <p:embeddedFont>
      <p:font typeface="Amatic SC Bold" panose="00000800000000000000" pitchFamily="2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  <p:embeddedFont>
      <p:font typeface="Ope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6" d="100"/>
          <a:sy n="36" d="100"/>
        </p:scale>
        <p:origin x="114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06888" y="1028700"/>
            <a:ext cx="937143" cy="944008"/>
          </a:xfrm>
          <a:custGeom>
            <a:avLst/>
            <a:gdLst/>
            <a:ahLst/>
            <a:cxnLst/>
            <a:rect l="l" t="t" r="r" b="b"/>
            <a:pathLst>
              <a:path w="937143" h="944008">
                <a:moveTo>
                  <a:pt x="0" y="0"/>
                </a:moveTo>
                <a:lnTo>
                  <a:pt x="937143" y="0"/>
                </a:lnTo>
                <a:lnTo>
                  <a:pt x="937143" y="944008"/>
                </a:lnTo>
                <a:lnTo>
                  <a:pt x="0" y="944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9050">
            <a:off x="7070663" y="6749613"/>
            <a:ext cx="321795" cy="324152"/>
          </a:xfrm>
          <a:custGeom>
            <a:avLst/>
            <a:gdLst/>
            <a:ahLst/>
            <a:cxnLst/>
            <a:rect l="l" t="t" r="r" b="b"/>
            <a:pathLst>
              <a:path w="321795" h="324152">
                <a:moveTo>
                  <a:pt x="0" y="0"/>
                </a:moveTo>
                <a:lnTo>
                  <a:pt x="321795" y="0"/>
                </a:lnTo>
                <a:lnTo>
                  <a:pt x="321795" y="324152"/>
                </a:lnTo>
                <a:lnTo>
                  <a:pt x="0" y="324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49050">
            <a:off x="6323248" y="9092256"/>
            <a:ext cx="321795" cy="324152"/>
          </a:xfrm>
          <a:custGeom>
            <a:avLst/>
            <a:gdLst/>
            <a:ahLst/>
            <a:cxnLst/>
            <a:rect l="l" t="t" r="r" b="b"/>
            <a:pathLst>
              <a:path w="321795" h="324152">
                <a:moveTo>
                  <a:pt x="0" y="0"/>
                </a:moveTo>
                <a:lnTo>
                  <a:pt x="321795" y="0"/>
                </a:lnTo>
                <a:lnTo>
                  <a:pt x="321795" y="324152"/>
                </a:lnTo>
                <a:lnTo>
                  <a:pt x="0" y="324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49050">
            <a:off x="16061494" y="5647498"/>
            <a:ext cx="453514" cy="456837"/>
          </a:xfrm>
          <a:custGeom>
            <a:avLst/>
            <a:gdLst/>
            <a:ahLst/>
            <a:cxnLst/>
            <a:rect l="l" t="t" r="r" b="b"/>
            <a:pathLst>
              <a:path w="453514" h="456837">
                <a:moveTo>
                  <a:pt x="0" y="0"/>
                </a:moveTo>
                <a:lnTo>
                  <a:pt x="453514" y="0"/>
                </a:lnTo>
                <a:lnTo>
                  <a:pt x="453514" y="456837"/>
                </a:lnTo>
                <a:lnTo>
                  <a:pt x="0" y="456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54334">
            <a:off x="17776105" y="9505691"/>
            <a:ext cx="453514" cy="456837"/>
          </a:xfrm>
          <a:custGeom>
            <a:avLst/>
            <a:gdLst/>
            <a:ahLst/>
            <a:cxnLst/>
            <a:rect l="l" t="t" r="r" b="b"/>
            <a:pathLst>
              <a:path w="453514" h="456837">
                <a:moveTo>
                  <a:pt x="0" y="0"/>
                </a:moveTo>
                <a:lnTo>
                  <a:pt x="453515" y="0"/>
                </a:lnTo>
                <a:lnTo>
                  <a:pt x="453515" y="456836"/>
                </a:lnTo>
                <a:lnTo>
                  <a:pt x="0" y="456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49050">
            <a:off x="8839077" y="345864"/>
            <a:ext cx="453514" cy="456837"/>
          </a:xfrm>
          <a:custGeom>
            <a:avLst/>
            <a:gdLst/>
            <a:ahLst/>
            <a:cxnLst/>
            <a:rect l="l" t="t" r="r" b="b"/>
            <a:pathLst>
              <a:path w="453514" h="456837">
                <a:moveTo>
                  <a:pt x="0" y="0"/>
                </a:moveTo>
                <a:lnTo>
                  <a:pt x="453515" y="0"/>
                </a:lnTo>
                <a:lnTo>
                  <a:pt x="453515" y="456837"/>
                </a:lnTo>
                <a:lnTo>
                  <a:pt x="0" y="456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09500" flipH="1">
            <a:off x="198053" y="9335896"/>
            <a:ext cx="845524" cy="851719"/>
          </a:xfrm>
          <a:custGeom>
            <a:avLst/>
            <a:gdLst/>
            <a:ahLst/>
            <a:cxnLst/>
            <a:rect l="l" t="t" r="r" b="b"/>
            <a:pathLst>
              <a:path w="845524" h="851719">
                <a:moveTo>
                  <a:pt x="845524" y="0"/>
                </a:moveTo>
                <a:lnTo>
                  <a:pt x="0" y="0"/>
                </a:lnTo>
                <a:lnTo>
                  <a:pt x="0" y="851719"/>
                </a:lnTo>
                <a:lnTo>
                  <a:pt x="845524" y="851719"/>
                </a:lnTo>
                <a:lnTo>
                  <a:pt x="8455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18471">
            <a:off x="9408904" y="2235599"/>
            <a:ext cx="1090127" cy="1098113"/>
          </a:xfrm>
          <a:custGeom>
            <a:avLst/>
            <a:gdLst/>
            <a:ahLst/>
            <a:cxnLst/>
            <a:rect l="l" t="t" r="r" b="b"/>
            <a:pathLst>
              <a:path w="1090127" h="1098113">
                <a:moveTo>
                  <a:pt x="0" y="0"/>
                </a:moveTo>
                <a:lnTo>
                  <a:pt x="1090127" y="0"/>
                </a:lnTo>
                <a:lnTo>
                  <a:pt x="1090127" y="1098114"/>
                </a:lnTo>
                <a:lnTo>
                  <a:pt x="0" y="1098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96438" y="9672861"/>
            <a:ext cx="1039632" cy="525014"/>
          </a:xfrm>
          <a:custGeom>
            <a:avLst/>
            <a:gdLst/>
            <a:ahLst/>
            <a:cxnLst/>
            <a:rect l="l" t="t" r="r" b="b"/>
            <a:pathLst>
              <a:path w="1039632" h="525014">
                <a:moveTo>
                  <a:pt x="0" y="0"/>
                </a:moveTo>
                <a:lnTo>
                  <a:pt x="1039632" y="0"/>
                </a:lnTo>
                <a:lnTo>
                  <a:pt x="1039632" y="525015"/>
                </a:lnTo>
                <a:lnTo>
                  <a:pt x="0" y="5250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2" name="TextBox 82"/>
          <p:cNvSpPr txBox="1"/>
          <p:nvPr/>
        </p:nvSpPr>
        <p:spPr>
          <a:xfrm>
            <a:off x="620815" y="877933"/>
            <a:ext cx="9525303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566"/>
              </a:lnSpc>
            </a:pPr>
            <a:r>
              <a:rPr lang="sv-SE" sz="14828" dirty="0">
                <a:solidFill>
                  <a:srgbClr val="00C2CB"/>
                </a:solidFill>
                <a:latin typeface="Agrandir Ultra-Bold"/>
              </a:rPr>
              <a:t>KOMPIS-</a:t>
            </a:r>
          </a:p>
          <a:p>
            <a:pPr algn="just">
              <a:lnSpc>
                <a:spcPts val="9023"/>
              </a:lnSpc>
            </a:pPr>
            <a:r>
              <a:rPr lang="sv-SE" sz="11569" dirty="0">
                <a:solidFill>
                  <a:srgbClr val="00C2CB"/>
                </a:solidFill>
                <a:latin typeface="Agrandir Ultra-Bold"/>
              </a:rPr>
              <a:t>TIPS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63131" y="3930325"/>
            <a:ext cx="9682987" cy="45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7242" lvl="1" indent="-393621" algn="l">
              <a:lnSpc>
                <a:spcPts val="5104"/>
              </a:lnSpc>
              <a:buFont typeface="Arial"/>
              <a:buChar char="•"/>
            </a:pPr>
            <a:r>
              <a:rPr lang="sv-SE" sz="3646" spc="72" dirty="0">
                <a:solidFill>
                  <a:srgbClr val="15395D"/>
                </a:solidFill>
                <a:latin typeface="Open Sans"/>
              </a:rPr>
              <a:t>Var och en läser en bok.</a:t>
            </a:r>
          </a:p>
          <a:p>
            <a:pPr marL="787242" lvl="1" indent="-393621" algn="l">
              <a:lnSpc>
                <a:spcPts val="5104"/>
              </a:lnSpc>
              <a:buFont typeface="Arial"/>
              <a:buChar char="•"/>
            </a:pPr>
            <a:r>
              <a:rPr lang="sv-SE" sz="3646" u="none" strike="noStrike" spc="72" dirty="0">
                <a:solidFill>
                  <a:srgbClr val="15395D"/>
                </a:solidFill>
                <a:latin typeface="Open Sans"/>
              </a:rPr>
              <a:t>Vi skriver på uppgiftspappret korta beskrivningar om karaktärerna, händelseplatsen och handlingen.  </a:t>
            </a:r>
          </a:p>
          <a:p>
            <a:pPr marL="787242" lvl="1" indent="-393621" algn="l">
              <a:lnSpc>
                <a:spcPts val="5104"/>
              </a:lnSpc>
              <a:buFont typeface="Arial"/>
              <a:buChar char="•"/>
            </a:pPr>
            <a:r>
              <a:rPr lang="sv-SE" sz="3646" u="none" strike="noStrike" spc="72" dirty="0">
                <a:solidFill>
                  <a:srgbClr val="15395D"/>
                </a:solidFill>
                <a:latin typeface="Open Sans"/>
              </a:rPr>
              <a:t>Var och en ger boktips i sin tur för den övriga gruppen. Ett tipsande tar cirka 2-5 minuter.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129193" y="8930282"/>
            <a:ext cx="6221680" cy="77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18"/>
              </a:lnSpc>
            </a:pPr>
            <a:r>
              <a:rPr lang="sv-SE" sz="5636" spc="112" dirty="0">
                <a:solidFill>
                  <a:srgbClr val="00C2CB"/>
                </a:solidFill>
                <a:latin typeface="Amatic SC Bold"/>
              </a:rPr>
              <a:t>UPPGIFTSPAPPRET</a:t>
            </a:r>
          </a:p>
        </p:txBody>
      </p:sp>
      <p:pic>
        <p:nvPicPr>
          <p:cNvPr id="88" name="Kuva 87">
            <a:extLst>
              <a:ext uri="{FF2B5EF4-FFF2-40B4-BE49-F238E27FC236}">
                <a16:creationId xmlns:a16="http://schemas.microsoft.com/office/drawing/2014/main" id="{C48C7086-AD98-4823-88E5-B65622800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3179" y="409651"/>
            <a:ext cx="6631690" cy="9352104"/>
          </a:xfrm>
          <a:prstGeom prst="rect">
            <a:avLst/>
          </a:prstGeom>
        </p:spPr>
      </p:pic>
      <p:sp>
        <p:nvSpPr>
          <p:cNvPr id="81" name="Freeform 81"/>
          <p:cNvSpPr/>
          <p:nvPr/>
        </p:nvSpPr>
        <p:spPr>
          <a:xfrm rot="-1700347">
            <a:off x="10197802" y="8712069"/>
            <a:ext cx="2601346" cy="734880"/>
          </a:xfrm>
          <a:custGeom>
            <a:avLst/>
            <a:gdLst/>
            <a:ahLst/>
            <a:cxnLst/>
            <a:rect l="l" t="t" r="r" b="b"/>
            <a:pathLst>
              <a:path w="2601346" h="734880">
                <a:moveTo>
                  <a:pt x="0" y="0"/>
                </a:moveTo>
                <a:lnTo>
                  <a:pt x="2601347" y="0"/>
                </a:lnTo>
                <a:lnTo>
                  <a:pt x="2601347" y="734880"/>
                </a:lnTo>
                <a:lnTo>
                  <a:pt x="0" y="734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68323" y="131674"/>
            <a:ext cx="220576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9"/>
              </a:lnSpc>
            </a:pPr>
            <a:r>
              <a:rPr lang="sv-SE" sz="1736" spc="34" dirty="0">
                <a:solidFill>
                  <a:srgbClr val="FDFDFD"/>
                </a:solidFill>
                <a:latin typeface="Agrandir Ultra-Bold"/>
              </a:rPr>
              <a:t>BE POSITIVE</a:t>
            </a:r>
          </a:p>
        </p:txBody>
      </p:sp>
      <p:sp>
        <p:nvSpPr>
          <p:cNvPr id="3" name="AutoShape 3"/>
          <p:cNvSpPr/>
          <p:nvPr/>
        </p:nvSpPr>
        <p:spPr>
          <a:xfrm>
            <a:off x="11010058" y="6092054"/>
            <a:ext cx="7292515" cy="4194946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4" name="AutoShape 4"/>
          <p:cNvSpPr/>
          <p:nvPr/>
        </p:nvSpPr>
        <p:spPr>
          <a:xfrm rot="-10800000">
            <a:off x="0" y="2543174"/>
            <a:ext cx="10848378" cy="3524089"/>
          </a:xfrm>
          <a:prstGeom prst="rect">
            <a:avLst/>
          </a:prstGeom>
          <a:solidFill>
            <a:srgbClr val="00C2CB">
              <a:alpha val="7882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7123968" y="0"/>
            <a:ext cx="11164032" cy="2543174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6" name="AutoShape 6"/>
          <p:cNvSpPr/>
          <p:nvPr/>
        </p:nvSpPr>
        <p:spPr>
          <a:xfrm>
            <a:off x="0" y="6067263"/>
            <a:ext cx="6084789" cy="4219737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7" name="Freeform 7"/>
          <p:cNvSpPr/>
          <p:nvPr/>
        </p:nvSpPr>
        <p:spPr>
          <a:xfrm rot="-949050">
            <a:off x="6645289" y="5988603"/>
            <a:ext cx="414797" cy="417835"/>
          </a:xfrm>
          <a:custGeom>
            <a:avLst/>
            <a:gdLst/>
            <a:ahLst/>
            <a:cxnLst/>
            <a:rect l="l" t="t" r="r" b="b"/>
            <a:pathLst>
              <a:path w="414797" h="417835">
                <a:moveTo>
                  <a:pt x="0" y="0"/>
                </a:moveTo>
                <a:lnTo>
                  <a:pt x="414797" y="0"/>
                </a:lnTo>
                <a:lnTo>
                  <a:pt x="414797" y="417835"/>
                </a:lnTo>
                <a:lnTo>
                  <a:pt x="0" y="417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49050">
            <a:off x="4341769" y="9513803"/>
            <a:ext cx="414797" cy="417835"/>
          </a:xfrm>
          <a:custGeom>
            <a:avLst/>
            <a:gdLst/>
            <a:ahLst/>
            <a:cxnLst/>
            <a:rect l="l" t="t" r="r" b="b"/>
            <a:pathLst>
              <a:path w="414797" h="417835">
                <a:moveTo>
                  <a:pt x="0" y="0"/>
                </a:moveTo>
                <a:lnTo>
                  <a:pt x="414796" y="0"/>
                </a:lnTo>
                <a:lnTo>
                  <a:pt x="414796" y="417835"/>
                </a:lnTo>
                <a:lnTo>
                  <a:pt x="0" y="417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49050">
            <a:off x="11971902" y="2665652"/>
            <a:ext cx="312889" cy="315181"/>
          </a:xfrm>
          <a:custGeom>
            <a:avLst/>
            <a:gdLst/>
            <a:ahLst/>
            <a:cxnLst/>
            <a:rect l="l" t="t" r="r" b="b"/>
            <a:pathLst>
              <a:path w="312889" h="315181">
                <a:moveTo>
                  <a:pt x="0" y="0"/>
                </a:moveTo>
                <a:lnTo>
                  <a:pt x="312888" y="0"/>
                </a:lnTo>
                <a:lnTo>
                  <a:pt x="312888" y="315181"/>
                </a:lnTo>
                <a:lnTo>
                  <a:pt x="0" y="315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54334">
            <a:off x="11996987" y="5270927"/>
            <a:ext cx="312889" cy="315181"/>
          </a:xfrm>
          <a:custGeom>
            <a:avLst/>
            <a:gdLst/>
            <a:ahLst/>
            <a:cxnLst/>
            <a:rect l="l" t="t" r="r" b="b"/>
            <a:pathLst>
              <a:path w="312889" h="315181">
                <a:moveTo>
                  <a:pt x="0" y="0"/>
                </a:moveTo>
                <a:lnTo>
                  <a:pt x="312888" y="0"/>
                </a:lnTo>
                <a:lnTo>
                  <a:pt x="312888" y="315181"/>
                </a:lnTo>
                <a:lnTo>
                  <a:pt x="0" y="315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49050">
            <a:off x="3395758" y="2073190"/>
            <a:ext cx="312889" cy="315181"/>
          </a:xfrm>
          <a:custGeom>
            <a:avLst/>
            <a:gdLst/>
            <a:ahLst/>
            <a:cxnLst/>
            <a:rect l="l" t="t" r="r" b="b"/>
            <a:pathLst>
              <a:path w="312889" h="315181">
                <a:moveTo>
                  <a:pt x="0" y="0"/>
                </a:moveTo>
                <a:lnTo>
                  <a:pt x="312889" y="0"/>
                </a:lnTo>
                <a:lnTo>
                  <a:pt x="312889" y="315181"/>
                </a:lnTo>
                <a:lnTo>
                  <a:pt x="0" y="315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09500" flipH="1">
            <a:off x="6288185" y="1199136"/>
            <a:ext cx="312889" cy="315181"/>
          </a:xfrm>
          <a:custGeom>
            <a:avLst/>
            <a:gdLst/>
            <a:ahLst/>
            <a:cxnLst/>
            <a:rect l="l" t="t" r="r" b="b"/>
            <a:pathLst>
              <a:path w="312889" h="315181">
                <a:moveTo>
                  <a:pt x="312889" y="0"/>
                </a:moveTo>
                <a:lnTo>
                  <a:pt x="0" y="0"/>
                </a:lnTo>
                <a:lnTo>
                  <a:pt x="0" y="315181"/>
                </a:lnTo>
                <a:lnTo>
                  <a:pt x="312889" y="315181"/>
                </a:lnTo>
                <a:lnTo>
                  <a:pt x="3128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494691" y="6384761"/>
            <a:ext cx="2264635" cy="2410916"/>
          </a:xfrm>
          <a:custGeom>
            <a:avLst/>
            <a:gdLst/>
            <a:ahLst/>
            <a:cxnLst/>
            <a:rect l="l" t="t" r="r" b="b"/>
            <a:pathLst>
              <a:path w="1949297" h="1941987">
                <a:moveTo>
                  <a:pt x="0" y="0"/>
                </a:moveTo>
                <a:lnTo>
                  <a:pt x="1949297" y="0"/>
                </a:lnTo>
                <a:lnTo>
                  <a:pt x="1949297" y="1941987"/>
                </a:lnTo>
                <a:lnTo>
                  <a:pt x="0" y="1941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0196" y="211378"/>
            <a:ext cx="2249104" cy="2072924"/>
          </a:xfrm>
          <a:custGeom>
            <a:avLst/>
            <a:gdLst/>
            <a:ahLst/>
            <a:cxnLst/>
            <a:rect l="l" t="t" r="r" b="b"/>
            <a:pathLst>
              <a:path w="2249104" h="2072924">
                <a:moveTo>
                  <a:pt x="0" y="0"/>
                </a:moveTo>
                <a:lnTo>
                  <a:pt x="2249104" y="0"/>
                </a:lnTo>
                <a:lnTo>
                  <a:pt x="2249104" y="2072924"/>
                </a:lnTo>
                <a:lnTo>
                  <a:pt x="0" y="20729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444629" y="6858736"/>
            <a:ext cx="3938947" cy="3259479"/>
          </a:xfrm>
          <a:custGeom>
            <a:avLst/>
            <a:gdLst/>
            <a:ahLst/>
            <a:cxnLst/>
            <a:rect l="l" t="t" r="r" b="b"/>
            <a:pathLst>
              <a:path w="3938947" h="3259479">
                <a:moveTo>
                  <a:pt x="0" y="0"/>
                </a:moveTo>
                <a:lnTo>
                  <a:pt x="3938947" y="0"/>
                </a:lnTo>
                <a:lnTo>
                  <a:pt x="3938947" y="3259479"/>
                </a:lnTo>
                <a:lnTo>
                  <a:pt x="0" y="32594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667512" y="2899911"/>
            <a:ext cx="879159" cy="2726075"/>
          </a:xfrm>
          <a:custGeom>
            <a:avLst/>
            <a:gdLst/>
            <a:ahLst/>
            <a:cxnLst/>
            <a:rect l="l" t="t" r="r" b="b"/>
            <a:pathLst>
              <a:path w="879159" h="2726075">
                <a:moveTo>
                  <a:pt x="0" y="0"/>
                </a:moveTo>
                <a:lnTo>
                  <a:pt x="879160" y="0"/>
                </a:lnTo>
                <a:lnTo>
                  <a:pt x="879160" y="2726075"/>
                </a:lnTo>
                <a:lnTo>
                  <a:pt x="0" y="2726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27304" y="4008880"/>
            <a:ext cx="1532022" cy="1532022"/>
          </a:xfrm>
          <a:custGeom>
            <a:avLst/>
            <a:gdLst/>
            <a:ahLst/>
            <a:cxnLst/>
            <a:rect l="l" t="t" r="r" b="b"/>
            <a:pathLst>
              <a:path w="1532022" h="1532022">
                <a:moveTo>
                  <a:pt x="0" y="0"/>
                </a:moveTo>
                <a:lnTo>
                  <a:pt x="1532022" y="0"/>
                </a:lnTo>
                <a:lnTo>
                  <a:pt x="1532022" y="1532023"/>
                </a:lnTo>
                <a:lnTo>
                  <a:pt x="0" y="1532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726646" y="435686"/>
            <a:ext cx="6814876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30"/>
              </a:lnSpc>
              <a:spcBef>
                <a:spcPct val="0"/>
              </a:spcBef>
            </a:pPr>
            <a:r>
              <a:rPr lang="sv-SE" sz="3942" u="none" strike="noStrike" dirty="0">
                <a:solidFill>
                  <a:srgbClr val="15395D"/>
                </a:solidFill>
                <a:latin typeface="Agrandir Ultra-Bold"/>
              </a:rPr>
              <a:t>2. PRESENTERA BOKENS OMSLAG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7306" y="4032729"/>
            <a:ext cx="9046009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1"/>
              </a:lnSpc>
            </a:pPr>
            <a:r>
              <a:rPr lang="sv-SE" sz="2822" spc="56" dirty="0">
                <a:solidFill>
                  <a:srgbClr val="FDFDFD"/>
                </a:solidFill>
                <a:latin typeface="Open Sans Bold"/>
              </a:rPr>
              <a:t>Vem är huvudperson? Vem är bikaraktärer?</a:t>
            </a:r>
          </a:p>
          <a:p>
            <a:pPr>
              <a:lnSpc>
                <a:spcPts val="3951"/>
              </a:lnSpc>
            </a:pPr>
            <a:r>
              <a:rPr lang="sv-SE" sz="2822" spc="56" dirty="0">
                <a:solidFill>
                  <a:srgbClr val="FDFDFD"/>
                </a:solidFill>
                <a:latin typeface="Open Sans Bold"/>
              </a:rPr>
              <a:t>Hurdana är de? Hur gamla är de?</a:t>
            </a:r>
          </a:p>
          <a:p>
            <a:pPr>
              <a:lnSpc>
                <a:spcPts val="3951"/>
              </a:lnSpc>
            </a:pPr>
            <a:r>
              <a:rPr lang="sv-SE" sz="2822" spc="56" dirty="0">
                <a:solidFill>
                  <a:srgbClr val="FDFDFD"/>
                </a:solidFill>
                <a:latin typeface="Open Sans Bold"/>
              </a:rPr>
              <a:t>Hur ser de ut?</a:t>
            </a:r>
          </a:p>
          <a:p>
            <a:pPr>
              <a:lnSpc>
                <a:spcPts val="3951"/>
              </a:lnSpc>
            </a:pPr>
            <a:endParaRPr lang="sv-SE" sz="2822" spc="56" dirty="0">
              <a:solidFill>
                <a:srgbClr val="FDFDFD"/>
              </a:solidFill>
              <a:latin typeface="Open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87306" y="2871242"/>
            <a:ext cx="7363393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30"/>
              </a:lnSpc>
              <a:spcBef>
                <a:spcPct val="0"/>
              </a:spcBef>
            </a:pPr>
            <a:r>
              <a:rPr lang="sv-SE" sz="3942" u="none" strike="noStrike" dirty="0">
                <a:solidFill>
                  <a:srgbClr val="15395D"/>
                </a:solidFill>
                <a:latin typeface="Agrandir Ultra-Bold"/>
              </a:rPr>
              <a:t>3. PRESENTERA BOKENS KARAKTÄRER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6338" y="6395331"/>
            <a:ext cx="5230253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30"/>
              </a:lnSpc>
              <a:spcBef>
                <a:spcPct val="0"/>
              </a:spcBef>
            </a:pPr>
            <a:r>
              <a:rPr lang="sv-SE" sz="3942" u="none" strike="noStrike" dirty="0">
                <a:solidFill>
                  <a:srgbClr val="15395D"/>
                </a:solidFill>
                <a:latin typeface="Agrandir Ultra-Bold"/>
              </a:rPr>
              <a:t>5. BERÄTTA BOKENS HANDLING I KORTHET 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80105" y="6340759"/>
            <a:ext cx="5083895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30"/>
              </a:lnSpc>
              <a:spcBef>
                <a:spcPct val="0"/>
              </a:spcBef>
            </a:pPr>
            <a:r>
              <a:rPr lang="sv-SE" sz="3942" u="none" strike="noStrike" dirty="0">
                <a:solidFill>
                  <a:srgbClr val="15395D"/>
                </a:solidFill>
                <a:latin typeface="Agrandir Ultra-Bold"/>
              </a:rPr>
              <a:t>7. LÄS ETT LOCKANDE  UTDRAG UR BOKEN…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6581" y="8992610"/>
            <a:ext cx="312468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0"/>
              </a:lnSpc>
            </a:pPr>
            <a:r>
              <a:rPr lang="sv-SE" sz="3160" u="none" strike="noStrike" spc="63" dirty="0">
                <a:solidFill>
                  <a:srgbClr val="15395D"/>
                </a:solidFill>
                <a:latin typeface="Open Sans"/>
              </a:rPr>
              <a:t>Avslöja inte slutet!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51905" y="6324656"/>
            <a:ext cx="3551336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30"/>
              </a:lnSpc>
              <a:spcBef>
                <a:spcPct val="0"/>
              </a:spcBef>
            </a:pPr>
            <a:r>
              <a:rPr lang="sv-SE" sz="3942" u="none" strike="noStrike" dirty="0">
                <a:solidFill>
                  <a:srgbClr val="15395D"/>
                </a:solidFill>
                <a:latin typeface="Agrandir Ultra-Bold"/>
              </a:rPr>
              <a:t>6. BERÄTTA DIN ÅSIKT OM BOKEN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02397" y="8416256"/>
            <a:ext cx="346162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40"/>
              </a:lnSpc>
              <a:spcBef>
                <a:spcPct val="0"/>
              </a:spcBef>
            </a:pPr>
            <a:r>
              <a:rPr lang="sv-SE" sz="3160" u="none" strike="noStrike" spc="63" dirty="0">
                <a:solidFill>
                  <a:srgbClr val="15395D"/>
                </a:solidFill>
                <a:latin typeface="Open Sans"/>
              </a:rPr>
              <a:t>För vem skulle du rekommendera boken?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80105" y="8842378"/>
            <a:ext cx="42878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0"/>
              </a:lnSpc>
              <a:spcBef>
                <a:spcPct val="0"/>
              </a:spcBef>
            </a:pPr>
            <a:r>
              <a:rPr lang="sv-SE" sz="3160" u="none" strike="noStrike" spc="63" dirty="0">
                <a:solidFill>
                  <a:srgbClr val="15395D"/>
                </a:solidFill>
                <a:latin typeface="Open Sans"/>
              </a:rPr>
              <a:t>...som du avslutar i ett spännande ställe!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47807" y="435686"/>
            <a:ext cx="6011703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0"/>
              </a:lnSpc>
            </a:pPr>
            <a:r>
              <a:rPr lang="sv-SE" sz="3942" dirty="0">
                <a:solidFill>
                  <a:srgbClr val="15395D"/>
                </a:solidFill>
                <a:latin typeface="Agrandir Ultra-Bold"/>
              </a:rPr>
              <a:t>1. BERÄTTA BOKENS OCH FÖRFATTARENS NAMN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89664" y="3239569"/>
            <a:ext cx="7774998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30"/>
              </a:lnSpc>
              <a:spcBef>
                <a:spcPct val="0"/>
              </a:spcBef>
            </a:pPr>
            <a:r>
              <a:rPr lang="sv-SE" sz="3942" u="none" strike="noStrike" dirty="0">
                <a:solidFill>
                  <a:srgbClr val="15395D"/>
                </a:solidFill>
                <a:latin typeface="Agrandir Ultra-Bold"/>
              </a:rPr>
              <a:t>4. BERÄTTA BOKENS HÄNDELSEPLATS </a:t>
            </a:r>
          </a:p>
          <a:p>
            <a:pPr marL="0" lvl="0" indent="0" algn="l">
              <a:lnSpc>
                <a:spcPts val="4730"/>
              </a:lnSpc>
              <a:spcBef>
                <a:spcPct val="0"/>
              </a:spcBef>
            </a:pPr>
            <a:r>
              <a:rPr lang="sv-SE" sz="3942" u="none" strike="noStrike" dirty="0">
                <a:solidFill>
                  <a:srgbClr val="15395D"/>
                </a:solidFill>
                <a:latin typeface="Agrandir Ultra-Bold"/>
              </a:rPr>
              <a:t>OCH -TID</a:t>
            </a:r>
          </a:p>
        </p:txBody>
      </p:sp>
      <p:sp>
        <p:nvSpPr>
          <p:cNvPr id="29" name="Freeform 29"/>
          <p:cNvSpPr/>
          <p:nvPr/>
        </p:nvSpPr>
        <p:spPr>
          <a:xfrm>
            <a:off x="11010058" y="10262209"/>
            <a:ext cx="1340096" cy="676748"/>
          </a:xfrm>
          <a:custGeom>
            <a:avLst/>
            <a:gdLst/>
            <a:ahLst/>
            <a:cxnLst/>
            <a:rect l="l" t="t" r="r" b="b"/>
            <a:pathLst>
              <a:path w="1340096" h="676748">
                <a:moveTo>
                  <a:pt x="0" y="0"/>
                </a:moveTo>
                <a:lnTo>
                  <a:pt x="1340095" y="0"/>
                </a:lnTo>
                <a:lnTo>
                  <a:pt x="1340095" y="676748"/>
                </a:lnTo>
                <a:lnTo>
                  <a:pt x="0" y="676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49200" y="3392402"/>
            <a:ext cx="3974200" cy="54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1"/>
              </a:lnSpc>
            </a:pPr>
            <a:r>
              <a:rPr lang="en-US" sz="3128" spc="62">
                <a:solidFill>
                  <a:srgbClr val="FDFDFD"/>
                </a:solidFill>
                <a:latin typeface="Agrandir Ultra-Bold"/>
              </a:rPr>
              <a:t>BE POSITIVE</a:t>
            </a:r>
          </a:p>
        </p:txBody>
      </p:sp>
      <p:sp>
        <p:nvSpPr>
          <p:cNvPr id="3" name="AutoShape 3"/>
          <p:cNvSpPr/>
          <p:nvPr/>
        </p:nvSpPr>
        <p:spPr>
          <a:xfrm>
            <a:off x="6945986" y="2728809"/>
            <a:ext cx="11473612" cy="6671495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4" name="Freeform 4"/>
          <p:cNvSpPr/>
          <p:nvPr/>
        </p:nvSpPr>
        <p:spPr>
          <a:xfrm>
            <a:off x="16570178" y="4967174"/>
            <a:ext cx="1125125" cy="1133368"/>
          </a:xfrm>
          <a:custGeom>
            <a:avLst/>
            <a:gdLst/>
            <a:ahLst/>
            <a:cxnLst/>
            <a:rect l="l" t="t" r="r" b="b"/>
            <a:pathLst>
              <a:path w="1125125" h="1133368">
                <a:moveTo>
                  <a:pt x="0" y="0"/>
                </a:moveTo>
                <a:lnTo>
                  <a:pt x="1125125" y="0"/>
                </a:lnTo>
                <a:lnTo>
                  <a:pt x="1125125" y="1133368"/>
                </a:lnTo>
                <a:lnTo>
                  <a:pt x="0" y="1133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49050">
            <a:off x="6323248" y="9092256"/>
            <a:ext cx="321795" cy="324152"/>
          </a:xfrm>
          <a:custGeom>
            <a:avLst/>
            <a:gdLst/>
            <a:ahLst/>
            <a:cxnLst/>
            <a:rect l="l" t="t" r="r" b="b"/>
            <a:pathLst>
              <a:path w="321795" h="324152">
                <a:moveTo>
                  <a:pt x="0" y="0"/>
                </a:moveTo>
                <a:lnTo>
                  <a:pt x="321795" y="0"/>
                </a:lnTo>
                <a:lnTo>
                  <a:pt x="321795" y="324152"/>
                </a:lnTo>
                <a:lnTo>
                  <a:pt x="0" y="324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49050">
            <a:off x="228735" y="6905693"/>
            <a:ext cx="563743" cy="567873"/>
          </a:xfrm>
          <a:custGeom>
            <a:avLst/>
            <a:gdLst/>
            <a:ahLst/>
            <a:cxnLst/>
            <a:rect l="l" t="t" r="r" b="b"/>
            <a:pathLst>
              <a:path w="563743" h="567873">
                <a:moveTo>
                  <a:pt x="0" y="0"/>
                </a:moveTo>
                <a:lnTo>
                  <a:pt x="563742" y="0"/>
                </a:lnTo>
                <a:lnTo>
                  <a:pt x="563742" y="567873"/>
                </a:lnTo>
                <a:lnTo>
                  <a:pt x="0" y="56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09500" flipH="1">
            <a:off x="4681434" y="5806818"/>
            <a:ext cx="1258132" cy="1267349"/>
          </a:xfrm>
          <a:custGeom>
            <a:avLst/>
            <a:gdLst/>
            <a:ahLst/>
            <a:cxnLst/>
            <a:rect l="l" t="t" r="r" b="b"/>
            <a:pathLst>
              <a:path w="1258132" h="1267349">
                <a:moveTo>
                  <a:pt x="1258132" y="0"/>
                </a:moveTo>
                <a:lnTo>
                  <a:pt x="0" y="0"/>
                </a:lnTo>
                <a:lnTo>
                  <a:pt x="0" y="1267349"/>
                </a:lnTo>
                <a:lnTo>
                  <a:pt x="1258132" y="1267349"/>
                </a:lnTo>
                <a:lnTo>
                  <a:pt x="125813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18471">
            <a:off x="589231" y="1272438"/>
            <a:ext cx="1368368" cy="1378392"/>
          </a:xfrm>
          <a:custGeom>
            <a:avLst/>
            <a:gdLst/>
            <a:ahLst/>
            <a:cxnLst/>
            <a:rect l="l" t="t" r="r" b="b"/>
            <a:pathLst>
              <a:path w="1368368" h="1378392">
                <a:moveTo>
                  <a:pt x="0" y="0"/>
                </a:moveTo>
                <a:lnTo>
                  <a:pt x="1368368" y="0"/>
                </a:lnTo>
                <a:lnTo>
                  <a:pt x="1368368" y="1378392"/>
                </a:lnTo>
                <a:lnTo>
                  <a:pt x="0" y="1378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97255" y="3823924"/>
            <a:ext cx="4052292" cy="3734862"/>
          </a:xfrm>
          <a:custGeom>
            <a:avLst/>
            <a:gdLst/>
            <a:ahLst/>
            <a:cxnLst/>
            <a:rect l="l" t="t" r="r" b="b"/>
            <a:pathLst>
              <a:path w="4052292" h="3734862">
                <a:moveTo>
                  <a:pt x="0" y="0"/>
                </a:moveTo>
                <a:lnTo>
                  <a:pt x="4052291" y="0"/>
                </a:lnTo>
                <a:lnTo>
                  <a:pt x="4052291" y="3734863"/>
                </a:lnTo>
                <a:lnTo>
                  <a:pt x="0" y="3734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757674" y="3186038"/>
            <a:ext cx="5120126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496"/>
              </a:lnSpc>
              <a:spcBef>
                <a:spcPct val="0"/>
              </a:spcBef>
            </a:pPr>
            <a:r>
              <a:rPr lang="en-US" sz="4580" u="none" strike="noStrike" dirty="0">
                <a:solidFill>
                  <a:srgbClr val="15395D"/>
                </a:solidFill>
                <a:latin typeface="Agrandir Ultra-Bold"/>
              </a:rPr>
              <a:t>2. PRESENTERA BOKENS OMSLAG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1391" y="2988332"/>
            <a:ext cx="5372755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6"/>
              </a:lnSpc>
            </a:pPr>
            <a:r>
              <a:rPr lang="en-US" sz="4580" dirty="0">
                <a:solidFill>
                  <a:srgbClr val="15395D"/>
                </a:solidFill>
                <a:latin typeface="Agrandir Ultra-Bold"/>
              </a:rPr>
              <a:t>1. BERÄTTA BOKENS OCH FÖRFATTARENS NAMN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A0D2C0CA-EF84-4A63-9B2F-90545E2390BA}"/>
              </a:ext>
            </a:extLst>
          </p:cNvPr>
          <p:cNvGrpSpPr/>
          <p:nvPr/>
        </p:nvGrpSpPr>
        <p:grpSpPr>
          <a:xfrm>
            <a:off x="0" y="8072060"/>
            <a:ext cx="18288000" cy="2214940"/>
            <a:chOff x="0" y="8072060"/>
            <a:chExt cx="18288000" cy="2214940"/>
          </a:xfrm>
        </p:grpSpPr>
        <p:sp>
          <p:nvSpPr>
            <p:cNvPr id="23" name="AutoShape 13">
              <a:extLst>
                <a:ext uri="{FF2B5EF4-FFF2-40B4-BE49-F238E27FC236}">
                  <a16:creationId xmlns:a16="http://schemas.microsoft.com/office/drawing/2014/main" id="{D62F25E7-82BE-44E7-B9C6-B580FB8F8218}"/>
                </a:ext>
              </a:extLst>
            </p:cNvPr>
            <p:cNvSpPr/>
            <p:nvPr/>
          </p:nvSpPr>
          <p:spPr>
            <a:xfrm>
              <a:off x="0" y="9400304"/>
              <a:ext cx="18288000" cy="886696"/>
            </a:xfrm>
            <a:prstGeom prst="rect">
              <a:avLst/>
            </a:prstGeom>
            <a:solidFill>
              <a:srgbClr val="00C2CB"/>
            </a:solidFill>
          </p:spPr>
        </p:sp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D6877901-49B8-4A96-AC59-8E6FC7D6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4400" y="8072060"/>
              <a:ext cx="2133600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90060" y="1816815"/>
            <a:ext cx="171120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1"/>
              </a:lnSpc>
            </a:pPr>
            <a:r>
              <a:rPr lang="sv-SE" sz="1346" spc="26" dirty="0">
                <a:solidFill>
                  <a:srgbClr val="FDFDFD"/>
                </a:solidFill>
                <a:latin typeface="Agrandir Ultra-Bold"/>
              </a:rPr>
              <a:t>BE POSITIVE</a:t>
            </a:r>
          </a:p>
        </p:txBody>
      </p:sp>
      <p:sp>
        <p:nvSpPr>
          <p:cNvPr id="3" name="AutoShape 3"/>
          <p:cNvSpPr/>
          <p:nvPr/>
        </p:nvSpPr>
        <p:spPr>
          <a:xfrm rot="-10800000">
            <a:off x="794368" y="562688"/>
            <a:ext cx="15867670" cy="9231488"/>
          </a:xfrm>
          <a:prstGeom prst="rect">
            <a:avLst/>
          </a:prstGeom>
          <a:solidFill>
            <a:srgbClr val="00C2CB">
              <a:alpha val="78824"/>
            </a:srgbClr>
          </a:solidFill>
        </p:spPr>
      </p:sp>
      <p:sp>
        <p:nvSpPr>
          <p:cNvPr id="4" name="Freeform 4"/>
          <p:cNvSpPr/>
          <p:nvPr/>
        </p:nvSpPr>
        <p:spPr>
          <a:xfrm rot="-949050">
            <a:off x="1281290" y="1156064"/>
            <a:ext cx="1086576" cy="1094536"/>
          </a:xfrm>
          <a:custGeom>
            <a:avLst/>
            <a:gdLst/>
            <a:ahLst/>
            <a:cxnLst/>
            <a:rect l="l" t="t" r="r" b="b"/>
            <a:pathLst>
              <a:path w="1086576" h="1094536">
                <a:moveTo>
                  <a:pt x="0" y="0"/>
                </a:moveTo>
                <a:lnTo>
                  <a:pt x="1086576" y="0"/>
                </a:lnTo>
                <a:lnTo>
                  <a:pt x="1086576" y="1094536"/>
                </a:lnTo>
                <a:lnTo>
                  <a:pt x="0" y="1094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49050">
            <a:off x="6323248" y="9092256"/>
            <a:ext cx="321795" cy="324152"/>
          </a:xfrm>
          <a:custGeom>
            <a:avLst/>
            <a:gdLst/>
            <a:ahLst/>
            <a:cxnLst/>
            <a:rect l="l" t="t" r="r" b="b"/>
            <a:pathLst>
              <a:path w="321795" h="324152">
                <a:moveTo>
                  <a:pt x="0" y="0"/>
                </a:moveTo>
                <a:lnTo>
                  <a:pt x="321795" y="0"/>
                </a:lnTo>
                <a:lnTo>
                  <a:pt x="321795" y="324152"/>
                </a:lnTo>
                <a:lnTo>
                  <a:pt x="0" y="324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25666" y="1113062"/>
            <a:ext cx="2631515" cy="8159736"/>
          </a:xfrm>
          <a:custGeom>
            <a:avLst/>
            <a:gdLst/>
            <a:ahLst/>
            <a:cxnLst/>
            <a:rect l="l" t="t" r="r" b="b"/>
            <a:pathLst>
              <a:path w="2631515" h="8159736">
                <a:moveTo>
                  <a:pt x="0" y="0"/>
                </a:moveTo>
                <a:lnTo>
                  <a:pt x="2631515" y="0"/>
                </a:lnTo>
                <a:lnTo>
                  <a:pt x="2631515" y="8159736"/>
                </a:lnTo>
                <a:lnTo>
                  <a:pt x="0" y="8159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93529" y="3759202"/>
            <a:ext cx="9376508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sv-SE" sz="5035" spc="100" dirty="0">
                <a:solidFill>
                  <a:srgbClr val="FDFDFD"/>
                </a:solidFill>
                <a:latin typeface="Open Sans"/>
              </a:rPr>
              <a:t>Vem är huvudperson? </a:t>
            </a:r>
          </a:p>
          <a:p>
            <a:pPr marL="685800" indent="-685800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sv-SE" sz="5035" spc="100" dirty="0">
                <a:solidFill>
                  <a:srgbClr val="FDFDFD"/>
                </a:solidFill>
                <a:latin typeface="Open Sans"/>
              </a:rPr>
              <a:t>Vem är bikaraktärer?</a:t>
            </a:r>
          </a:p>
          <a:p>
            <a:pPr marL="685800" indent="-685800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sv-SE" sz="5035" spc="100" dirty="0">
                <a:solidFill>
                  <a:srgbClr val="FDFDFD"/>
                </a:solidFill>
                <a:latin typeface="Open Sans"/>
              </a:rPr>
              <a:t>Hurdana är de? </a:t>
            </a:r>
          </a:p>
          <a:p>
            <a:pPr marL="685800" indent="-685800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sv-SE" sz="5035" spc="100" dirty="0">
                <a:solidFill>
                  <a:srgbClr val="FDFDFD"/>
                </a:solidFill>
                <a:latin typeface="Open Sans"/>
              </a:rPr>
              <a:t>Hur gamla är de?</a:t>
            </a:r>
          </a:p>
          <a:p>
            <a:pPr marL="685800" indent="-685800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sv-SE" sz="5035" spc="100" dirty="0">
                <a:solidFill>
                  <a:srgbClr val="FDFDFD"/>
                </a:solidFill>
                <a:latin typeface="Open Sans"/>
              </a:rPr>
              <a:t>Hur ser det ut?</a:t>
            </a:r>
          </a:p>
          <a:p>
            <a:pPr>
              <a:lnSpc>
                <a:spcPts val="7049"/>
              </a:lnSpc>
            </a:pPr>
            <a:endParaRPr lang="sv-SE" sz="5035" spc="100" dirty="0">
              <a:solidFill>
                <a:srgbClr val="FDFDFD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93529" y="1645365"/>
            <a:ext cx="10669349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91"/>
              </a:lnSpc>
              <a:spcBef>
                <a:spcPct val="0"/>
              </a:spcBef>
            </a:pPr>
            <a:r>
              <a:rPr lang="sv-SE" sz="6659" dirty="0">
                <a:solidFill>
                  <a:srgbClr val="FDFDFD"/>
                </a:solidFill>
                <a:latin typeface="Agrandir Ultra-Bold"/>
              </a:rPr>
              <a:t>3. PRESENTERA BOKENS KARAKTÄRER</a:t>
            </a:r>
          </a:p>
        </p:txBody>
      </p:sp>
      <p:sp>
        <p:nvSpPr>
          <p:cNvPr id="9" name="Freeform 9"/>
          <p:cNvSpPr/>
          <p:nvPr/>
        </p:nvSpPr>
        <p:spPr>
          <a:xfrm>
            <a:off x="11496438" y="9672861"/>
            <a:ext cx="1039632" cy="525014"/>
          </a:xfrm>
          <a:custGeom>
            <a:avLst/>
            <a:gdLst/>
            <a:ahLst/>
            <a:cxnLst/>
            <a:rect l="l" t="t" r="r" b="b"/>
            <a:pathLst>
              <a:path w="1039632" h="525014">
                <a:moveTo>
                  <a:pt x="0" y="0"/>
                </a:moveTo>
                <a:lnTo>
                  <a:pt x="1039632" y="0"/>
                </a:lnTo>
                <a:lnTo>
                  <a:pt x="1039632" y="525015"/>
                </a:lnTo>
                <a:lnTo>
                  <a:pt x="0" y="525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0" y="9400304"/>
            <a:ext cx="18288000" cy="886696"/>
          </a:xfrm>
          <a:prstGeom prst="rect">
            <a:avLst/>
          </a:prstGeom>
          <a:solidFill>
            <a:srgbClr val="FFD501"/>
          </a:solidFill>
        </p:spPr>
      </p:sp>
      <p:sp>
        <p:nvSpPr>
          <p:cNvPr id="19" name="Freeform 19"/>
          <p:cNvSpPr/>
          <p:nvPr/>
        </p:nvSpPr>
        <p:spPr>
          <a:xfrm>
            <a:off x="279114" y="9550710"/>
            <a:ext cx="1160168" cy="585884"/>
          </a:xfrm>
          <a:custGeom>
            <a:avLst/>
            <a:gdLst/>
            <a:ahLst/>
            <a:cxnLst/>
            <a:rect l="l" t="t" r="r" b="b"/>
            <a:pathLst>
              <a:path w="1546890" h="781179">
                <a:moveTo>
                  <a:pt x="0" y="0"/>
                </a:moveTo>
                <a:lnTo>
                  <a:pt x="1546890" y="0"/>
                </a:lnTo>
                <a:lnTo>
                  <a:pt x="1546890" y="781179"/>
                </a:lnTo>
                <a:lnTo>
                  <a:pt x="0" y="7811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90060" y="1816815"/>
            <a:ext cx="1711207" cy="2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1"/>
              </a:lnSpc>
            </a:pPr>
            <a:r>
              <a:rPr lang="en-US" sz="1346" spc="26">
                <a:solidFill>
                  <a:srgbClr val="FDFDFD"/>
                </a:solidFill>
                <a:latin typeface="Agrandir Ultra-Bold"/>
              </a:rPr>
              <a:t>BE POSITIVE</a:t>
            </a:r>
          </a:p>
        </p:txBody>
      </p:sp>
      <p:sp>
        <p:nvSpPr>
          <p:cNvPr id="3" name="Freeform 3"/>
          <p:cNvSpPr/>
          <p:nvPr/>
        </p:nvSpPr>
        <p:spPr>
          <a:xfrm rot="-949050">
            <a:off x="8110296" y="6357442"/>
            <a:ext cx="321795" cy="324152"/>
          </a:xfrm>
          <a:custGeom>
            <a:avLst/>
            <a:gdLst/>
            <a:ahLst/>
            <a:cxnLst/>
            <a:rect l="l" t="t" r="r" b="b"/>
            <a:pathLst>
              <a:path w="321795" h="324152">
                <a:moveTo>
                  <a:pt x="0" y="0"/>
                </a:moveTo>
                <a:lnTo>
                  <a:pt x="321795" y="0"/>
                </a:lnTo>
                <a:lnTo>
                  <a:pt x="321795" y="324152"/>
                </a:lnTo>
                <a:lnTo>
                  <a:pt x="0" y="324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9050">
            <a:off x="6323248" y="9092256"/>
            <a:ext cx="321795" cy="324152"/>
          </a:xfrm>
          <a:custGeom>
            <a:avLst/>
            <a:gdLst/>
            <a:ahLst/>
            <a:cxnLst/>
            <a:rect l="l" t="t" r="r" b="b"/>
            <a:pathLst>
              <a:path w="321795" h="324152">
                <a:moveTo>
                  <a:pt x="0" y="0"/>
                </a:moveTo>
                <a:lnTo>
                  <a:pt x="321795" y="0"/>
                </a:lnTo>
                <a:lnTo>
                  <a:pt x="321795" y="324152"/>
                </a:lnTo>
                <a:lnTo>
                  <a:pt x="0" y="324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58981" y="3635904"/>
            <a:ext cx="5329962" cy="5329962"/>
          </a:xfrm>
          <a:custGeom>
            <a:avLst/>
            <a:gdLst/>
            <a:ahLst/>
            <a:cxnLst/>
            <a:rect l="l" t="t" r="r" b="b"/>
            <a:pathLst>
              <a:path w="5329962" h="5329962">
                <a:moveTo>
                  <a:pt x="0" y="0"/>
                </a:moveTo>
                <a:lnTo>
                  <a:pt x="5329962" y="0"/>
                </a:lnTo>
                <a:lnTo>
                  <a:pt x="5329962" y="5329961"/>
                </a:lnTo>
                <a:lnTo>
                  <a:pt x="0" y="5329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96762" y="1084239"/>
            <a:ext cx="10948863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39"/>
              </a:lnSpc>
            </a:pPr>
            <a:r>
              <a:rPr lang="en-US" sz="7032" dirty="0">
                <a:solidFill>
                  <a:srgbClr val="15395D"/>
                </a:solidFill>
                <a:latin typeface="Agrandir Ultra-Bold"/>
              </a:rPr>
              <a:t>4. BERÄTTA BOKENS HÄNDELSEPLATS OCH -TID</a:t>
            </a:r>
          </a:p>
        </p:txBody>
      </p:sp>
      <p:sp>
        <p:nvSpPr>
          <p:cNvPr id="7" name="Freeform 7"/>
          <p:cNvSpPr/>
          <p:nvPr/>
        </p:nvSpPr>
        <p:spPr>
          <a:xfrm rot="-949050">
            <a:off x="15107071" y="7751912"/>
            <a:ext cx="563743" cy="567873"/>
          </a:xfrm>
          <a:custGeom>
            <a:avLst/>
            <a:gdLst/>
            <a:ahLst/>
            <a:cxnLst/>
            <a:rect l="l" t="t" r="r" b="b"/>
            <a:pathLst>
              <a:path w="563743" h="567873">
                <a:moveTo>
                  <a:pt x="0" y="0"/>
                </a:moveTo>
                <a:lnTo>
                  <a:pt x="563743" y="0"/>
                </a:lnTo>
                <a:lnTo>
                  <a:pt x="563743" y="567872"/>
                </a:lnTo>
                <a:lnTo>
                  <a:pt x="0" y="567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09500" flipH="1">
            <a:off x="14759877" y="2253092"/>
            <a:ext cx="1258132" cy="1267349"/>
          </a:xfrm>
          <a:custGeom>
            <a:avLst/>
            <a:gdLst/>
            <a:ahLst/>
            <a:cxnLst/>
            <a:rect l="l" t="t" r="r" b="b"/>
            <a:pathLst>
              <a:path w="1258132" h="1267349">
                <a:moveTo>
                  <a:pt x="1258132" y="0"/>
                </a:moveTo>
                <a:lnTo>
                  <a:pt x="0" y="0"/>
                </a:lnTo>
                <a:lnTo>
                  <a:pt x="0" y="1267349"/>
                </a:lnTo>
                <a:lnTo>
                  <a:pt x="1258132" y="1267349"/>
                </a:lnTo>
                <a:lnTo>
                  <a:pt x="12581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8471">
            <a:off x="8073698" y="7797961"/>
            <a:ext cx="1368368" cy="1378392"/>
          </a:xfrm>
          <a:custGeom>
            <a:avLst/>
            <a:gdLst/>
            <a:ahLst/>
            <a:cxnLst/>
            <a:rect l="l" t="t" r="r" b="b"/>
            <a:pathLst>
              <a:path w="1368368" h="1378392">
                <a:moveTo>
                  <a:pt x="0" y="0"/>
                </a:moveTo>
                <a:lnTo>
                  <a:pt x="1368368" y="0"/>
                </a:lnTo>
                <a:lnTo>
                  <a:pt x="1368368" y="1378392"/>
                </a:lnTo>
                <a:lnTo>
                  <a:pt x="0" y="1378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A8AEE102-2C41-4D73-A4B8-510CE3CD7FCE}"/>
              </a:ext>
            </a:extLst>
          </p:cNvPr>
          <p:cNvGrpSpPr/>
          <p:nvPr/>
        </p:nvGrpSpPr>
        <p:grpSpPr>
          <a:xfrm>
            <a:off x="0" y="8072060"/>
            <a:ext cx="18288000" cy="2214940"/>
            <a:chOff x="0" y="8072060"/>
            <a:chExt cx="18288000" cy="2214940"/>
          </a:xfrm>
        </p:grpSpPr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BF05B882-9071-4524-9DC9-FE8FDA0B1E01}"/>
                </a:ext>
              </a:extLst>
            </p:cNvPr>
            <p:cNvSpPr/>
            <p:nvPr/>
          </p:nvSpPr>
          <p:spPr>
            <a:xfrm>
              <a:off x="0" y="9400304"/>
              <a:ext cx="18288000" cy="886696"/>
            </a:xfrm>
            <a:prstGeom prst="rect">
              <a:avLst/>
            </a:prstGeom>
            <a:solidFill>
              <a:srgbClr val="00C2CB"/>
            </a:solidFill>
          </p:spPr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BFDDE8FE-FFFA-4497-B7F6-3B7304233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4400" y="8072060"/>
              <a:ext cx="2133600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0888" y="392288"/>
            <a:ext cx="6754097" cy="9894712"/>
          </a:xfrm>
          <a:prstGeom prst="rect">
            <a:avLst/>
          </a:prstGeom>
          <a:solidFill>
            <a:srgbClr val="FFDE59"/>
          </a:solidFill>
        </p:spPr>
      </p:sp>
      <p:sp>
        <p:nvSpPr>
          <p:cNvPr id="3" name="Freeform 3"/>
          <p:cNvSpPr/>
          <p:nvPr/>
        </p:nvSpPr>
        <p:spPr>
          <a:xfrm rot="-949050">
            <a:off x="6280004" y="979107"/>
            <a:ext cx="991770" cy="999036"/>
          </a:xfrm>
          <a:custGeom>
            <a:avLst/>
            <a:gdLst/>
            <a:ahLst/>
            <a:cxnLst/>
            <a:rect l="l" t="t" r="r" b="b"/>
            <a:pathLst>
              <a:path w="991770" h="999036">
                <a:moveTo>
                  <a:pt x="0" y="0"/>
                </a:moveTo>
                <a:lnTo>
                  <a:pt x="991770" y="0"/>
                </a:lnTo>
                <a:lnTo>
                  <a:pt x="991770" y="999035"/>
                </a:lnTo>
                <a:lnTo>
                  <a:pt x="0" y="999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9050">
            <a:off x="1476271" y="7135440"/>
            <a:ext cx="991770" cy="999036"/>
          </a:xfrm>
          <a:custGeom>
            <a:avLst/>
            <a:gdLst/>
            <a:ahLst/>
            <a:cxnLst/>
            <a:rect l="l" t="t" r="r" b="b"/>
            <a:pathLst>
              <a:path w="991770" h="999036">
                <a:moveTo>
                  <a:pt x="0" y="0"/>
                </a:moveTo>
                <a:lnTo>
                  <a:pt x="991770" y="0"/>
                </a:lnTo>
                <a:lnTo>
                  <a:pt x="991770" y="999035"/>
                </a:lnTo>
                <a:lnTo>
                  <a:pt x="0" y="999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088892" y="122900"/>
            <a:ext cx="9735090" cy="8732850"/>
          </a:xfrm>
          <a:custGeom>
            <a:avLst/>
            <a:gdLst/>
            <a:ahLst/>
            <a:cxnLst/>
            <a:rect l="l" t="t" r="r" b="b"/>
            <a:pathLst>
              <a:path w="9735090" h="8732850">
                <a:moveTo>
                  <a:pt x="0" y="0"/>
                </a:moveTo>
                <a:lnTo>
                  <a:pt x="9735090" y="0"/>
                </a:lnTo>
                <a:lnTo>
                  <a:pt x="9735090" y="8732850"/>
                </a:lnTo>
                <a:lnTo>
                  <a:pt x="0" y="873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1852204" y="1307175"/>
            <a:ext cx="6229822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4"/>
              </a:lnSpc>
            </a:pPr>
            <a:r>
              <a:rPr lang="sv-SE" sz="6078" dirty="0">
                <a:solidFill>
                  <a:srgbClr val="15395D"/>
                </a:solidFill>
                <a:latin typeface="Agrandir Ultra-Bold"/>
              </a:rPr>
              <a:t>5. BERÄTTA BOKENS HANDLING I KORTHET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52204" y="5176719"/>
            <a:ext cx="515932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</a:pPr>
            <a:r>
              <a:rPr lang="sv-SE" sz="4596" spc="91" dirty="0">
                <a:solidFill>
                  <a:srgbClr val="15395D"/>
                </a:solidFill>
                <a:latin typeface="Open Sans"/>
              </a:rPr>
              <a:t>Avslöja inte slutet!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96600" y="2005398"/>
            <a:ext cx="56326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89"/>
              </a:lnSpc>
              <a:spcBef>
                <a:spcPct val="0"/>
              </a:spcBef>
            </a:pPr>
            <a:r>
              <a:rPr lang="sv-SE" sz="6180" u="none" strike="noStrike" spc="123" dirty="0">
                <a:solidFill>
                  <a:srgbClr val="00C2CB"/>
                </a:solidFill>
                <a:latin typeface="Amatic SC Bold"/>
              </a:rPr>
              <a:t>HUR BERÄTTAR DU OM BOKENS HANDLING OCH KARAKTÄRER UTAN ATT AVSLÖJA ALLTING?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4182619E-85B9-4680-804D-B7140C3126B3}"/>
              </a:ext>
            </a:extLst>
          </p:cNvPr>
          <p:cNvGrpSpPr/>
          <p:nvPr/>
        </p:nvGrpSpPr>
        <p:grpSpPr>
          <a:xfrm>
            <a:off x="0" y="8072060"/>
            <a:ext cx="18288000" cy="2214940"/>
            <a:chOff x="0" y="8072060"/>
            <a:chExt cx="18288000" cy="2214940"/>
          </a:xfrm>
        </p:grpSpPr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0A1CE876-AC59-4362-AD9C-1EFA04306434}"/>
                </a:ext>
              </a:extLst>
            </p:cNvPr>
            <p:cNvSpPr/>
            <p:nvPr/>
          </p:nvSpPr>
          <p:spPr>
            <a:xfrm>
              <a:off x="0" y="9400304"/>
              <a:ext cx="18288000" cy="886696"/>
            </a:xfrm>
            <a:prstGeom prst="rect">
              <a:avLst/>
            </a:prstGeom>
            <a:solidFill>
              <a:srgbClr val="00C2CB"/>
            </a:solidFill>
          </p:spPr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3628F3FD-3A57-4FBC-B611-09AD0544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4400" y="8072060"/>
              <a:ext cx="2133600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11506200" y="638655"/>
            <a:ext cx="5982504" cy="4476177"/>
          </a:xfrm>
          <a:custGeom>
            <a:avLst/>
            <a:gdLst/>
            <a:ahLst/>
            <a:cxnLst/>
            <a:rect l="l" t="t" r="r" b="b"/>
            <a:pathLst>
              <a:path w="6744504" h="5581077">
                <a:moveTo>
                  <a:pt x="0" y="0"/>
                </a:moveTo>
                <a:lnTo>
                  <a:pt x="6744504" y="0"/>
                </a:lnTo>
                <a:lnTo>
                  <a:pt x="6744504" y="5581078"/>
                </a:lnTo>
                <a:lnTo>
                  <a:pt x="0" y="5581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98246" y="663683"/>
            <a:ext cx="16253001" cy="23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8"/>
              </a:lnSpc>
            </a:pPr>
            <a:r>
              <a:rPr lang="sv-SE" sz="7732" dirty="0">
                <a:solidFill>
                  <a:srgbClr val="15395D"/>
                </a:solidFill>
                <a:latin typeface="Agrandir Ultra-Bold"/>
              </a:rPr>
              <a:t>6. BERÄTTA DIN </a:t>
            </a:r>
          </a:p>
          <a:p>
            <a:pPr>
              <a:lnSpc>
                <a:spcPts val="9278"/>
              </a:lnSpc>
            </a:pPr>
            <a:r>
              <a:rPr lang="sv-SE" sz="7732" dirty="0">
                <a:solidFill>
                  <a:srgbClr val="15395D"/>
                </a:solidFill>
                <a:latin typeface="Agrandir Ultra-Bold"/>
              </a:rPr>
              <a:t>ÅSIKT OM BOKEN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5400" y="3314700"/>
            <a:ext cx="12903554" cy="5188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ts val="8184"/>
              </a:lnSpc>
              <a:buFont typeface="Arial" panose="020B0604020202020204" pitchFamily="34" charset="0"/>
              <a:buChar char="•"/>
            </a:pPr>
            <a:r>
              <a:rPr lang="sv-SE" sz="5846" spc="116" dirty="0">
                <a:solidFill>
                  <a:srgbClr val="15395D"/>
                </a:solidFill>
                <a:latin typeface="Open Sans"/>
              </a:rPr>
              <a:t>För vem skulle du rekommendera boken?</a:t>
            </a:r>
          </a:p>
          <a:p>
            <a:pPr marL="857250" indent="-857250">
              <a:lnSpc>
                <a:spcPts val="8184"/>
              </a:lnSpc>
              <a:buFont typeface="Arial" panose="020B0604020202020204" pitchFamily="34" charset="0"/>
              <a:buChar char="•"/>
            </a:pPr>
            <a:r>
              <a:rPr lang="sv-SE" sz="5846" spc="116" dirty="0">
                <a:solidFill>
                  <a:srgbClr val="15395D"/>
                </a:solidFill>
                <a:latin typeface="Open Sans"/>
              </a:rPr>
              <a:t>Hur skulle du berätta om boken för klasskompisarna så att de blir intresserade av att läsa den? </a:t>
            </a: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9D74F4FA-D5E4-4C83-B979-0103473804C2}"/>
              </a:ext>
            </a:extLst>
          </p:cNvPr>
          <p:cNvGrpSpPr/>
          <p:nvPr/>
        </p:nvGrpSpPr>
        <p:grpSpPr>
          <a:xfrm>
            <a:off x="0" y="8072060"/>
            <a:ext cx="18288000" cy="2214940"/>
            <a:chOff x="0" y="8072060"/>
            <a:chExt cx="18288000" cy="2214940"/>
          </a:xfrm>
        </p:grpSpPr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7DC53AF3-581F-4F82-B3AA-9B24B3D4AB5A}"/>
                </a:ext>
              </a:extLst>
            </p:cNvPr>
            <p:cNvSpPr/>
            <p:nvPr/>
          </p:nvSpPr>
          <p:spPr>
            <a:xfrm>
              <a:off x="0" y="9400304"/>
              <a:ext cx="18288000" cy="886696"/>
            </a:xfrm>
            <a:prstGeom prst="rect">
              <a:avLst/>
            </a:prstGeom>
            <a:solidFill>
              <a:srgbClr val="00C2CB"/>
            </a:solidFill>
          </p:spPr>
        </p:sp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20C950E7-F099-4D98-A36B-5B963C4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4400" y="8072060"/>
              <a:ext cx="2133600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904251" y="557108"/>
            <a:ext cx="10193607" cy="8884908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13" name="Freeform 13"/>
          <p:cNvSpPr/>
          <p:nvPr/>
        </p:nvSpPr>
        <p:spPr>
          <a:xfrm>
            <a:off x="10419745" y="2052871"/>
            <a:ext cx="6204525" cy="6181258"/>
          </a:xfrm>
          <a:custGeom>
            <a:avLst/>
            <a:gdLst/>
            <a:ahLst/>
            <a:cxnLst/>
            <a:rect l="l" t="t" r="r" b="b"/>
            <a:pathLst>
              <a:path w="6204525" h="6181258">
                <a:moveTo>
                  <a:pt x="0" y="0"/>
                </a:moveTo>
                <a:lnTo>
                  <a:pt x="6204525" y="0"/>
                </a:lnTo>
                <a:lnTo>
                  <a:pt x="6204525" y="6181258"/>
                </a:lnTo>
                <a:lnTo>
                  <a:pt x="0" y="6181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41903" y="1142687"/>
            <a:ext cx="7902097" cy="263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1"/>
              </a:lnSpc>
            </a:pPr>
            <a:r>
              <a:rPr lang="sv-SE" sz="5718" dirty="0">
                <a:solidFill>
                  <a:srgbClr val="15395D"/>
                </a:solidFill>
                <a:latin typeface="Agrandir Ultra-Bold"/>
              </a:rPr>
              <a:t>7. LÄS ETT LOCKAN UTDRAG UR BOKEN...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3292" y="4282346"/>
            <a:ext cx="9036453" cy="347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3"/>
              </a:lnSpc>
            </a:pPr>
            <a:r>
              <a:rPr lang="sv-SE" sz="5716" spc="114" dirty="0">
                <a:solidFill>
                  <a:srgbClr val="15395D"/>
                </a:solidFill>
                <a:latin typeface="Open Sans"/>
              </a:rPr>
              <a:t>...som du avslutar i ett spännande ställe så att åhörarna vill veta vad som  kommer att hända till nästa! 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ACEEDD2A-C531-43BB-BB9D-E7C59D6898A2}"/>
              </a:ext>
            </a:extLst>
          </p:cNvPr>
          <p:cNvGrpSpPr/>
          <p:nvPr/>
        </p:nvGrpSpPr>
        <p:grpSpPr>
          <a:xfrm>
            <a:off x="0" y="8072060"/>
            <a:ext cx="18288000" cy="2214940"/>
            <a:chOff x="0" y="8072060"/>
            <a:chExt cx="18288000" cy="2214940"/>
          </a:xfrm>
        </p:grpSpPr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B0C756FD-DD2E-4073-97B5-11487F6D8D78}"/>
                </a:ext>
              </a:extLst>
            </p:cNvPr>
            <p:cNvSpPr/>
            <p:nvPr/>
          </p:nvSpPr>
          <p:spPr>
            <a:xfrm>
              <a:off x="0" y="9400304"/>
              <a:ext cx="18288000" cy="886696"/>
            </a:xfrm>
            <a:prstGeom prst="rect">
              <a:avLst/>
            </a:prstGeom>
            <a:solidFill>
              <a:srgbClr val="00C2CB"/>
            </a:solidFill>
          </p:spPr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0E971C1B-ECCC-4E99-8AC3-F5AAA361A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4400" y="8072060"/>
              <a:ext cx="2133600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274</Words>
  <Application>Microsoft Office PowerPoint</Application>
  <PresentationFormat>Mukautettu</PresentationFormat>
  <Paragraphs>42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Open Sans Bold</vt:lpstr>
      <vt:lpstr>Open Sans</vt:lpstr>
      <vt:lpstr>Calibri</vt:lpstr>
      <vt:lpstr>Amatic SC Bold</vt:lpstr>
      <vt:lpstr>Arial</vt:lpstr>
      <vt:lpstr>Agrandir Ultra-Bold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Kaverivinkkaus (Presentation)</dc:title>
  <dc:creator>Per-Mikael Jansson</dc:creator>
  <cp:lastModifiedBy>Jaana Laaksonen</cp:lastModifiedBy>
  <cp:revision>12</cp:revision>
  <dcterms:created xsi:type="dcterms:W3CDTF">2006-08-16T00:00:00Z</dcterms:created>
  <dcterms:modified xsi:type="dcterms:W3CDTF">2024-02-28T09:28:30Z</dcterms:modified>
  <dc:identifier>DAF83UgGrAs</dc:identifier>
</cp:coreProperties>
</file>