
<file path=[Content_Types].xml><?xml version="1.0" encoding="utf-8"?>
<Types xmlns="http://schemas.openxmlformats.org/package/2006/content-types">
  <Default Extension="png" ContentType="image/png"/>
  <Default Extension="webm" ContentType="video/webm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B4D"/>
    <a:srgbClr val="218B21"/>
    <a:srgbClr val="98C219"/>
    <a:srgbClr val="00FF00"/>
    <a:srgbClr val="864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7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4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445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27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1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121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2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59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07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003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26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 smtClean="0"/>
              <a:t>Klicka på ikonen för att lägga till en bild</a:t>
            </a:r>
            <a:endParaRPr lang="en-US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167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en-US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C5A35-BC18-424B-90AF-D3DA55BCBF00}" type="datetimeFigureOut">
              <a:rPr lang="en-US" smtClean="0"/>
              <a:t>9/22/2022</a:t>
            </a:fld>
            <a:endParaRPr lang="en-US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84FC0-0B3D-4C52-89AB-79BB8989B5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47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miro.com/app/board/uXjVOziTE8E=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uudetlukutaidot.fi/sv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ph.fi/sv/utbildning-och-examina/grunderna-laroplanen-den-grundlaggande-utbildningen" TargetMode="External"/><Relationship Id="rId5" Type="http://schemas.openxmlformats.org/officeDocument/2006/relationships/hyperlink" Target="https://peda.net/loviisa/ops-lp/f%C3%B6rskolanslp-2016/fl23/pffil23#top" TargetMode="External"/><Relationship Id="rId10" Type="http://schemas.openxmlformats.org/officeDocument/2006/relationships/hyperlink" Target="https://docs.google.com/spreadsheets/d/1k3KtZSZUexlM10VKY8_CYLvL0Ec_cX4p/edit?usp=sharing&amp;ouid=101623145938496183383&amp;rtpof=true&amp;sd=true" TargetMode="External"/><Relationship Id="rId4" Type="http://schemas.openxmlformats.org/officeDocument/2006/relationships/hyperlink" Target="https://peda.net/loviisa/s/lpfs:file/download/7b8ea6af5e81a10e25a4132d80cf0395670ac754/Planen%20f%C3%B6r%20sm%C3%A5barnspedagogik%202022%2C%20Lovisa.pdf" TargetMode="External"/><Relationship Id="rId9" Type="http://schemas.openxmlformats.org/officeDocument/2006/relationships/hyperlink" Target="https://docs.google.com/spreadsheets/d/10HQb6v-E4qyoh-AZ1GR6cAsROWaT_JOx/edit?usp=sharing&amp;ouid=117026887385672666816&amp;rtpof=true&amp;sd=tru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uudetlukutaidot.fi/sv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hyperlink" Target="https://padlet.com/Carast/6pk3xh55o9hgq454" TargetMode="External"/><Relationship Id="rId2" Type="http://schemas.openxmlformats.org/officeDocument/2006/relationships/video" Target="../media/media6.webm"/><Relationship Id="rId1" Type="http://schemas.microsoft.com/office/2007/relationships/media" Target="../media/media6.webm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mailto:carina.astikainen@edu.loviisa.fi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50" y="0"/>
            <a:ext cx="12193850" cy="694384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6" y="-2173242"/>
            <a:ext cx="12882880" cy="1288288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463422" y="141249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fi-FI" dirty="0" smtClean="0">
                <a:solidFill>
                  <a:srgbClr val="218B21"/>
                </a:solidFill>
                <a:latin typeface="+mn-lt"/>
              </a:rPr>
              <a:t>Digilärstig</a:t>
            </a:r>
            <a:r>
              <a:rPr lang="sv-FI" dirty="0" smtClean="0">
                <a:solidFill>
                  <a:srgbClr val="218B21"/>
                </a:solidFill>
                <a:latin typeface="+mn-lt"/>
              </a:rPr>
              <a:t/>
            </a:r>
            <a:br>
              <a:rPr lang="sv-FI" dirty="0" smtClean="0">
                <a:solidFill>
                  <a:srgbClr val="218B21"/>
                </a:solidFill>
                <a:latin typeface="+mn-lt"/>
              </a:rPr>
            </a:br>
            <a:r>
              <a:rPr lang="sv-FI" dirty="0" smtClean="0">
                <a:solidFill>
                  <a:srgbClr val="218B21"/>
                </a:solidFill>
                <a:latin typeface="+mn-lt"/>
              </a:rPr>
              <a:t>Förskole- och </a:t>
            </a:r>
            <a:r>
              <a:rPr lang="sv-FI" dirty="0" smtClean="0">
                <a:solidFill>
                  <a:srgbClr val="218B21"/>
                </a:solidFill>
                <a:latin typeface="+mn-lt"/>
              </a:rPr>
              <a:t>g</a:t>
            </a:r>
            <a:r>
              <a:rPr lang="sv-FI" dirty="0" smtClean="0">
                <a:solidFill>
                  <a:srgbClr val="218B21"/>
                </a:solidFill>
                <a:latin typeface="+mn-lt"/>
              </a:rPr>
              <a:t>rundläggande utbildning</a:t>
            </a:r>
            <a:r>
              <a:rPr lang="sv-FI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sv-FI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fi-FI" sz="3600" dirty="0" smtClean="0">
                <a:solidFill>
                  <a:srgbClr val="218B21"/>
                </a:solidFill>
                <a:latin typeface="+mn-lt"/>
              </a:rPr>
              <a:t>Lovisa</a:t>
            </a:r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 stad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358543" y="5626088"/>
            <a:ext cx="26877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>
                <a:solidFill>
                  <a:srgbClr val="218B21"/>
                </a:solidFill>
              </a:rPr>
              <a:t>Carina Astikainen</a:t>
            </a:r>
          </a:p>
          <a:p>
            <a:r>
              <a:rPr lang="sv-FI" dirty="0" smtClean="0">
                <a:solidFill>
                  <a:srgbClr val="218B21"/>
                </a:solidFill>
              </a:rPr>
              <a:t>Digitutor</a:t>
            </a:r>
          </a:p>
          <a:p>
            <a:r>
              <a:rPr lang="sv-FI" dirty="0" smtClean="0">
                <a:solidFill>
                  <a:srgbClr val="218B21"/>
                </a:solidFill>
              </a:rPr>
              <a:t>19.9.2022</a:t>
            </a:r>
            <a:endParaRPr lang="en-US" dirty="0">
              <a:solidFill>
                <a:srgbClr val="218B21"/>
              </a:solidFill>
            </a:endParaRPr>
          </a:p>
        </p:txBody>
      </p:sp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5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7"/>
    </mc:Choice>
    <mc:Fallback>
      <p:transition spd="slow" advTm="23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5" y="142416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8628" y="-28765"/>
            <a:ext cx="10515600" cy="1325563"/>
          </a:xfrm>
        </p:spPr>
        <p:txBody>
          <a:bodyPr/>
          <a:lstStyle/>
          <a:p>
            <a:r>
              <a:rPr lang="fi-FI" sz="3600" dirty="0" err="1" smtClean="0">
                <a:solidFill>
                  <a:srgbClr val="218B21"/>
                </a:solidFill>
                <a:latin typeface="+mn-lt"/>
              </a:rPr>
              <a:t>Källor</a:t>
            </a:r>
            <a:endParaRPr lang="fi-FI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1931691" y="713834"/>
            <a:ext cx="98370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1600" dirty="0" smtClean="0">
                <a:solidFill>
                  <a:srgbClr val="218B21"/>
                </a:solidFill>
              </a:rPr>
              <a:t>Planen för småbarnspedagogik, Lovisa stad</a:t>
            </a:r>
            <a:endParaRPr lang="sv-FI" sz="1600" dirty="0" smtClean="0">
              <a:solidFill>
                <a:srgbClr val="218B21"/>
              </a:solidFill>
            </a:endParaRPr>
          </a:p>
          <a:p>
            <a:pPr lvl="1"/>
            <a:r>
              <a:rPr lang="sv-FI" sz="1600" dirty="0" smtClean="0">
                <a:solidFill>
                  <a:srgbClr val="218B21"/>
                </a:solidFill>
                <a:hlinkClick r:id="rId4"/>
              </a:rPr>
              <a:t>https://peda.net/loviisa/s/</a:t>
            </a:r>
            <a:endParaRPr lang="sv-FI" sz="16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1600" dirty="0" smtClean="0">
                <a:solidFill>
                  <a:srgbClr val="218B21"/>
                </a:solidFill>
              </a:rPr>
              <a:t> </a:t>
            </a:r>
            <a:r>
              <a:rPr lang="sv-FI" sz="1600" dirty="0" smtClean="0">
                <a:solidFill>
                  <a:srgbClr val="218B21"/>
                </a:solidFill>
              </a:rPr>
              <a:t>Förskolans läroplan, Lovisa stad</a:t>
            </a:r>
            <a:endParaRPr lang="sv-FI" sz="1600" dirty="0" smtClean="0">
              <a:solidFill>
                <a:srgbClr val="218B21"/>
              </a:solidFill>
            </a:endParaRPr>
          </a:p>
          <a:p>
            <a:pPr lvl="1"/>
            <a:r>
              <a:rPr lang="sv-FI" sz="1600" dirty="0" smtClean="0">
                <a:solidFill>
                  <a:srgbClr val="218B21"/>
                </a:solidFill>
                <a:hlinkClick r:id="rId5"/>
              </a:rPr>
              <a:t>https://peda.net/loviisa/ops-lp/f%C3%B6rskolanslp-2016/</a:t>
            </a:r>
            <a:endParaRPr lang="sv-FI" sz="1600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1600" dirty="0" smtClean="0">
                <a:solidFill>
                  <a:srgbClr val="218B21"/>
                </a:solidFill>
              </a:rPr>
              <a:t>Grunderna för läroplanen för den grundläggande utbildningen</a:t>
            </a:r>
            <a:endParaRPr lang="fi-FI" sz="1600" dirty="0" smtClean="0">
              <a:solidFill>
                <a:srgbClr val="218B21"/>
              </a:solidFill>
            </a:endParaRPr>
          </a:p>
          <a:p>
            <a:pPr lvl="1"/>
            <a:r>
              <a:rPr lang="sv-FI" sz="1600" dirty="0" smtClean="0">
                <a:solidFill>
                  <a:srgbClr val="218B21"/>
                </a:solidFill>
                <a:hlinkClick r:id="rId6"/>
              </a:rPr>
              <a:t>https://www.oph.fi/sv/utbildning-och-examina/grunderna-laroplanen-den-grundlaggande-utbildningen</a:t>
            </a:r>
            <a:endParaRPr lang="sv-FI" sz="16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1600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1600" dirty="0" smtClean="0">
                <a:solidFill>
                  <a:srgbClr val="218B21"/>
                </a:solidFill>
              </a:rPr>
              <a:t>Utvecklingsprogrammet Nylitteracitet</a:t>
            </a:r>
            <a:endParaRPr lang="fi-FI" sz="1600" dirty="0" smtClean="0">
              <a:solidFill>
                <a:srgbClr val="218B21"/>
              </a:solidFill>
            </a:endParaRPr>
          </a:p>
          <a:p>
            <a:pPr lvl="1"/>
            <a:r>
              <a:rPr lang="sv-FI" sz="1600" dirty="0" smtClean="0">
                <a:solidFill>
                  <a:srgbClr val="218B21"/>
                </a:solidFill>
                <a:hlinkClick r:id="rId7"/>
              </a:rPr>
              <a:t>https://uudetlukutaidot.fi/sv/</a:t>
            </a:r>
            <a:endParaRPr lang="sv-FI" sz="16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1600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1600" dirty="0" smtClean="0">
                <a:solidFill>
                  <a:srgbClr val="218B21"/>
                </a:solidFill>
              </a:rPr>
              <a:t>Mångsidiga kompetenser enligt utvecklingsprogrammet Nylitteracitet</a:t>
            </a:r>
            <a:endParaRPr lang="sv-FI" sz="1600" dirty="0">
              <a:solidFill>
                <a:srgbClr val="218B2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FI" sz="1600" b="1" dirty="0" smtClean="0">
                <a:solidFill>
                  <a:srgbClr val="218B21"/>
                </a:solidFill>
                <a:hlinkClick r:id="rId8"/>
              </a:rPr>
              <a:t>Digital kompetens:</a:t>
            </a:r>
          </a:p>
          <a:p>
            <a:pPr lvl="3"/>
            <a:r>
              <a:rPr lang="sv-FI" sz="1600" dirty="0">
                <a:solidFill>
                  <a:srgbClr val="218B21"/>
                </a:solidFill>
                <a:hlinkClick r:id="rId8"/>
              </a:rPr>
              <a:t>https://miro.com/app/board/uXjVOziTE8E=/</a:t>
            </a:r>
            <a:endParaRPr lang="sv-FI" sz="1600" dirty="0" smtClean="0">
              <a:solidFill>
                <a:srgbClr val="218B21"/>
              </a:solidFill>
              <a:hlinkClick r:id="rId8"/>
            </a:endParaRPr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sv-FI" sz="1600" b="1" dirty="0" smtClean="0">
                <a:solidFill>
                  <a:srgbClr val="218B21"/>
                </a:solidFill>
                <a:hlinkClick r:id="rId9"/>
              </a:rPr>
              <a:t>Programmeringskunnande: </a:t>
            </a:r>
          </a:p>
          <a:p>
            <a:pPr lvl="4"/>
            <a:r>
              <a:rPr lang="sv-FI" sz="1600" dirty="0" smtClean="0">
                <a:solidFill>
                  <a:srgbClr val="218B21"/>
                </a:solidFill>
                <a:hlinkClick r:id="rId9"/>
              </a:rPr>
              <a:t>https://docs.google.com/spreadsheets/d/10HQb6v-E4qyoh-AZ1GR6cAsROWaT_JOx/edit?usp=sharing&amp;ouid=117026887385672666816&amp;rtpof=true&amp;sd=true</a:t>
            </a:r>
            <a:endParaRPr lang="sv-FI" sz="1600" dirty="0" smtClean="0">
              <a:solidFill>
                <a:srgbClr val="218B21"/>
              </a:solidFill>
            </a:endParaRPr>
          </a:p>
          <a:p>
            <a:pPr marL="2114550" lvl="4" indent="-285750">
              <a:buFont typeface="Arial" panose="020B0604020202020204" pitchFamily="34" charset="0"/>
              <a:buChar char="•"/>
            </a:pPr>
            <a:r>
              <a:rPr lang="sv-FI" sz="1600" b="1" dirty="0" smtClean="0">
                <a:solidFill>
                  <a:srgbClr val="218B21"/>
                </a:solidFill>
                <a:hlinkClick r:id="rId10"/>
              </a:rPr>
              <a:t>Medieläskunnighet:</a:t>
            </a:r>
          </a:p>
          <a:p>
            <a:pPr lvl="5"/>
            <a:r>
              <a:rPr lang="sv-FI" sz="1600" dirty="0" smtClean="0">
                <a:solidFill>
                  <a:srgbClr val="218B21"/>
                </a:solidFill>
                <a:hlinkClick r:id="rId10"/>
              </a:rPr>
              <a:t>https://docs.google.com/spreadsheets/d/1k3KtZSZUexlM10VKY8_CYLvL0Ec_cX4p/edit?usp=sharing&amp;ouid=101623145938496183383&amp;rtpof=true&amp;sd=true</a:t>
            </a:r>
            <a:endParaRPr lang="sv-FI" sz="1600" dirty="0">
              <a:solidFill>
                <a:srgbClr val="218B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9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4"/>
    </mc:Choice>
    <mc:Fallback xmlns="">
      <p:transition spd="slow" advTm="411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5" y="142416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6401" y="489452"/>
            <a:ext cx="10515600" cy="1325563"/>
          </a:xfrm>
        </p:spPr>
        <p:txBody>
          <a:bodyPr/>
          <a:lstStyle/>
          <a:p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Digilärstigen grundar sig på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354981" y="1443841"/>
            <a:ext cx="983701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Målsättningar för n</a:t>
            </a:r>
            <a:r>
              <a:rPr lang="sv-FI" sz="2800" dirty="0" smtClean="0">
                <a:solidFill>
                  <a:srgbClr val="218B21"/>
                </a:solidFill>
              </a:rPr>
              <a:t>ationella och lokala läroplaner samt för UBS utvecklingsprogram Nylitteracitet.</a:t>
            </a:r>
          </a:p>
          <a:p>
            <a:pPr lvl="2"/>
            <a:r>
              <a:rPr lang="sv-FI" sz="1600" dirty="0" smtClean="0">
                <a:solidFill>
                  <a:srgbClr val="218B21"/>
                </a:solidFill>
                <a:hlinkClick r:id="rId6"/>
              </a:rPr>
              <a:t>https://uudetlukutaidot.fi/sv/</a:t>
            </a:r>
            <a:endParaRPr lang="sv-FI" sz="1600" dirty="0" smtClean="0">
              <a:solidFill>
                <a:srgbClr val="218B21"/>
              </a:solidFill>
            </a:endParaRPr>
          </a:p>
          <a:p>
            <a:pPr lvl="1"/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DigiEko-projektet, där det utvecklades ett digitalt ekosystem för Lovisa.</a:t>
            </a:r>
            <a:endParaRPr lang="sv-FI" sz="2800" dirty="0" smtClean="0">
              <a:solidFill>
                <a:srgbClr val="218B21"/>
              </a:solidFill>
            </a:endParaRP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Elevernas rätt till jämställd och jämlik undervisning.</a:t>
            </a:r>
            <a:endParaRPr lang="en-US" sz="2800" dirty="0">
              <a:solidFill>
                <a:srgbClr val="218B21"/>
              </a:solidFill>
            </a:endParaRPr>
          </a:p>
        </p:txBody>
      </p:sp>
      <p:pic>
        <p:nvPicPr>
          <p:cNvPr id="15" name="Ljud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7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98"/>
    </mc:Choice>
    <mc:Fallback>
      <p:transition spd="slow" advTm="2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5" y="142416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1573" y="267086"/>
            <a:ext cx="10515600" cy="1325563"/>
          </a:xfrm>
        </p:spPr>
        <p:txBody>
          <a:bodyPr/>
          <a:lstStyle/>
          <a:p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Vad behövs digilärstigen till?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566542" y="1371738"/>
            <a:ext cx="983701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Utveckling av </a:t>
            </a:r>
            <a:r>
              <a:rPr lang="sv-FI" sz="2800" dirty="0" smtClean="0">
                <a:solidFill>
                  <a:srgbClr val="218B21"/>
                </a:solidFill>
              </a:rPr>
              <a:t>d</a:t>
            </a:r>
            <a:r>
              <a:rPr lang="sv-FI" sz="2800" dirty="0" smtClean="0">
                <a:solidFill>
                  <a:srgbClr val="218B21"/>
                </a:solidFill>
              </a:rPr>
              <a:t>igitala färdigheter, medieläskunnighet och programmeringskunnande</a:t>
            </a: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För jämställdhet och jämlikhet elever och klasser emellan</a:t>
            </a:r>
            <a:endParaRPr lang="sv-FI" sz="2800" dirty="0" smtClean="0">
              <a:solidFill>
                <a:srgbClr val="218B21"/>
              </a:solidFill>
            </a:endParaRP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Förbättrar elevens förutsättningar att använda och verka i digitala miljöer</a:t>
            </a:r>
            <a:endParaRPr lang="fi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800" dirty="0" smtClean="0">
              <a:solidFill>
                <a:srgbClr val="218B2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Som ett konkret stöd i lärandeprocesser</a:t>
            </a:r>
            <a:endParaRPr lang="en-US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18B21"/>
              </a:solidFill>
            </a:endParaRPr>
          </a:p>
        </p:txBody>
      </p:sp>
      <p:sp>
        <p:nvSpPr>
          <p:cNvPr id="6" name="Högerpil 5"/>
          <p:cNvSpPr/>
          <p:nvPr/>
        </p:nvSpPr>
        <p:spPr>
          <a:xfrm>
            <a:off x="673574" y="2659144"/>
            <a:ext cx="1892968" cy="904775"/>
          </a:xfrm>
          <a:prstGeom prst="rightArrow">
            <a:avLst/>
          </a:prstGeom>
          <a:solidFill>
            <a:srgbClr val="218B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951005" y="2831593"/>
            <a:ext cx="1338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dirty="0" smtClean="0">
                <a:solidFill>
                  <a:srgbClr val="ABDB4D"/>
                </a:solidFill>
              </a:rPr>
              <a:t>Elev</a:t>
            </a:r>
            <a:endParaRPr lang="en-US" sz="2800" dirty="0">
              <a:solidFill>
                <a:srgbClr val="ABDB4D"/>
              </a:solidFill>
            </a:endParaRPr>
          </a:p>
        </p:txBody>
      </p:sp>
      <p:pic>
        <p:nvPicPr>
          <p:cNvPr id="14" name="Lju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494"/>
    </mc:Choice>
    <mc:Fallback>
      <p:transition spd="slow" advTm="31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27" y="134358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1573" y="267086"/>
            <a:ext cx="10515600" cy="1325563"/>
          </a:xfrm>
        </p:spPr>
        <p:txBody>
          <a:bodyPr/>
          <a:lstStyle/>
          <a:p>
            <a:r>
              <a:rPr lang="sv-FI" sz="3600" dirty="0">
                <a:solidFill>
                  <a:srgbClr val="218B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Vad behövs digilärstigen till?</a:t>
            </a:r>
            <a:endParaRPr lang="en-US" sz="3600" dirty="0">
              <a:solidFill>
                <a:srgbClr val="218B2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644542" y="1578199"/>
            <a:ext cx="94374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För att uppnå läroplansmål</a:t>
            </a:r>
            <a:endParaRPr lang="en-US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Som ett konkret stöd vid undervisning av digitala färdigheter och mångsidiga kompetenser</a:t>
            </a:r>
            <a:endParaRPr lang="sv-FI" sz="2800" dirty="0" smtClean="0">
              <a:solidFill>
                <a:srgbClr val="218B21"/>
              </a:solidFill>
            </a:endParaRP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Förbättrar jämställdhet och jämlikhet i undervisningen</a:t>
            </a:r>
            <a:endParaRPr lang="sv-FI" sz="2800" dirty="0" smtClean="0">
              <a:solidFill>
                <a:srgbClr val="218B21"/>
              </a:solidFill>
            </a:endParaRP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18B21"/>
              </a:solidFill>
            </a:endParaRPr>
          </a:p>
          <a:p>
            <a:endParaRPr lang="sv-FI" sz="2800" dirty="0">
              <a:solidFill>
                <a:srgbClr val="218B21"/>
              </a:solidFill>
            </a:endParaRPr>
          </a:p>
        </p:txBody>
      </p:sp>
      <p:sp>
        <p:nvSpPr>
          <p:cNvPr id="6" name="Högerpil 5"/>
          <p:cNvSpPr/>
          <p:nvPr/>
        </p:nvSpPr>
        <p:spPr>
          <a:xfrm>
            <a:off x="751573" y="2278540"/>
            <a:ext cx="1892968" cy="904775"/>
          </a:xfrm>
          <a:prstGeom prst="rightArrow">
            <a:avLst/>
          </a:prstGeom>
          <a:solidFill>
            <a:srgbClr val="218B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929288" y="2469318"/>
            <a:ext cx="153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dirty="0" smtClean="0">
                <a:solidFill>
                  <a:srgbClr val="ABDB4D"/>
                </a:solidFill>
              </a:rPr>
              <a:t>Lärare</a:t>
            </a:r>
            <a:endParaRPr lang="en-US" sz="2800" dirty="0">
              <a:solidFill>
                <a:srgbClr val="ABDB4D"/>
              </a:solidFill>
            </a:endParaRPr>
          </a:p>
        </p:txBody>
      </p:sp>
      <p:pic>
        <p:nvPicPr>
          <p:cNvPr id="12" name="Lju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9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4"/>
    </mc:Choice>
    <mc:Fallback>
      <p:transition spd="slow" advTm="21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1573" y="267086"/>
            <a:ext cx="10515600" cy="1325563"/>
          </a:xfrm>
        </p:spPr>
        <p:txBody>
          <a:bodyPr/>
          <a:lstStyle/>
          <a:p>
            <a:r>
              <a:rPr lang="sv-FI" sz="3600" dirty="0">
                <a:solidFill>
                  <a:srgbClr val="218B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Vad behövs digilärstigen till?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5" y="142416"/>
            <a:ext cx="9699664" cy="6858000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2644541" y="1578199"/>
            <a:ext cx="983701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Som ett redskap för att uppnå och följa upp läroplansmål</a:t>
            </a:r>
            <a:endParaRPr lang="fi-FI" sz="2800" dirty="0" smtClean="0">
              <a:solidFill>
                <a:srgbClr val="218B21"/>
              </a:solidFill>
            </a:endParaRP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Ett konkret stöd för inklusion av digifärdigheter och mångsidiga kompetenser i undervisningen</a:t>
            </a:r>
            <a:endParaRPr lang="sv-FI" sz="2800" dirty="0" smtClean="0">
              <a:solidFill>
                <a:srgbClr val="218B21"/>
              </a:solidFill>
            </a:endParaRPr>
          </a:p>
          <a:p>
            <a:endParaRPr lang="sv-FI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800" dirty="0" smtClean="0">
                <a:solidFill>
                  <a:srgbClr val="218B21"/>
                </a:solidFill>
              </a:rPr>
              <a:t>Gör lärandet synligt</a:t>
            </a:r>
            <a:endParaRPr lang="en-US" sz="28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rgbClr val="218B21"/>
              </a:solidFill>
            </a:endParaRPr>
          </a:p>
          <a:p>
            <a:endParaRPr lang="sv-FI" sz="2800" dirty="0">
              <a:solidFill>
                <a:srgbClr val="218B21"/>
              </a:solidFill>
            </a:endParaRPr>
          </a:p>
        </p:txBody>
      </p:sp>
      <p:sp>
        <p:nvSpPr>
          <p:cNvPr id="6" name="Högerpil 5"/>
          <p:cNvSpPr/>
          <p:nvPr/>
        </p:nvSpPr>
        <p:spPr>
          <a:xfrm>
            <a:off x="751573" y="3047153"/>
            <a:ext cx="1892968" cy="904775"/>
          </a:xfrm>
          <a:prstGeom prst="rightArrow">
            <a:avLst/>
          </a:prstGeom>
          <a:solidFill>
            <a:srgbClr val="218B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929288" y="3237930"/>
            <a:ext cx="1537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800" dirty="0" smtClean="0">
                <a:solidFill>
                  <a:srgbClr val="ABDB4D"/>
                </a:solidFill>
              </a:rPr>
              <a:t>Lärare</a:t>
            </a:r>
            <a:endParaRPr lang="en-US" sz="2800" dirty="0">
              <a:solidFill>
                <a:srgbClr val="ABDB4D"/>
              </a:solidFill>
            </a:endParaRPr>
          </a:p>
        </p:txBody>
      </p:sp>
      <p:sp>
        <p:nvSpPr>
          <p:cNvPr id="10" name="Högerpil 9"/>
          <p:cNvSpPr/>
          <p:nvPr/>
        </p:nvSpPr>
        <p:spPr>
          <a:xfrm>
            <a:off x="751573" y="1736040"/>
            <a:ext cx="1892968" cy="904775"/>
          </a:xfrm>
          <a:prstGeom prst="rightArrow">
            <a:avLst/>
          </a:prstGeom>
          <a:solidFill>
            <a:srgbClr val="218B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ktangel 2"/>
          <p:cNvSpPr/>
          <p:nvPr/>
        </p:nvSpPr>
        <p:spPr>
          <a:xfrm>
            <a:off x="929288" y="1881452"/>
            <a:ext cx="14176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FI" sz="2800" dirty="0" smtClean="0">
                <a:solidFill>
                  <a:srgbClr val="ABDB4D"/>
                </a:solidFill>
              </a:rPr>
              <a:t>Elev</a:t>
            </a:r>
            <a:endParaRPr lang="en-US" sz="2800" dirty="0">
              <a:solidFill>
                <a:srgbClr val="ABDB4D"/>
              </a:solidFill>
            </a:endParaRPr>
          </a:p>
        </p:txBody>
      </p:sp>
      <p:pic>
        <p:nvPicPr>
          <p:cNvPr id="12" name="Lju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0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31"/>
    </mc:Choice>
    <mc:Fallback>
      <p:transition spd="slow" advTm="28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875" y="3615750"/>
            <a:ext cx="12229875" cy="3286584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7142019" y="6382398"/>
            <a:ext cx="684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7"/>
              </a:rPr>
              <a:t>https://padlet.com/Carast/</a:t>
            </a:r>
            <a:endParaRPr lang="en-US" dirty="0"/>
          </a:p>
        </p:txBody>
      </p:sp>
      <p:sp>
        <p:nvSpPr>
          <p:cNvPr id="12" name="textruta 11"/>
          <p:cNvSpPr txBox="1"/>
          <p:nvPr/>
        </p:nvSpPr>
        <p:spPr>
          <a:xfrm>
            <a:off x="402937" y="139700"/>
            <a:ext cx="10490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3800" dirty="0" smtClean="0">
                <a:solidFill>
                  <a:srgbClr val="218B21"/>
                </a:solidFill>
              </a:rPr>
              <a:t>Hur ser digilärstigen ut?</a:t>
            </a:r>
            <a:endParaRPr lang="en-US" sz="3800" dirty="0"/>
          </a:p>
        </p:txBody>
      </p:sp>
      <p:sp>
        <p:nvSpPr>
          <p:cNvPr id="15" name="textruta 14"/>
          <p:cNvSpPr txBox="1"/>
          <p:nvPr/>
        </p:nvSpPr>
        <p:spPr>
          <a:xfrm>
            <a:off x="181094" y="4872976"/>
            <a:ext cx="2229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 smtClean="0">
                <a:solidFill>
                  <a:srgbClr val="218B21"/>
                </a:solidFill>
              </a:rPr>
              <a:t>En finsk version och indelning årskursvis, kommer att finnas tillgängliga från oktober.</a:t>
            </a:r>
            <a:endParaRPr lang="en-US" dirty="0">
              <a:solidFill>
                <a:srgbClr val="218B21"/>
              </a:solidFill>
            </a:endParaRPr>
          </a:p>
        </p:txBody>
      </p:sp>
      <p:pic>
        <p:nvPicPr>
          <p:cNvPr id="3" name="Digilärstig_kort_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0606" y="788092"/>
            <a:ext cx="8906990" cy="5010182"/>
          </a:xfrm>
          <a:prstGeom prst="rect">
            <a:avLst/>
          </a:prstGeom>
        </p:spPr>
      </p:pic>
      <p:pic>
        <p:nvPicPr>
          <p:cNvPr id="4" name="Lju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3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80"/>
    </mc:Choice>
    <mc:Fallback>
      <p:transition spd="slow" advTm="44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5" y="142416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74280" y="-183962"/>
            <a:ext cx="10515600" cy="1325563"/>
          </a:xfrm>
        </p:spPr>
        <p:txBody>
          <a:bodyPr/>
          <a:lstStyle/>
          <a:p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Vad händer nu?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576014" y="830849"/>
            <a:ext cx="9572701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000" b="1" dirty="0" smtClean="0">
                <a:solidFill>
                  <a:srgbClr val="218B21"/>
                </a:solidFill>
              </a:rPr>
              <a:t>Hösten </a:t>
            </a:r>
            <a:r>
              <a:rPr lang="sv-FI" sz="2000" b="1" dirty="0">
                <a:solidFill>
                  <a:srgbClr val="218B21"/>
                </a:solidFill>
              </a:rPr>
              <a:t>2022 </a:t>
            </a:r>
            <a:endParaRPr lang="sv-FI" sz="2000" b="1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dirty="0" smtClean="0">
                <a:solidFill>
                  <a:srgbClr val="218B21"/>
                </a:solidFill>
              </a:rPr>
              <a:t>Projekt: Utveckling av digitala färdigheter hos elever inom förskole- och den grundläggande utbildningen, som en del av utvecklingsprogrammet Nylitteracitet. Digitutorerna påbörjar sitt arbete</a:t>
            </a:r>
          </a:p>
          <a:p>
            <a:endParaRPr lang="fi-FI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dirty="0" smtClean="0">
                <a:solidFill>
                  <a:srgbClr val="218B21"/>
                </a:solidFill>
              </a:rPr>
              <a:t>Digistigen för småbarnspedagogiken och förskola bearbetas och förankras i läroplaner</a:t>
            </a:r>
          </a:p>
          <a:p>
            <a:endParaRPr lang="fi-FI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dirty="0" smtClean="0">
                <a:solidFill>
                  <a:srgbClr val="218B21"/>
                </a:solidFill>
              </a:rPr>
              <a:t>I oktober slutförs digilärstigen i finsk version, indelas i årskursvisa delar och varje klass får en illustrativ affisch</a:t>
            </a:r>
            <a:endParaRPr lang="sv-FI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dirty="0" smtClean="0">
                <a:solidFill>
                  <a:srgbClr val="218B21"/>
                </a:solidFill>
              </a:rPr>
              <a:t>Lärarna inom grundläggande utbildning bekantar sig med digilärstigen och tar den som en del av sin undervisning</a:t>
            </a:r>
            <a:endParaRPr lang="sv-FI" dirty="0">
              <a:solidFill>
                <a:srgbClr val="218B21"/>
              </a:solidFill>
            </a:endParaRPr>
          </a:p>
          <a:p>
            <a:endParaRPr lang="sv-FI" dirty="0" smtClean="0">
              <a:solidFill>
                <a:srgbClr val="218B2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dirty="0" smtClean="0">
                <a:solidFill>
                  <a:srgbClr val="218B21"/>
                </a:solidFill>
              </a:rPr>
              <a:t>För uppföljning av nådda målsättningar, utvecklas ett informationssystem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v-FI" dirty="0">
              <a:solidFill>
                <a:srgbClr val="218B21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FI" dirty="0" smtClean="0">
                <a:solidFill>
                  <a:srgbClr val="218B21"/>
                </a:solidFill>
              </a:rPr>
              <a:t>Digiagent-verksamheten startas på finska sidan, Lovisavikens skolas verksamhet utvecklas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rgbClr val="218B21"/>
              </a:solidFill>
            </a:endParaRPr>
          </a:p>
          <a:p>
            <a:pPr lvl="3"/>
            <a:endParaRPr lang="fi-FI" dirty="0" smtClean="0">
              <a:solidFill>
                <a:srgbClr val="218B21"/>
              </a:solidFill>
            </a:endParaRPr>
          </a:p>
          <a:p>
            <a:endParaRPr lang="fi-FI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FI" sz="2000" dirty="0" smtClean="0">
              <a:solidFill>
                <a:srgbClr val="218B21"/>
              </a:solidFill>
            </a:endParaRPr>
          </a:p>
          <a:p>
            <a:endParaRPr lang="en-US" sz="2000" dirty="0" smtClean="0">
              <a:solidFill>
                <a:srgbClr val="218B21"/>
              </a:solidFill>
            </a:endParaRPr>
          </a:p>
          <a:p>
            <a:endParaRPr lang="sv-FI" sz="2000" dirty="0">
              <a:solidFill>
                <a:srgbClr val="218B21"/>
              </a:solidFill>
            </a:endParaRP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8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85"/>
    </mc:Choice>
    <mc:Fallback>
      <p:transition spd="slow" advTm="79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05" y="142416"/>
            <a:ext cx="9699664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5391" y="70540"/>
            <a:ext cx="10515600" cy="1325563"/>
          </a:xfrm>
        </p:spPr>
        <p:txBody>
          <a:bodyPr/>
          <a:lstStyle/>
          <a:p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Vad händer sen?</a:t>
            </a:r>
            <a:endParaRPr lang="en-US" sz="3600" dirty="0">
              <a:solidFill>
                <a:srgbClr val="218B21"/>
              </a:solidFill>
              <a:latin typeface="+mn-lt"/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2696727" y="1126575"/>
            <a:ext cx="949527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 smtClean="0">
                <a:solidFill>
                  <a:srgbClr val="218B21"/>
                </a:solidFill>
              </a:rPr>
              <a:t>Våren </a:t>
            </a:r>
            <a:r>
              <a:rPr lang="fi-FI" sz="2000" b="1" dirty="0">
                <a:solidFill>
                  <a:srgbClr val="218B21"/>
                </a:solidFill>
              </a:rPr>
              <a:t>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FBA </a:t>
            </a:r>
            <a:r>
              <a:rPr lang="sv-FI" sz="2000" dirty="0" smtClean="0">
                <a:solidFill>
                  <a:srgbClr val="218B21"/>
                </a:solidFill>
              </a:rPr>
              <a:t>om</a:t>
            </a:r>
            <a:r>
              <a:rPr lang="fi-FI" sz="2000" dirty="0" smtClean="0">
                <a:solidFill>
                  <a:srgbClr val="218B21"/>
                </a:solidFill>
              </a:rPr>
              <a:t> digilärstigen </a:t>
            </a:r>
            <a:r>
              <a:rPr lang="sv-FI" sz="2000" dirty="0" smtClean="0">
                <a:solidFill>
                  <a:srgbClr val="218B21"/>
                </a:solidFill>
              </a:rPr>
              <a:t>ordnas</a:t>
            </a:r>
            <a:r>
              <a:rPr lang="fi-FI" sz="2000" dirty="0" smtClean="0">
                <a:solidFill>
                  <a:srgbClr val="218B21"/>
                </a:solidFill>
              </a:rPr>
              <a:t> i början av vårterminen</a:t>
            </a:r>
            <a:endParaRPr lang="fi-FI" sz="2000" dirty="0" smtClean="0">
              <a:solidFill>
                <a:srgbClr val="218B21"/>
              </a:solidFill>
            </a:endParaRPr>
          </a:p>
          <a:p>
            <a:endParaRPr lang="fi-FI" sz="2000" dirty="0" smtClean="0">
              <a:solidFill>
                <a:srgbClr val="218B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000" dirty="0" smtClean="0">
                <a:solidFill>
                  <a:srgbClr val="218B21"/>
                </a:solidFill>
              </a:rPr>
              <a:t>Inkluderas i förskoleverksamheten</a:t>
            </a:r>
            <a:endParaRPr lang="fi-FI" sz="2000" dirty="0" smtClean="0">
              <a:solidFill>
                <a:srgbClr val="218B21"/>
              </a:solidFill>
            </a:endParaRPr>
          </a:p>
          <a:p>
            <a:endParaRPr lang="fi-FI" sz="2000" dirty="0" smtClean="0">
              <a:solidFill>
                <a:srgbClr val="218B2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FI" sz="2000" dirty="0" smtClean="0">
                <a:solidFill>
                  <a:srgbClr val="218B21"/>
                </a:solidFill>
              </a:rPr>
              <a:t>Digiagent-verksamheten har utvecklats för eleverna i åk 7-9 och liknande verksamhet startas i lågstadieskolor</a:t>
            </a:r>
          </a:p>
          <a:p>
            <a:endParaRPr lang="sv-FI" sz="2000" dirty="0" smtClean="0">
              <a:solidFill>
                <a:srgbClr val="218B21"/>
              </a:solidFill>
            </a:endParaRPr>
          </a:p>
          <a:p>
            <a:r>
              <a:rPr lang="sv-FI" sz="2000" b="1" dirty="0" smtClean="0">
                <a:solidFill>
                  <a:srgbClr val="218B21"/>
                </a:solidFill>
              </a:rPr>
              <a:t>Hösten</a:t>
            </a:r>
            <a:r>
              <a:rPr lang="fi-FI" sz="2000" b="1" dirty="0" smtClean="0">
                <a:solidFill>
                  <a:srgbClr val="218B21"/>
                </a:solidFill>
              </a:rPr>
              <a:t> </a:t>
            </a:r>
            <a:r>
              <a:rPr lang="fi-FI" sz="2000" b="1" dirty="0" smtClean="0">
                <a:solidFill>
                  <a:srgbClr val="218B21"/>
                </a:solidFill>
              </a:rPr>
              <a:t>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FI" sz="2000" dirty="0" smtClean="0">
                <a:solidFill>
                  <a:srgbClr val="218B21"/>
                </a:solidFill>
              </a:rPr>
              <a:t>Utvecklingen av digitala färdigheter och mångsidiga kompetenser följs upp allt från förskola till utgång av grundläggande utbildning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rgbClr val="218B2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FI" sz="2000" dirty="0" smtClean="0">
                <a:solidFill>
                  <a:srgbClr val="218B21"/>
                </a:solidFill>
              </a:rPr>
              <a:t>Den digitala lärstigen och </a:t>
            </a:r>
            <a:r>
              <a:rPr lang="sv-FI" sz="2000" dirty="0" smtClean="0">
                <a:solidFill>
                  <a:srgbClr val="218B21"/>
                </a:solidFill>
              </a:rPr>
              <a:t>uppföljningsredskapet </a:t>
            </a:r>
            <a:r>
              <a:rPr lang="sv-FI" sz="2000" dirty="0" smtClean="0">
                <a:solidFill>
                  <a:srgbClr val="218B21"/>
                </a:solidFill>
              </a:rPr>
              <a:t>utvecklas och revideras vid behov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 smtClean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>
              <a:solidFill>
                <a:srgbClr val="218B21"/>
              </a:solidFill>
            </a:endParaRPr>
          </a:p>
          <a:p>
            <a:endParaRPr lang="fi-FI" sz="2000" dirty="0">
              <a:solidFill>
                <a:srgbClr val="218B2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000" dirty="0" smtClean="0">
              <a:solidFill>
                <a:srgbClr val="218B21"/>
              </a:solidFill>
            </a:endParaRPr>
          </a:p>
          <a:p>
            <a:endParaRPr lang="sv-FI" sz="2000" dirty="0" smtClean="0">
              <a:solidFill>
                <a:srgbClr val="218B21"/>
              </a:solidFill>
            </a:endParaRPr>
          </a:p>
          <a:p>
            <a:endParaRPr lang="en-US" sz="2000" dirty="0" smtClean="0">
              <a:solidFill>
                <a:srgbClr val="218B21"/>
              </a:solidFill>
            </a:endParaRPr>
          </a:p>
          <a:p>
            <a:endParaRPr lang="sv-FI" sz="2000" dirty="0">
              <a:solidFill>
                <a:srgbClr val="218B21"/>
              </a:solidFill>
            </a:endParaRPr>
          </a:p>
        </p:txBody>
      </p:sp>
      <p:pic>
        <p:nvPicPr>
          <p:cNvPr id="3" name="Lju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41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29"/>
    </mc:Choice>
    <mc:Fallback>
      <p:transition spd="slow" advTm="56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875" y="3571416"/>
            <a:ext cx="12229875" cy="3286584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78424" y="630264"/>
            <a:ext cx="10515600" cy="1325563"/>
          </a:xfrm>
        </p:spPr>
        <p:txBody>
          <a:bodyPr/>
          <a:lstStyle/>
          <a:p>
            <a:pPr algn="ctr"/>
            <a:r>
              <a:rPr lang="sv-FI" sz="3600" dirty="0" smtClean="0">
                <a:solidFill>
                  <a:srgbClr val="218B21"/>
                </a:solidFill>
                <a:latin typeface="+mn-lt"/>
              </a:rPr>
              <a:t>Tack! </a:t>
            </a:r>
            <a:r>
              <a:rPr lang="sv-FI" sz="3600" dirty="0" smtClean="0">
                <a:solidFill>
                  <a:srgbClr val="218B21"/>
                </a:solidFill>
                <a:latin typeface="+mn-lt"/>
              </a:rPr>
              <a:t/>
            </a:r>
            <a:br>
              <a:rPr lang="sv-FI" sz="3600" dirty="0" smtClean="0">
                <a:solidFill>
                  <a:srgbClr val="218B21"/>
                </a:solidFill>
                <a:latin typeface="+mn-lt"/>
              </a:rPr>
            </a:br>
            <a:endParaRPr lang="en-US" sz="2400" dirty="0">
              <a:solidFill>
                <a:srgbClr val="218B21"/>
              </a:solidFill>
              <a:latin typeface="+mn-lt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3" y="142416"/>
            <a:ext cx="9699664" cy="6858000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3627360" y="2352386"/>
            <a:ext cx="94952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sz="2000" dirty="0" smtClean="0">
                <a:solidFill>
                  <a:srgbClr val="218B21"/>
                </a:solidFill>
              </a:rPr>
              <a:t>Kontakta gärna, om frågor uppstår!</a:t>
            </a:r>
            <a:endParaRPr lang="sv-FI" sz="2000" dirty="0" smtClean="0">
              <a:solidFill>
                <a:srgbClr val="218B21"/>
              </a:solidFill>
            </a:endParaRPr>
          </a:p>
          <a:p>
            <a:endParaRPr lang="en-US" sz="2000" dirty="0" smtClean="0">
              <a:solidFill>
                <a:srgbClr val="218B21"/>
              </a:solidFill>
            </a:endParaRPr>
          </a:p>
          <a:p>
            <a:r>
              <a:rPr lang="sv-FI" sz="2000" dirty="0" smtClean="0">
                <a:solidFill>
                  <a:srgbClr val="218B21"/>
                </a:solidFill>
              </a:rPr>
              <a:t>Kontaktuppgifter: </a:t>
            </a:r>
            <a:endParaRPr lang="sv-FI" sz="2000" dirty="0" smtClean="0">
              <a:solidFill>
                <a:srgbClr val="218B21"/>
              </a:solidFill>
            </a:endParaRPr>
          </a:p>
          <a:p>
            <a:r>
              <a:rPr lang="sv-FI" sz="2000" dirty="0" smtClean="0">
                <a:solidFill>
                  <a:srgbClr val="218B21"/>
                </a:solidFill>
              </a:rPr>
              <a:t>Carina Astikainen</a:t>
            </a:r>
          </a:p>
          <a:p>
            <a:r>
              <a:rPr lang="sv-FI" sz="2000" dirty="0" smtClean="0">
                <a:solidFill>
                  <a:srgbClr val="218B21"/>
                </a:solidFill>
              </a:rPr>
              <a:t>Lovisavikens skola</a:t>
            </a:r>
          </a:p>
          <a:p>
            <a:r>
              <a:rPr lang="sv-FI" sz="2000" dirty="0" smtClean="0">
                <a:solidFill>
                  <a:srgbClr val="218B21"/>
                </a:solidFill>
              </a:rPr>
              <a:t>Puh: 0440-555 819</a:t>
            </a:r>
          </a:p>
          <a:p>
            <a:r>
              <a:rPr lang="sv-FI" sz="2000" dirty="0" smtClean="0">
                <a:solidFill>
                  <a:srgbClr val="218B21"/>
                </a:solidFill>
              </a:rPr>
              <a:t>S-posti: </a:t>
            </a:r>
            <a:r>
              <a:rPr lang="sv-FI" sz="2000" dirty="0" smtClean="0">
                <a:solidFill>
                  <a:srgbClr val="218B21"/>
                </a:solidFill>
                <a:hlinkClick r:id="rId6"/>
              </a:rPr>
              <a:t>carina.astikainen@edu.loviisa.fi</a:t>
            </a:r>
            <a:endParaRPr lang="sv-FI" sz="2000" dirty="0" smtClean="0">
              <a:solidFill>
                <a:srgbClr val="218B21"/>
              </a:solidFill>
            </a:endParaRPr>
          </a:p>
          <a:p>
            <a:endParaRPr lang="sv-FI" sz="2000" dirty="0">
              <a:solidFill>
                <a:srgbClr val="218B21"/>
              </a:solidFill>
            </a:endParaRPr>
          </a:p>
          <a:p>
            <a:r>
              <a:rPr lang="sv-FI" sz="2000" dirty="0" smtClean="0">
                <a:solidFill>
                  <a:srgbClr val="218B21"/>
                </a:solidFill>
              </a:rPr>
              <a:t>Ni kan även nå mig via Teams och Wilma!</a:t>
            </a:r>
            <a:endParaRPr lang="sv-FI" sz="2000" dirty="0">
              <a:solidFill>
                <a:srgbClr val="218B21"/>
              </a:solidFill>
            </a:endParaRPr>
          </a:p>
        </p:txBody>
      </p:sp>
      <p:pic>
        <p:nvPicPr>
          <p:cNvPr id="9" name="Lju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3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29"/>
    </mc:Choice>
    <mc:Fallback>
      <p:transition spd="slow" advTm="12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gipolku_tutuksi_fi.pptx" id="{A98CEA3B-B03C-4639-A60E-0D7F0D5CECB5}" vid="{C531603E-6EBB-49FD-9B6C-D9A238186AE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s_Teacher_Only_SectionGroup xmlns="23be3682-1295-48dc-8381-6b281cb965eb" xsi:nil="true"/>
    <Self_Registration_Enabled0 xmlns="23be3682-1295-48dc-8381-6b281cb965eb" xsi:nil="true"/>
    <FolderType xmlns="23be3682-1295-48dc-8381-6b281cb965eb" xsi:nil="true"/>
    <TeamsChannelId xmlns="23be3682-1295-48dc-8381-6b281cb965eb" xsi:nil="true"/>
    <DefaultSectionNames xmlns="23be3682-1295-48dc-8381-6b281cb965eb" xsi:nil="true"/>
    <CultureName xmlns="23be3682-1295-48dc-8381-6b281cb965eb" xsi:nil="true"/>
    <Distribution_Groups xmlns="23be3682-1295-48dc-8381-6b281cb965eb" xsi:nil="true"/>
    <Owner xmlns="23be3682-1295-48dc-8381-6b281cb965eb">
      <UserInfo>
        <DisplayName/>
        <AccountId xsi:nil="true"/>
        <AccountType/>
      </UserInfo>
    </Owner>
    <Invited_Teachers xmlns="23be3682-1295-48dc-8381-6b281cb965eb" xsi:nil="true"/>
    <Teams_Channel_Section_Location xmlns="23be3682-1295-48dc-8381-6b281cb965eb" xsi:nil="true"/>
    <Templates xmlns="23be3682-1295-48dc-8381-6b281cb965eb" xsi:nil="true"/>
    <NotebookType xmlns="23be3682-1295-48dc-8381-6b281cb965eb" xsi:nil="true"/>
    <Teachers xmlns="23be3682-1295-48dc-8381-6b281cb965eb">
      <UserInfo>
        <DisplayName/>
        <AccountId xsi:nil="true"/>
        <AccountType/>
      </UserInfo>
    </Teachers>
    <Students xmlns="23be3682-1295-48dc-8381-6b281cb965eb">
      <UserInfo>
        <DisplayName/>
        <AccountId xsi:nil="true"/>
        <AccountType/>
      </UserInfo>
    </Students>
    <Student_Groups xmlns="23be3682-1295-48dc-8381-6b281cb965eb">
      <UserInfo>
        <DisplayName/>
        <AccountId xsi:nil="true"/>
        <AccountType/>
      </UserInfo>
    </Student_Groups>
    <AppVersion xmlns="23be3682-1295-48dc-8381-6b281cb965eb" xsi:nil="true"/>
    <Self_Registration_Enabled xmlns="23be3682-1295-48dc-8381-6b281cb965eb" xsi:nil="true"/>
    <Math_Settings xmlns="23be3682-1295-48dc-8381-6b281cb965eb" xsi:nil="true"/>
    <Invited_Students xmlns="23be3682-1295-48dc-8381-6b281cb965eb" xsi:nil="true"/>
    <LMS_Mappings xmlns="23be3682-1295-48dc-8381-6b281cb965eb" xsi:nil="true"/>
    <IsNotebookLocked xmlns="23be3682-1295-48dc-8381-6b281cb965eb" xsi:nil="true"/>
    <Is_Collaboration_Space_Locked xmlns="23be3682-1295-48dc-8381-6b281cb965eb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3887482501E940985D38B296F45A38" ma:contentTypeVersion="38" ma:contentTypeDescription="Create a new document." ma:contentTypeScope="" ma:versionID="f5aac4cc191607e7fce1f4884dedd09f">
  <xsd:schema xmlns:xsd="http://www.w3.org/2001/XMLSchema" xmlns:xs="http://www.w3.org/2001/XMLSchema" xmlns:p="http://schemas.microsoft.com/office/2006/metadata/properties" xmlns:ns3="f24b5489-d933-4ab9-a670-3c9d3c8fae5f" xmlns:ns4="23be3682-1295-48dc-8381-6b281cb965eb" targetNamespace="http://schemas.microsoft.com/office/2006/metadata/properties" ma:root="true" ma:fieldsID="94fd215a59602a5d54f4d9530d1a2fe9" ns3:_="" ns4:_="">
    <xsd:import namespace="f24b5489-d933-4ab9-a670-3c9d3c8fae5f"/>
    <xsd:import namespace="23be3682-1295-48dc-8381-6b281cb965e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NotebookType" minOccurs="0"/>
                <xsd:element ref="ns4:FolderType" minOccurs="0"/>
                <xsd:element ref="ns4:Owner" minOccurs="0"/>
                <xsd:element ref="ns4:DefaultSectionNames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3:SharedWithDetails" minOccurs="0"/>
                <xsd:element ref="ns3:SharingHintHash" minOccurs="0"/>
                <xsd:element ref="ns4:CultureName" minOccurs="0"/>
                <xsd:element ref="ns4:Has_Teacher_Only_SectionGroup" minOccurs="0"/>
                <xsd:element ref="ns4:Is_Collaboration_Space_Locked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TeamsChannelId" minOccurs="0"/>
                <xsd:element ref="ns4:Math_Settings" minOccurs="0"/>
                <xsd:element ref="ns4:Templates" minOccurs="0"/>
                <xsd:element ref="ns4:Distribution_Groups" minOccurs="0"/>
                <xsd:element ref="ns4:LMS_Mappings" minOccurs="0"/>
                <xsd:element ref="ns4:Self_Registration_Enabled0" minOccurs="0"/>
                <xsd:element ref="ns4:IsNotebookLocked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Teams_Channel_Section_Location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b5489-d933-4ab9-a670-3c9d3c8fae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25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26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e3682-1295-48dc-8381-6b281cb965eb" elementFormDefault="qualified">
    <xsd:import namespace="http://schemas.microsoft.com/office/2006/documentManagement/types"/>
    <xsd:import namespace="http://schemas.microsoft.com/office/infopath/2007/PartnerControls"/>
    <xsd:element name="NotebookType" ma:index="9" nillable="true" ma:displayName="Notebook Type" ma:internalName="NotebookType">
      <xsd:simpleType>
        <xsd:restriction base="dms:Text"/>
      </xsd:simpleType>
    </xsd:element>
    <xsd:element name="FolderType" ma:index="10" nillable="true" ma:displayName="Folder Type" ma:internalName="FolderType">
      <xsd:simpleType>
        <xsd:restriction base="dms:Text"/>
      </xsd:simpleType>
    </xsd:element>
    <xsd:element name="Owner" ma:index="1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AppVersion" ma:index="13" nillable="true" ma:displayName="App Version" ma:internalName="AppVersion">
      <xsd:simpleType>
        <xsd:restriction base="dms:Text"/>
      </xsd:simpleType>
    </xsd:element>
    <xsd:element name="Teachers" ma:index="14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5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6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19" nillable="true" ma:displayName="Self_Registration_Enabled" ma:internalName="Self_Registration_Enabled">
      <xsd:simpleType>
        <xsd:restriction base="dms:Boolean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7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8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TeamsChannelId" ma:index="29" nillable="true" ma:displayName="Teams Channel Id" ma:internalName="TeamsChannelId">
      <xsd:simpleType>
        <xsd:restriction base="dms:Text"/>
      </xsd:simpleType>
    </xsd:element>
    <xsd:element name="Math_Settings" ma:index="30" nillable="true" ma:displayName="Math Settings" ma:internalName="Math_Settings">
      <xsd:simpleType>
        <xsd:restriction base="dms:Text"/>
      </xsd:simpleType>
    </xsd:element>
    <xsd:element name="Templates" ma:index="31" nillable="true" ma:displayName="Templates" ma:internalName="Templates">
      <xsd:simpleType>
        <xsd:restriction base="dms:Note">
          <xsd:maxLength value="255"/>
        </xsd:restriction>
      </xsd:simple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Self_Registration_Enabled0" ma:index="34" nillable="true" ma:displayName="Self Registration Enabled" ma:internalName="Self_Registration_Enabled0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37" nillable="true" ma:displayName="Tags" ma:internalName="MediaServiceAutoTags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4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4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eams_Channel_Section_Location" ma:index="43" nillable="true" ma:displayName="Teams Channel Section Location" ma:internalName="Teams_Channel_Section_Location">
      <xsd:simpleType>
        <xsd:restriction base="dms:Text"/>
      </xsd:simpleType>
    </xsd:element>
    <xsd:element name="MediaServiceLocation" ma:index="44" nillable="true" ma:displayName="Location" ma:internalName="MediaServiceLocation" ma:readOnly="true">
      <xsd:simpleType>
        <xsd:restriction base="dms:Text"/>
      </xsd:simpleType>
    </xsd:element>
    <xsd:element name="MediaLengthInSeconds" ma:index="4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9900C9-9238-4D79-987B-9CD510B189D1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3be3682-1295-48dc-8381-6b281cb965eb"/>
    <ds:schemaRef ds:uri="http://purl.org/dc/terms/"/>
    <ds:schemaRef ds:uri="f24b5489-d933-4ab9-a670-3c9d3c8fae5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E81DA59-4995-4BB4-9DAB-E7EBA02B99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4b5489-d933-4ab9-a670-3c9d3c8fae5f"/>
    <ds:schemaRef ds:uri="23be3682-1295-48dc-8381-6b281cb965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6318B0A-E005-4F33-839C-7FF48B26EB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Digipolku_tutuksi_fi</Template>
  <TotalTime>250</TotalTime>
  <Words>422</Words>
  <Application>Microsoft Office PowerPoint</Application>
  <PresentationFormat>Bredbild</PresentationFormat>
  <Paragraphs>102</Paragraphs>
  <Slides>10</Slides>
  <Notes>0</Notes>
  <HiddenSlides>0</HiddenSlides>
  <MMClips>10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Office-tema</vt:lpstr>
      <vt:lpstr>Digilärstig Förskole- och grundläggande utbildning Lovisa stad</vt:lpstr>
      <vt:lpstr>Digilärstigen grundar sig på</vt:lpstr>
      <vt:lpstr>Vad behövs digilärstigen till?</vt:lpstr>
      <vt:lpstr>Vad behövs digilärstigen till?</vt:lpstr>
      <vt:lpstr>Vad behövs digilärstigen till?</vt:lpstr>
      <vt:lpstr>PowerPoint-presentation</vt:lpstr>
      <vt:lpstr>Vad händer nu?</vt:lpstr>
      <vt:lpstr>Vad händer sen?</vt:lpstr>
      <vt:lpstr>Tack!  </vt:lpstr>
      <vt:lpstr>Källor</vt:lpstr>
    </vt:vector>
  </TitlesOfParts>
  <Company>Loviisan kaupunki - Lovisa stad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Digilärstig Förskola och grundutbildning Loviisan kaupunki</dc:title>
  <dc:creator>Carina Astikainen</dc:creator>
  <cp:lastModifiedBy>Carina Astikainen</cp:lastModifiedBy>
  <cp:revision>18</cp:revision>
  <dcterms:created xsi:type="dcterms:W3CDTF">2022-09-22T05:41:03Z</dcterms:created>
  <dcterms:modified xsi:type="dcterms:W3CDTF">2022-09-22T09:51:53Z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0x0101007A3887482501E940985D38B296F45A38</vt:lpwstr>
  </property>
</Properties>
</file>