
<file path=[Content_Types].xml><?xml version="1.0" encoding="utf-8"?>
<Types xmlns="http://schemas.openxmlformats.org/package/2006/content-types">
  <Default Extension="png" ContentType="image/png"/>
  <Default Extension="webm" ContentType="video/webm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9" r:id="rId6"/>
    <p:sldId id="260" r:id="rId7"/>
    <p:sldId id="261" r:id="rId8"/>
    <p:sldId id="262" r:id="rId9"/>
    <p:sldId id="263" r:id="rId10"/>
    <p:sldId id="264" r:id="rId11"/>
    <p:sldId id="266" r:id="rId12"/>
    <p:sldId id="267" r:id="rId13"/>
    <p:sldId id="265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BDB4D"/>
    <a:srgbClr val="218B21"/>
    <a:srgbClr val="98C219"/>
    <a:srgbClr val="00FF00"/>
    <a:srgbClr val="864A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32" y="1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 smtClean="0"/>
              <a:t>Klicka här för att ändra format</a:t>
            </a:r>
            <a:endParaRPr lang="en-US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en-US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C5A35-BC18-424B-90AF-D3DA55BCBF00}" type="datetimeFigureOut">
              <a:rPr lang="en-US" smtClean="0"/>
              <a:t>1/16/2023</a:t>
            </a:fld>
            <a:endParaRPr lang="en-US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84FC0-0B3D-4C52-89AB-79BB8989B50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3140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en-US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US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C5A35-BC18-424B-90AF-D3DA55BCBF00}" type="datetimeFigureOut">
              <a:rPr lang="en-US" smtClean="0"/>
              <a:t>1/16/2023</a:t>
            </a:fld>
            <a:endParaRPr lang="en-US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84FC0-0B3D-4C52-89AB-79BB8989B50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94450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en-US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US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C5A35-BC18-424B-90AF-D3DA55BCBF00}" type="datetimeFigureOut">
              <a:rPr lang="en-US" smtClean="0"/>
              <a:t>1/16/2023</a:t>
            </a:fld>
            <a:endParaRPr lang="en-US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84FC0-0B3D-4C52-89AB-79BB8989B50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39276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en-US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US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C5A35-BC18-424B-90AF-D3DA55BCBF00}" type="datetimeFigureOut">
              <a:rPr lang="en-US" smtClean="0"/>
              <a:t>1/16/2023</a:t>
            </a:fld>
            <a:endParaRPr lang="en-US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84FC0-0B3D-4C52-89AB-79BB8989B50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72182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 smtClean="0"/>
              <a:t>Klicka här för att ändra format</a:t>
            </a:r>
            <a:endParaRPr lang="en-US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C5A35-BC18-424B-90AF-D3DA55BCBF00}" type="datetimeFigureOut">
              <a:rPr lang="en-US" smtClean="0"/>
              <a:t>1/16/2023</a:t>
            </a:fld>
            <a:endParaRPr lang="en-US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84FC0-0B3D-4C52-89AB-79BB8989B50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21211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en-US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US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US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C5A35-BC18-424B-90AF-D3DA55BCBF00}" type="datetimeFigureOut">
              <a:rPr lang="en-US" smtClean="0"/>
              <a:t>1/16/2023</a:t>
            </a:fld>
            <a:endParaRPr lang="en-US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84FC0-0B3D-4C52-89AB-79BB8989B50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8026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en-US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US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US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C5A35-BC18-424B-90AF-D3DA55BCBF00}" type="datetimeFigureOut">
              <a:rPr lang="en-US" smtClean="0"/>
              <a:t>1/16/2023</a:t>
            </a:fld>
            <a:endParaRPr lang="en-US" dirty="0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84FC0-0B3D-4C52-89AB-79BB8989B50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595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en-US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C5A35-BC18-424B-90AF-D3DA55BCBF00}" type="datetimeFigureOut">
              <a:rPr lang="en-US" smtClean="0"/>
              <a:t>1/16/2023</a:t>
            </a:fld>
            <a:endParaRPr lang="en-US" dirty="0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84FC0-0B3D-4C52-89AB-79BB8989B50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073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C5A35-BC18-424B-90AF-D3DA55BCBF00}" type="datetimeFigureOut">
              <a:rPr lang="en-US" smtClean="0"/>
              <a:t>1/16/2023</a:t>
            </a:fld>
            <a:endParaRPr lang="en-US" dirty="0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84FC0-0B3D-4C52-89AB-79BB8989B50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3003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 smtClean="0"/>
              <a:t>Klicka här för att ändra format</a:t>
            </a:r>
            <a:endParaRPr lang="en-US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US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C5A35-BC18-424B-90AF-D3DA55BCBF00}" type="datetimeFigureOut">
              <a:rPr lang="en-US" smtClean="0"/>
              <a:t>1/16/2023</a:t>
            </a:fld>
            <a:endParaRPr lang="en-US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84FC0-0B3D-4C52-89AB-79BB8989B50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62667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 smtClean="0"/>
              <a:t>Klicka här för att ändra format</a:t>
            </a:r>
            <a:endParaRPr lang="en-US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C5A35-BC18-424B-90AF-D3DA55BCBF00}" type="datetimeFigureOut">
              <a:rPr lang="en-US" smtClean="0"/>
              <a:t>1/16/2023</a:t>
            </a:fld>
            <a:endParaRPr lang="en-US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84FC0-0B3D-4C52-89AB-79BB8989B50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3167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Klicka här för att ändra format</a:t>
            </a:r>
            <a:endParaRPr lang="en-US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US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9C5A35-BC18-424B-90AF-D3DA55BCBF00}" type="datetimeFigureOut">
              <a:rPr lang="en-US" smtClean="0"/>
              <a:t>1/16/2023</a:t>
            </a:fld>
            <a:endParaRPr lang="en-US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F84FC0-0B3D-4C52-89AB-79BB8989B50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1478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miro.com/app/board/o9J_lVNiRFg=/?invite_link_id=62329633892" TargetMode="External"/><Relationship Id="rId3" Type="http://schemas.openxmlformats.org/officeDocument/2006/relationships/image" Target="../media/image5.png"/><Relationship Id="rId7" Type="http://schemas.openxmlformats.org/officeDocument/2006/relationships/hyperlink" Target="https://uudetlukutaidot.fi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oph.fi/fi/koulutus-ja-tutkinnot/perusopetuksen-opetussuunnitelman-perusteet" TargetMode="External"/><Relationship Id="rId5" Type="http://schemas.openxmlformats.org/officeDocument/2006/relationships/hyperlink" Target="https://peda.net/loviisa/ops-lp/esiops/eo23/eo22#top" TargetMode="External"/><Relationship Id="rId10" Type="http://schemas.openxmlformats.org/officeDocument/2006/relationships/hyperlink" Target="https://docs.google.com/spreadsheets/d/1ZdkliSYGBcwXL0AFTee6tXDgo-9RAtLb/edit?usp=sharing&amp;ouid=101623145938496183383&amp;rtpof=true&amp;sd=true" TargetMode="External"/><Relationship Id="rId4" Type="http://schemas.openxmlformats.org/officeDocument/2006/relationships/hyperlink" Target="https://peda.net/loviisa/s/lv" TargetMode="External"/><Relationship Id="rId9" Type="http://schemas.openxmlformats.org/officeDocument/2006/relationships/hyperlink" Target="https://docs.google.com/spreadsheets/d/1vcCICs3g9MiflYkVD0SojfUiznk1yf-c/edit?usp=sharing&amp;ouid=117026887385672666816&amp;rtpof=true&amp;sd=true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hyperlink" Target="https://uudetlukutaidot.fi/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7.m4a"/><Relationship Id="rId7" Type="http://schemas.openxmlformats.org/officeDocument/2006/relationships/hyperlink" Target="https://padlet.com/Carast/6pk3xh55o9hgq454" TargetMode="External"/><Relationship Id="rId2" Type="http://schemas.openxmlformats.org/officeDocument/2006/relationships/video" Target="../media/media6.webm"/><Relationship Id="rId1" Type="http://schemas.microsoft.com/office/2007/relationships/media" Target="../media/media6.webm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.m4a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hyperlink" Target="mailto:carina.astikainen@edu.loviisa.fi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50" y="0"/>
            <a:ext cx="12193850" cy="6943844"/>
          </a:xfrm>
          <a:prstGeom prst="rect">
            <a:avLst/>
          </a:prstGeom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43" y="-2466959"/>
            <a:ext cx="12882880" cy="12882880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746056" y="811209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fi-FI" dirty="0" smtClean="0">
                <a:solidFill>
                  <a:srgbClr val="218B21"/>
                </a:solidFill>
                <a:latin typeface="+mn-lt"/>
              </a:rPr>
              <a:t>Digipolku</a:t>
            </a:r>
            <a:r>
              <a:rPr lang="sv-FI" dirty="0" smtClean="0">
                <a:solidFill>
                  <a:srgbClr val="218B21"/>
                </a:solidFill>
                <a:latin typeface="+mn-lt"/>
              </a:rPr>
              <a:t/>
            </a:r>
            <a:br>
              <a:rPr lang="sv-FI" dirty="0" smtClean="0">
                <a:solidFill>
                  <a:srgbClr val="218B21"/>
                </a:solidFill>
                <a:latin typeface="+mn-lt"/>
              </a:rPr>
            </a:br>
            <a:r>
              <a:rPr lang="fi-FI" dirty="0" smtClean="0">
                <a:solidFill>
                  <a:srgbClr val="218B21"/>
                </a:solidFill>
                <a:latin typeface="+mn-lt"/>
              </a:rPr>
              <a:t>Esi</a:t>
            </a:r>
            <a:r>
              <a:rPr lang="sv-FI" dirty="0" smtClean="0">
                <a:solidFill>
                  <a:srgbClr val="218B21"/>
                </a:solidFill>
                <a:latin typeface="+mn-lt"/>
              </a:rPr>
              <a:t>-ja perusopetuksen </a:t>
            </a:r>
            <a:r>
              <a:rPr lang="fi-FI" dirty="0" smtClean="0">
                <a:solidFill>
                  <a:srgbClr val="218B21"/>
                </a:solidFill>
                <a:latin typeface="+mn-lt"/>
              </a:rPr>
              <a:t>oppilaille</a:t>
            </a:r>
            <a:r>
              <a:rPr lang="sv-FI" b="1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/>
            </a:r>
            <a:br>
              <a:rPr lang="sv-FI" b="1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</a:br>
            <a:r>
              <a:rPr lang="fi-FI" sz="3600" dirty="0" smtClean="0">
                <a:solidFill>
                  <a:srgbClr val="218B21"/>
                </a:solidFill>
                <a:latin typeface="+mn-lt"/>
              </a:rPr>
              <a:t>Loviisan</a:t>
            </a:r>
            <a:r>
              <a:rPr lang="sv-FI" sz="3600" dirty="0" smtClean="0">
                <a:solidFill>
                  <a:srgbClr val="218B21"/>
                </a:solidFill>
                <a:latin typeface="+mn-lt"/>
              </a:rPr>
              <a:t> kaupunki</a:t>
            </a:r>
            <a:endParaRPr lang="en-US" sz="3600" dirty="0">
              <a:solidFill>
                <a:srgbClr val="218B21"/>
              </a:solidFill>
              <a:latin typeface="+mn-lt"/>
            </a:endParaRPr>
          </a:p>
        </p:txBody>
      </p:sp>
      <p:sp>
        <p:nvSpPr>
          <p:cNvPr id="9" name="textruta 8"/>
          <p:cNvSpPr txBox="1"/>
          <p:nvPr/>
        </p:nvSpPr>
        <p:spPr>
          <a:xfrm>
            <a:off x="358543" y="5626088"/>
            <a:ext cx="26877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dirty="0" smtClean="0">
                <a:solidFill>
                  <a:srgbClr val="218B21"/>
                </a:solidFill>
              </a:rPr>
              <a:t>Carina Astikainen</a:t>
            </a:r>
          </a:p>
          <a:p>
            <a:r>
              <a:rPr lang="sv-FI" dirty="0" smtClean="0">
                <a:solidFill>
                  <a:srgbClr val="218B21"/>
                </a:solidFill>
              </a:rPr>
              <a:t>Digitutor</a:t>
            </a:r>
          </a:p>
          <a:p>
            <a:r>
              <a:rPr lang="sv-FI" dirty="0" smtClean="0">
                <a:solidFill>
                  <a:srgbClr val="218B21"/>
                </a:solidFill>
              </a:rPr>
              <a:t>19.9.2022</a:t>
            </a:r>
            <a:endParaRPr lang="en-US" dirty="0">
              <a:solidFill>
                <a:srgbClr val="218B21"/>
              </a:solidFill>
            </a:endParaRPr>
          </a:p>
        </p:txBody>
      </p:sp>
      <p:pic>
        <p:nvPicPr>
          <p:cNvPr id="13" name="Ljud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659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06"/>
    </mc:Choice>
    <mc:Fallback xmlns="">
      <p:transition spd="slow" advTm="216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875" y="3571416"/>
            <a:ext cx="12229875" cy="3286584"/>
          </a:xfrm>
          <a:prstGeom prst="rect">
            <a:avLst/>
          </a:prstGeom>
        </p:spPr>
      </p:pic>
      <p:pic>
        <p:nvPicPr>
          <p:cNvPr id="4" name="Bildobjekt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" y="70540"/>
            <a:ext cx="9699664" cy="6858000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51573" y="267086"/>
            <a:ext cx="10515600" cy="1325563"/>
          </a:xfrm>
        </p:spPr>
        <p:txBody>
          <a:bodyPr/>
          <a:lstStyle/>
          <a:p>
            <a:r>
              <a:rPr lang="fi-FI" sz="3600" dirty="0" smtClean="0">
                <a:solidFill>
                  <a:srgbClr val="218B21"/>
                </a:solidFill>
                <a:latin typeface="+mn-lt"/>
              </a:rPr>
              <a:t>Lähteet</a:t>
            </a:r>
            <a:endParaRPr lang="fi-FI" sz="3600" dirty="0">
              <a:solidFill>
                <a:srgbClr val="218B21"/>
              </a:solidFill>
              <a:latin typeface="+mn-lt"/>
            </a:endParaRPr>
          </a:p>
        </p:txBody>
      </p:sp>
      <p:sp>
        <p:nvSpPr>
          <p:cNvPr id="8" name="textruta 7"/>
          <p:cNvSpPr txBox="1"/>
          <p:nvPr/>
        </p:nvSpPr>
        <p:spPr>
          <a:xfrm>
            <a:off x="2016469" y="1125617"/>
            <a:ext cx="983701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1600" dirty="0" smtClean="0">
                <a:solidFill>
                  <a:srgbClr val="218B21"/>
                </a:solidFill>
              </a:rPr>
              <a:t>Varhaiskasvatussuunnitelma</a:t>
            </a:r>
            <a:r>
              <a:rPr lang="sv-FI" sz="1600" dirty="0" smtClean="0">
                <a:solidFill>
                  <a:srgbClr val="218B21"/>
                </a:solidFill>
              </a:rPr>
              <a:t>, Loviisan kaupunki</a:t>
            </a:r>
          </a:p>
          <a:p>
            <a:pPr lvl="1"/>
            <a:r>
              <a:rPr lang="sv-FI" sz="1600" dirty="0" smtClean="0">
                <a:solidFill>
                  <a:srgbClr val="218B21"/>
                </a:solidFill>
                <a:hlinkClick r:id="rId4"/>
              </a:rPr>
              <a:t>https://peda.net/loviisa/s/lv</a:t>
            </a:r>
            <a:endParaRPr lang="sv-FI" sz="1600" dirty="0" smtClean="0">
              <a:solidFill>
                <a:srgbClr val="218B2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FI" sz="1600" dirty="0" smtClean="0">
                <a:solidFill>
                  <a:srgbClr val="218B21"/>
                </a:solidFill>
              </a:rPr>
              <a:t> </a:t>
            </a:r>
            <a:r>
              <a:rPr lang="fi-FI" sz="1600" dirty="0" smtClean="0">
                <a:solidFill>
                  <a:srgbClr val="218B21"/>
                </a:solidFill>
              </a:rPr>
              <a:t>Esiopetuksen</a:t>
            </a:r>
            <a:r>
              <a:rPr lang="sv-FI" sz="1600" dirty="0" smtClean="0">
                <a:solidFill>
                  <a:srgbClr val="218B21"/>
                </a:solidFill>
              </a:rPr>
              <a:t> </a:t>
            </a:r>
            <a:r>
              <a:rPr lang="fi-FI" sz="1600" dirty="0" smtClean="0">
                <a:solidFill>
                  <a:srgbClr val="218B21"/>
                </a:solidFill>
              </a:rPr>
              <a:t>opetussuunnitelma</a:t>
            </a:r>
            <a:r>
              <a:rPr lang="sv-FI" sz="1600" dirty="0" smtClean="0">
                <a:solidFill>
                  <a:srgbClr val="218B21"/>
                </a:solidFill>
              </a:rPr>
              <a:t>, Loviisan kaupunki</a:t>
            </a:r>
          </a:p>
          <a:p>
            <a:pPr lvl="1"/>
            <a:r>
              <a:rPr lang="sv-FI" sz="1600" dirty="0" smtClean="0">
                <a:solidFill>
                  <a:srgbClr val="218B21"/>
                </a:solidFill>
                <a:hlinkClick r:id="rId5"/>
              </a:rPr>
              <a:t>https://peda.net/loviisa/ops-lp/esiops/eo23/eo22#top</a:t>
            </a:r>
            <a:endParaRPr lang="sv-FI" sz="1600" dirty="0">
              <a:solidFill>
                <a:srgbClr val="218B2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FI" sz="1600" dirty="0" smtClean="0">
                <a:solidFill>
                  <a:srgbClr val="218B21"/>
                </a:solidFill>
              </a:rPr>
              <a:t>Perusopetuksen opetussuunnitelman </a:t>
            </a:r>
            <a:r>
              <a:rPr lang="fi-FI" sz="1600" dirty="0" smtClean="0">
                <a:solidFill>
                  <a:srgbClr val="218B21"/>
                </a:solidFill>
              </a:rPr>
              <a:t>perusteet</a:t>
            </a:r>
          </a:p>
          <a:p>
            <a:pPr lvl="1"/>
            <a:r>
              <a:rPr lang="sv-FI" sz="1600" dirty="0" smtClean="0">
                <a:solidFill>
                  <a:srgbClr val="218B21"/>
                </a:solidFill>
                <a:hlinkClick r:id="rId6"/>
              </a:rPr>
              <a:t>https://www.oph.fi/fi/koulutus-ja-tutkinnot/perusopetuksen-opetussuunnitelman-perusteet - </a:t>
            </a:r>
            <a:endParaRPr lang="sv-FI" sz="1600" dirty="0" smtClean="0">
              <a:solidFill>
                <a:srgbClr val="218B2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v-FI" sz="1600" dirty="0">
              <a:solidFill>
                <a:srgbClr val="218B2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FI" sz="1600" dirty="0" smtClean="0">
                <a:solidFill>
                  <a:srgbClr val="218B21"/>
                </a:solidFill>
              </a:rPr>
              <a:t>Uudet </a:t>
            </a:r>
            <a:r>
              <a:rPr lang="fi-FI" sz="1600" dirty="0" smtClean="0">
                <a:solidFill>
                  <a:srgbClr val="218B21"/>
                </a:solidFill>
              </a:rPr>
              <a:t>lukutaidot-kehitysohjelma</a:t>
            </a:r>
          </a:p>
          <a:p>
            <a:pPr lvl="1"/>
            <a:r>
              <a:rPr lang="sv-FI" sz="1600" dirty="0" smtClean="0">
                <a:solidFill>
                  <a:srgbClr val="218B21"/>
                </a:solidFill>
                <a:hlinkClick r:id="rId7"/>
              </a:rPr>
              <a:t>https://uudetlukutaidot.fi/</a:t>
            </a:r>
            <a:endParaRPr lang="sv-FI" sz="1600" dirty="0" smtClean="0">
              <a:solidFill>
                <a:srgbClr val="218B2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v-FI" sz="1600" dirty="0">
              <a:solidFill>
                <a:srgbClr val="218B2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1600" dirty="0" smtClean="0">
                <a:solidFill>
                  <a:srgbClr val="218B21"/>
                </a:solidFill>
              </a:rPr>
              <a:t>Laaja-alainen</a:t>
            </a:r>
            <a:r>
              <a:rPr lang="sv-FI" sz="1600" dirty="0" smtClean="0">
                <a:solidFill>
                  <a:srgbClr val="218B21"/>
                </a:solidFill>
              </a:rPr>
              <a:t> osaaminen vuosiluokittain Uudet lukutaidot kehitysohjelman mukaan</a:t>
            </a:r>
            <a:endParaRPr lang="sv-FI" sz="1600" dirty="0">
              <a:solidFill>
                <a:srgbClr val="218B2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1600" b="1" dirty="0" smtClean="0">
                <a:solidFill>
                  <a:srgbClr val="218B21"/>
                </a:solidFill>
                <a:hlinkClick r:id="rId8"/>
              </a:rPr>
              <a:t>Digitaalinen osaaminen: </a:t>
            </a:r>
          </a:p>
          <a:p>
            <a:pPr lvl="3"/>
            <a:r>
              <a:rPr lang="fi-FI" sz="1600" dirty="0" smtClean="0">
                <a:solidFill>
                  <a:srgbClr val="218B21"/>
                </a:solidFill>
                <a:hlinkClick r:id="rId8"/>
              </a:rPr>
              <a:t>https://miro.com/app/board/o9J_lVNiRFg=/?invite_link_id=62329633892</a:t>
            </a:r>
            <a:endParaRPr lang="sv-FI" sz="1600" dirty="0" smtClean="0">
              <a:solidFill>
                <a:srgbClr val="218B21"/>
              </a:solidFill>
            </a:endParaRP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sv-FI" sz="1600" b="1" dirty="0" smtClean="0">
                <a:solidFill>
                  <a:srgbClr val="218B21"/>
                </a:solidFill>
                <a:hlinkClick r:id="rId9"/>
              </a:rPr>
              <a:t>Ohjelmointiosaaminen: </a:t>
            </a:r>
            <a:r>
              <a:rPr lang="sv-FI" sz="1600" dirty="0" smtClean="0">
                <a:solidFill>
                  <a:srgbClr val="218B21"/>
                </a:solidFill>
                <a:hlinkClick r:id="rId9"/>
              </a:rPr>
              <a:t>https://docs.google.com/spreadsheets/d/1vcCICs3g9MiflYkVD0SojfUiznk1yf-c/edit?usp=sharing&amp;ouid=117026887385672666816&amp;rtpof=true&amp;sd=true</a:t>
            </a:r>
            <a:endParaRPr lang="sv-FI" sz="1600" dirty="0" smtClean="0">
              <a:solidFill>
                <a:srgbClr val="218B21"/>
              </a:solidFill>
            </a:endParaRPr>
          </a:p>
          <a:p>
            <a:pPr marL="2114550" lvl="4" indent="-285750">
              <a:buFont typeface="Arial" panose="020B0604020202020204" pitchFamily="34" charset="0"/>
              <a:buChar char="•"/>
            </a:pPr>
            <a:r>
              <a:rPr lang="sv-FI" sz="1600" b="1" dirty="0" smtClean="0">
                <a:solidFill>
                  <a:srgbClr val="218B21"/>
                </a:solidFill>
                <a:hlinkClick r:id="rId10"/>
              </a:rPr>
              <a:t>Medialukutaito:</a:t>
            </a:r>
          </a:p>
          <a:p>
            <a:pPr lvl="6"/>
            <a:r>
              <a:rPr lang="sv-FI" sz="1600" dirty="0" smtClean="0">
                <a:solidFill>
                  <a:srgbClr val="218B21"/>
                </a:solidFill>
                <a:hlinkClick r:id="rId10"/>
              </a:rPr>
              <a:t>https://docs.google.com/spreadsheets/d/1ZdkliSYGBcwXL0AFTee6tXDgo-9RAtLb/edit?usp=sharing&amp;ouid=101623145938496183383&amp;rtpof=true&amp;sd=true</a:t>
            </a:r>
            <a:endParaRPr lang="sv-FI" sz="1600" dirty="0" smtClean="0">
              <a:solidFill>
                <a:srgbClr val="218B21"/>
              </a:solidFill>
            </a:endParaRPr>
          </a:p>
          <a:p>
            <a:endParaRPr lang="en-US" sz="2800" dirty="0" smtClean="0">
              <a:solidFill>
                <a:srgbClr val="218B21"/>
              </a:solidFill>
            </a:endParaRPr>
          </a:p>
          <a:p>
            <a:endParaRPr lang="sv-FI" sz="2800" dirty="0">
              <a:solidFill>
                <a:srgbClr val="218B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92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14"/>
    </mc:Choice>
    <mc:Fallback xmlns="">
      <p:transition spd="slow" advTm="4114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7875" y="3571416"/>
            <a:ext cx="12229875" cy="3286584"/>
          </a:xfrm>
          <a:prstGeom prst="rect">
            <a:avLst/>
          </a:prstGeom>
        </p:spPr>
      </p:pic>
      <p:pic>
        <p:nvPicPr>
          <p:cNvPr id="4" name="Bildobjekt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99664" cy="6858000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016401" y="489452"/>
            <a:ext cx="10515600" cy="1325563"/>
          </a:xfrm>
        </p:spPr>
        <p:txBody>
          <a:bodyPr/>
          <a:lstStyle/>
          <a:p>
            <a:r>
              <a:rPr lang="sv-FI" sz="3600" dirty="0" smtClean="0">
                <a:solidFill>
                  <a:srgbClr val="218B21"/>
                </a:solidFill>
                <a:latin typeface="+mn-lt"/>
              </a:rPr>
              <a:t>Digipolun perusta</a:t>
            </a:r>
            <a:endParaRPr lang="en-US" sz="3600" dirty="0">
              <a:solidFill>
                <a:srgbClr val="218B21"/>
              </a:solidFill>
              <a:latin typeface="+mn-lt"/>
            </a:endParaRPr>
          </a:p>
        </p:txBody>
      </p:sp>
      <p:sp>
        <p:nvSpPr>
          <p:cNvPr id="8" name="textruta 7"/>
          <p:cNvSpPr txBox="1"/>
          <p:nvPr/>
        </p:nvSpPr>
        <p:spPr>
          <a:xfrm>
            <a:off x="2354981" y="1443841"/>
            <a:ext cx="983701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FI" sz="2800" dirty="0" smtClean="0">
                <a:solidFill>
                  <a:srgbClr val="218B21"/>
                </a:solidFill>
              </a:rPr>
              <a:t>Kansallisista ja paikallisista opetussuunnitelmista sekä OPH:n Uudet lukutaidot-kehittämisohjelman tavoitteista.</a:t>
            </a:r>
          </a:p>
          <a:p>
            <a:pPr lvl="3"/>
            <a:r>
              <a:rPr lang="sv-FI" sz="1600" dirty="0" smtClean="0">
                <a:solidFill>
                  <a:srgbClr val="218B21"/>
                </a:solidFill>
                <a:hlinkClick r:id="rId6"/>
              </a:rPr>
              <a:t>https://uudetlukutaidot.fi/</a:t>
            </a:r>
            <a:endParaRPr lang="sv-FI" sz="1600" dirty="0" smtClean="0">
              <a:solidFill>
                <a:srgbClr val="218B21"/>
              </a:solidFill>
            </a:endParaRPr>
          </a:p>
          <a:p>
            <a:pPr lvl="1"/>
            <a:endParaRPr lang="sv-FI" sz="2800" dirty="0" smtClean="0">
              <a:solidFill>
                <a:srgbClr val="218B2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FI" sz="2800" dirty="0" smtClean="0">
                <a:solidFill>
                  <a:srgbClr val="218B21"/>
                </a:solidFill>
              </a:rPr>
              <a:t>DigiEko-</a:t>
            </a:r>
            <a:r>
              <a:rPr lang="sv-FI" sz="2800" dirty="0" err="1" smtClean="0">
                <a:solidFill>
                  <a:srgbClr val="218B21"/>
                </a:solidFill>
              </a:rPr>
              <a:t>projekti</a:t>
            </a:r>
            <a:r>
              <a:rPr lang="sv-FI" sz="2800" dirty="0" smtClean="0">
                <a:solidFill>
                  <a:srgbClr val="218B21"/>
                </a:solidFill>
              </a:rPr>
              <a:t> jossa Loviisan kaupungille kehitettiin digitaalinen ekosysteemi.</a:t>
            </a:r>
          </a:p>
          <a:p>
            <a:endParaRPr lang="sv-FI" sz="2800" dirty="0" smtClean="0">
              <a:solidFill>
                <a:srgbClr val="218B21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v-FI" sz="2800" dirty="0" smtClean="0">
                <a:solidFill>
                  <a:srgbClr val="218B21"/>
                </a:solidFill>
              </a:rPr>
              <a:t>Oppilaiden oikeuteen tasa-arvoiseen ja tasa-vertaiseen opetukseen.</a:t>
            </a:r>
            <a:endParaRPr lang="en-US" sz="2800" dirty="0">
              <a:solidFill>
                <a:srgbClr val="218B21"/>
              </a:solidFill>
            </a:endParaRPr>
          </a:p>
        </p:txBody>
      </p:sp>
      <p:pic>
        <p:nvPicPr>
          <p:cNvPr id="7" name="Ljud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175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547"/>
    </mc:Choice>
    <mc:Fallback xmlns="">
      <p:transition spd="slow" advTm="245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7875" y="3571416"/>
            <a:ext cx="12229875" cy="3286584"/>
          </a:xfrm>
          <a:prstGeom prst="rect">
            <a:avLst/>
          </a:prstGeom>
        </p:spPr>
      </p:pic>
      <p:pic>
        <p:nvPicPr>
          <p:cNvPr id="4" name="Bildobjekt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99664" cy="6858000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51573" y="267086"/>
            <a:ext cx="10515600" cy="1325563"/>
          </a:xfrm>
        </p:spPr>
        <p:txBody>
          <a:bodyPr/>
          <a:lstStyle/>
          <a:p>
            <a:r>
              <a:rPr lang="sv-FI" sz="3600" dirty="0" smtClean="0">
                <a:solidFill>
                  <a:srgbClr val="218B21"/>
                </a:solidFill>
                <a:latin typeface="+mn-lt"/>
              </a:rPr>
              <a:t>Mihin digipolkua tarvitaan?</a:t>
            </a:r>
            <a:endParaRPr lang="en-US" sz="3600" dirty="0">
              <a:solidFill>
                <a:srgbClr val="218B21"/>
              </a:solidFill>
              <a:latin typeface="+mn-lt"/>
            </a:endParaRPr>
          </a:p>
        </p:txBody>
      </p:sp>
      <p:sp>
        <p:nvSpPr>
          <p:cNvPr id="8" name="textruta 7"/>
          <p:cNvSpPr txBox="1"/>
          <p:nvPr/>
        </p:nvSpPr>
        <p:spPr>
          <a:xfrm>
            <a:off x="2566542" y="1371738"/>
            <a:ext cx="9837019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FI" sz="2800" dirty="0" smtClean="0">
                <a:solidFill>
                  <a:srgbClr val="218B21"/>
                </a:solidFill>
              </a:rPr>
              <a:t>Digitaalisten taitojen</a:t>
            </a:r>
            <a:r>
              <a:rPr lang="sv-FI" sz="2800" dirty="0">
                <a:solidFill>
                  <a:srgbClr val="218B21"/>
                </a:solidFill>
              </a:rPr>
              <a:t> </a:t>
            </a:r>
            <a:r>
              <a:rPr lang="sv-FI" sz="2800" dirty="0" smtClean="0">
                <a:solidFill>
                  <a:srgbClr val="218B21"/>
                </a:solidFill>
              </a:rPr>
              <a:t>sekä medialuku- ja ohjelmointitaitojen kehittämiseen.</a:t>
            </a:r>
          </a:p>
          <a:p>
            <a:endParaRPr lang="sv-FI" sz="2800" dirty="0" smtClean="0">
              <a:solidFill>
                <a:srgbClr val="218B2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FI" sz="2800" dirty="0" smtClean="0">
                <a:solidFill>
                  <a:srgbClr val="218B21"/>
                </a:solidFill>
              </a:rPr>
              <a:t>Parantaa tasa-arvoa ja tasavertaisuutta kaikkien oppilaiden ja luokkien välillä.</a:t>
            </a:r>
          </a:p>
          <a:p>
            <a:endParaRPr lang="sv-FI" sz="2800" dirty="0" smtClean="0">
              <a:solidFill>
                <a:srgbClr val="218B2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FI" sz="2800" dirty="0" smtClean="0">
                <a:solidFill>
                  <a:srgbClr val="218B21"/>
                </a:solidFill>
              </a:rPr>
              <a:t>Edistää digitaalisten ympäristöiden käyttämistä ja niissä </a:t>
            </a:r>
            <a:r>
              <a:rPr lang="fi-FI" sz="2800" dirty="0" smtClean="0">
                <a:solidFill>
                  <a:srgbClr val="218B21"/>
                </a:solidFill>
              </a:rPr>
              <a:t>toimimista.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v-FI" sz="2800" dirty="0" smtClean="0">
              <a:solidFill>
                <a:srgbClr val="218B2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FI" sz="2800" dirty="0" smtClean="0">
                <a:solidFill>
                  <a:srgbClr val="218B21"/>
                </a:solidFill>
              </a:rPr>
              <a:t>Oppimisprosessien konkreettisena tukena.</a:t>
            </a:r>
            <a:endParaRPr lang="en-US" sz="2800" dirty="0" smtClean="0">
              <a:solidFill>
                <a:srgbClr val="218B2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218B21"/>
              </a:solidFill>
            </a:endParaRPr>
          </a:p>
        </p:txBody>
      </p:sp>
      <p:sp>
        <p:nvSpPr>
          <p:cNvPr id="6" name="Högerpil 5"/>
          <p:cNvSpPr/>
          <p:nvPr/>
        </p:nvSpPr>
        <p:spPr>
          <a:xfrm>
            <a:off x="673574" y="2659144"/>
            <a:ext cx="1892968" cy="904775"/>
          </a:xfrm>
          <a:prstGeom prst="rightArrow">
            <a:avLst/>
          </a:prstGeom>
          <a:solidFill>
            <a:srgbClr val="218B2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ruta 6"/>
          <p:cNvSpPr txBox="1"/>
          <p:nvPr/>
        </p:nvSpPr>
        <p:spPr>
          <a:xfrm>
            <a:off x="951005" y="2831593"/>
            <a:ext cx="1338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sz="2800" dirty="0" smtClean="0">
                <a:solidFill>
                  <a:srgbClr val="ABDB4D"/>
                </a:solidFill>
              </a:rPr>
              <a:t>Oppilas</a:t>
            </a:r>
            <a:endParaRPr lang="en-US" sz="2800" dirty="0">
              <a:solidFill>
                <a:srgbClr val="ABDB4D"/>
              </a:solidFill>
            </a:endParaRPr>
          </a:p>
        </p:txBody>
      </p:sp>
      <p:pic>
        <p:nvPicPr>
          <p:cNvPr id="3" name="Lju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77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019"/>
    </mc:Choice>
    <mc:Fallback xmlns="">
      <p:transition spd="slow" advTm="330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7875" y="3571416"/>
            <a:ext cx="12229875" cy="3286584"/>
          </a:xfrm>
          <a:prstGeom prst="rect">
            <a:avLst/>
          </a:prstGeom>
        </p:spPr>
      </p:pic>
      <p:pic>
        <p:nvPicPr>
          <p:cNvPr id="4" name="Bildobjekt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47" y="59518"/>
            <a:ext cx="9699664" cy="6858000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51573" y="267086"/>
            <a:ext cx="10515600" cy="1325563"/>
          </a:xfrm>
        </p:spPr>
        <p:txBody>
          <a:bodyPr/>
          <a:lstStyle/>
          <a:p>
            <a:r>
              <a:rPr lang="sv-FI" sz="3600" dirty="0" smtClean="0">
                <a:solidFill>
                  <a:srgbClr val="218B21"/>
                </a:solidFill>
                <a:latin typeface="+mn-lt"/>
              </a:rPr>
              <a:t>Mihin digipolkua tarvitaan?</a:t>
            </a:r>
            <a:endParaRPr lang="en-US" sz="3600" dirty="0">
              <a:solidFill>
                <a:srgbClr val="218B21"/>
              </a:solidFill>
              <a:latin typeface="+mn-lt"/>
            </a:endParaRPr>
          </a:p>
        </p:txBody>
      </p:sp>
      <p:sp>
        <p:nvSpPr>
          <p:cNvPr id="8" name="textruta 7"/>
          <p:cNvSpPr txBox="1"/>
          <p:nvPr/>
        </p:nvSpPr>
        <p:spPr>
          <a:xfrm>
            <a:off x="2644541" y="1578199"/>
            <a:ext cx="983701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FI" sz="2800" dirty="0" smtClean="0">
                <a:solidFill>
                  <a:srgbClr val="218B21"/>
                </a:solidFill>
              </a:rPr>
              <a:t>Opetussuunnitelmien tavoitteiden toteuttamisessa</a:t>
            </a:r>
            <a:endParaRPr lang="en-US" sz="2800" dirty="0" smtClean="0">
              <a:solidFill>
                <a:srgbClr val="218B2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v-FI" sz="2800" dirty="0" smtClean="0">
              <a:solidFill>
                <a:srgbClr val="218B2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FI" sz="2800" dirty="0" smtClean="0">
                <a:solidFill>
                  <a:srgbClr val="218B21"/>
                </a:solidFill>
              </a:rPr>
              <a:t>Käytännönläheisenä tukena digitaitojen ja laaja-alaisen osaamisen opetuksessa.</a:t>
            </a:r>
          </a:p>
          <a:p>
            <a:endParaRPr lang="sv-FI" sz="2800" dirty="0" smtClean="0">
              <a:solidFill>
                <a:srgbClr val="218B2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FI" sz="2800" dirty="0" smtClean="0">
                <a:solidFill>
                  <a:srgbClr val="218B21"/>
                </a:solidFill>
              </a:rPr>
              <a:t>Korostaa opetuksen tasavertaisuutta ja tasa-arvoa</a:t>
            </a:r>
          </a:p>
          <a:p>
            <a:endParaRPr lang="sv-FI" sz="2800" dirty="0" smtClean="0">
              <a:solidFill>
                <a:srgbClr val="218B2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rgbClr val="218B21"/>
              </a:solidFill>
            </a:endParaRPr>
          </a:p>
          <a:p>
            <a:endParaRPr lang="sv-FI" sz="2800" dirty="0">
              <a:solidFill>
                <a:srgbClr val="218B21"/>
              </a:solidFill>
            </a:endParaRPr>
          </a:p>
        </p:txBody>
      </p:sp>
      <p:sp>
        <p:nvSpPr>
          <p:cNvPr id="6" name="Högerpil 5"/>
          <p:cNvSpPr/>
          <p:nvPr/>
        </p:nvSpPr>
        <p:spPr>
          <a:xfrm>
            <a:off x="751573" y="2278540"/>
            <a:ext cx="1892968" cy="904775"/>
          </a:xfrm>
          <a:prstGeom prst="rightArrow">
            <a:avLst/>
          </a:prstGeom>
          <a:solidFill>
            <a:srgbClr val="218B2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ruta 6"/>
          <p:cNvSpPr txBox="1"/>
          <p:nvPr/>
        </p:nvSpPr>
        <p:spPr>
          <a:xfrm>
            <a:off x="929288" y="2469318"/>
            <a:ext cx="15375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sz="2800" dirty="0" smtClean="0">
                <a:solidFill>
                  <a:srgbClr val="ABDB4D"/>
                </a:solidFill>
              </a:rPr>
              <a:t>Opettaja</a:t>
            </a:r>
            <a:endParaRPr lang="en-US" sz="2800" dirty="0">
              <a:solidFill>
                <a:srgbClr val="ABDB4D"/>
              </a:solidFill>
            </a:endParaRPr>
          </a:p>
        </p:txBody>
      </p:sp>
      <p:pic>
        <p:nvPicPr>
          <p:cNvPr id="3" name="Lju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693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29"/>
    </mc:Choice>
    <mc:Fallback xmlns="">
      <p:transition spd="slow" advTm="178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7875" y="3571416"/>
            <a:ext cx="12229875" cy="3286584"/>
          </a:xfrm>
          <a:prstGeom prst="rect">
            <a:avLst/>
          </a:prstGeom>
        </p:spPr>
      </p:pic>
      <p:pic>
        <p:nvPicPr>
          <p:cNvPr id="4" name="Bildobjekt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" y="70540"/>
            <a:ext cx="9699664" cy="6858000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51573" y="267086"/>
            <a:ext cx="10515600" cy="1325563"/>
          </a:xfrm>
        </p:spPr>
        <p:txBody>
          <a:bodyPr/>
          <a:lstStyle/>
          <a:p>
            <a:r>
              <a:rPr lang="sv-FI" sz="3600" dirty="0" smtClean="0">
                <a:solidFill>
                  <a:srgbClr val="218B21"/>
                </a:solidFill>
                <a:latin typeface="+mn-lt"/>
              </a:rPr>
              <a:t>Mihin digipolkua tarvitaan?</a:t>
            </a:r>
            <a:endParaRPr lang="en-US" sz="3600" dirty="0">
              <a:solidFill>
                <a:srgbClr val="218B21"/>
              </a:solidFill>
              <a:latin typeface="+mn-lt"/>
            </a:endParaRPr>
          </a:p>
        </p:txBody>
      </p:sp>
      <p:sp>
        <p:nvSpPr>
          <p:cNvPr id="8" name="textruta 7"/>
          <p:cNvSpPr txBox="1"/>
          <p:nvPr/>
        </p:nvSpPr>
        <p:spPr>
          <a:xfrm>
            <a:off x="2644541" y="1578199"/>
            <a:ext cx="983701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FI" sz="2800" dirty="0" smtClean="0">
                <a:solidFill>
                  <a:srgbClr val="218B21"/>
                </a:solidFill>
              </a:rPr>
              <a:t>Välineenä opetussuunnitelman mukaisten tavoitteiden seurantaan ja </a:t>
            </a:r>
            <a:r>
              <a:rPr lang="fi-FI" sz="2800" dirty="0" smtClean="0">
                <a:solidFill>
                  <a:srgbClr val="218B21"/>
                </a:solidFill>
              </a:rPr>
              <a:t>saavuttamiselle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v-FI" sz="2800" dirty="0" smtClean="0">
              <a:solidFill>
                <a:srgbClr val="218B2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FI" sz="2800" dirty="0" smtClean="0">
                <a:solidFill>
                  <a:srgbClr val="218B21"/>
                </a:solidFill>
              </a:rPr>
              <a:t>Konkreettisena tukena digitaitojen ja laaja-alaisen osaamisen </a:t>
            </a:r>
            <a:r>
              <a:rPr lang="fi-FI" sz="2800" dirty="0" smtClean="0">
                <a:solidFill>
                  <a:srgbClr val="218B21"/>
                </a:solidFill>
              </a:rPr>
              <a:t>sisällyttämiselle</a:t>
            </a:r>
            <a:r>
              <a:rPr lang="sv-FI" sz="2800" dirty="0" smtClean="0">
                <a:solidFill>
                  <a:srgbClr val="218B21"/>
                </a:solidFill>
              </a:rPr>
              <a:t> opetukseen</a:t>
            </a:r>
          </a:p>
          <a:p>
            <a:endParaRPr lang="sv-FI" sz="2800" dirty="0" smtClean="0">
              <a:solidFill>
                <a:srgbClr val="218B2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FI" sz="2800" dirty="0" smtClean="0">
                <a:solidFill>
                  <a:srgbClr val="218B21"/>
                </a:solidFill>
              </a:rPr>
              <a:t>Tekee oppimisen etenemisestä näkyvää</a:t>
            </a:r>
            <a:endParaRPr lang="en-US" sz="2800" dirty="0" smtClean="0">
              <a:solidFill>
                <a:srgbClr val="218B2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rgbClr val="218B21"/>
              </a:solidFill>
            </a:endParaRPr>
          </a:p>
          <a:p>
            <a:endParaRPr lang="sv-FI" sz="2800" dirty="0">
              <a:solidFill>
                <a:srgbClr val="218B21"/>
              </a:solidFill>
            </a:endParaRPr>
          </a:p>
        </p:txBody>
      </p:sp>
      <p:sp>
        <p:nvSpPr>
          <p:cNvPr id="6" name="Högerpil 5"/>
          <p:cNvSpPr/>
          <p:nvPr/>
        </p:nvSpPr>
        <p:spPr>
          <a:xfrm>
            <a:off x="751573" y="3047153"/>
            <a:ext cx="1892968" cy="904775"/>
          </a:xfrm>
          <a:prstGeom prst="rightArrow">
            <a:avLst/>
          </a:prstGeom>
          <a:solidFill>
            <a:srgbClr val="218B2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ruta 6"/>
          <p:cNvSpPr txBox="1"/>
          <p:nvPr/>
        </p:nvSpPr>
        <p:spPr>
          <a:xfrm>
            <a:off x="929288" y="3237930"/>
            <a:ext cx="15375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sz="2800" dirty="0" smtClean="0">
                <a:solidFill>
                  <a:srgbClr val="ABDB4D"/>
                </a:solidFill>
              </a:rPr>
              <a:t>Opettaja</a:t>
            </a:r>
            <a:endParaRPr lang="en-US" sz="2800" dirty="0">
              <a:solidFill>
                <a:srgbClr val="ABDB4D"/>
              </a:solidFill>
            </a:endParaRPr>
          </a:p>
        </p:txBody>
      </p:sp>
      <p:sp>
        <p:nvSpPr>
          <p:cNvPr id="10" name="Högerpil 9"/>
          <p:cNvSpPr/>
          <p:nvPr/>
        </p:nvSpPr>
        <p:spPr>
          <a:xfrm>
            <a:off x="751573" y="1736040"/>
            <a:ext cx="1892968" cy="904775"/>
          </a:xfrm>
          <a:prstGeom prst="rightArrow">
            <a:avLst/>
          </a:prstGeom>
          <a:solidFill>
            <a:srgbClr val="218B2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ktangel 2"/>
          <p:cNvSpPr/>
          <p:nvPr/>
        </p:nvSpPr>
        <p:spPr>
          <a:xfrm>
            <a:off x="929288" y="1881452"/>
            <a:ext cx="14176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FI" sz="2800" dirty="0" smtClean="0">
                <a:solidFill>
                  <a:srgbClr val="ABDB4D"/>
                </a:solidFill>
              </a:rPr>
              <a:t>Oppilas</a:t>
            </a:r>
            <a:endParaRPr lang="en-US" sz="2800" dirty="0">
              <a:solidFill>
                <a:srgbClr val="ABDB4D"/>
              </a:solidFill>
            </a:endParaRPr>
          </a:p>
        </p:txBody>
      </p:sp>
      <p:pic>
        <p:nvPicPr>
          <p:cNvPr id="5" name="Lju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908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343"/>
    </mc:Choice>
    <mc:Fallback xmlns="">
      <p:transition spd="slow" advTm="223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7875" y="3571416"/>
            <a:ext cx="12229875" cy="3286584"/>
          </a:xfrm>
          <a:prstGeom prst="rect">
            <a:avLst/>
          </a:prstGeom>
        </p:spPr>
      </p:pic>
      <p:sp>
        <p:nvSpPr>
          <p:cNvPr id="9" name="textruta 8"/>
          <p:cNvSpPr txBox="1"/>
          <p:nvPr/>
        </p:nvSpPr>
        <p:spPr>
          <a:xfrm>
            <a:off x="7142019" y="6382398"/>
            <a:ext cx="6845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7"/>
              </a:rPr>
              <a:t>https://padlet.com/Carast/</a:t>
            </a:r>
            <a:endParaRPr lang="en-US" dirty="0"/>
          </a:p>
        </p:txBody>
      </p:sp>
      <p:sp>
        <p:nvSpPr>
          <p:cNvPr id="12" name="textruta 11"/>
          <p:cNvSpPr txBox="1"/>
          <p:nvPr/>
        </p:nvSpPr>
        <p:spPr>
          <a:xfrm>
            <a:off x="402937" y="139700"/>
            <a:ext cx="104902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sz="3800" dirty="0" smtClean="0">
                <a:solidFill>
                  <a:srgbClr val="218B21"/>
                </a:solidFill>
              </a:rPr>
              <a:t>Miltä digipolku näyttää?</a:t>
            </a:r>
            <a:endParaRPr lang="en-US" sz="3800" dirty="0"/>
          </a:p>
        </p:txBody>
      </p:sp>
      <p:sp>
        <p:nvSpPr>
          <p:cNvPr id="15" name="textruta 14"/>
          <p:cNvSpPr txBox="1"/>
          <p:nvPr/>
        </p:nvSpPr>
        <p:spPr>
          <a:xfrm>
            <a:off x="181094" y="4443406"/>
            <a:ext cx="222951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dirty="0" smtClean="0">
                <a:solidFill>
                  <a:srgbClr val="218B21"/>
                </a:solidFill>
              </a:rPr>
              <a:t>Toistaiseksi vain ruotsinkielisenä. Suomenkielinen </a:t>
            </a:r>
            <a:r>
              <a:rPr lang="fi-FI" dirty="0" smtClean="0">
                <a:solidFill>
                  <a:srgbClr val="218B21"/>
                </a:solidFill>
              </a:rPr>
              <a:t>versio ja vuosiluokkien erilliset polut, valmistuvat lokakuun aikana. </a:t>
            </a:r>
            <a:endParaRPr lang="fi-FI" dirty="0">
              <a:solidFill>
                <a:srgbClr val="218B21"/>
              </a:solidFill>
            </a:endParaRPr>
          </a:p>
        </p:txBody>
      </p:sp>
      <p:pic>
        <p:nvPicPr>
          <p:cNvPr id="3" name="Digilärstig_kort_vide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10606" y="788092"/>
            <a:ext cx="8906990" cy="5010182"/>
          </a:xfrm>
          <a:prstGeom prst="rect">
            <a:avLst/>
          </a:prstGeom>
        </p:spPr>
      </p:pic>
      <p:pic>
        <p:nvPicPr>
          <p:cNvPr id="6" name="Ljud 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43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763"/>
    </mc:Choice>
    <mc:Fallback xmlns="">
      <p:transition spd="slow" advTm="437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7875" y="3571416"/>
            <a:ext cx="12229875" cy="3286584"/>
          </a:xfrm>
          <a:prstGeom prst="rect">
            <a:avLst/>
          </a:prstGeom>
        </p:spPr>
      </p:pic>
      <p:pic>
        <p:nvPicPr>
          <p:cNvPr id="4" name="Bildobjekt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" y="70540"/>
            <a:ext cx="9699664" cy="6858000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00591" y="0"/>
            <a:ext cx="10515600" cy="1325563"/>
          </a:xfrm>
        </p:spPr>
        <p:txBody>
          <a:bodyPr/>
          <a:lstStyle/>
          <a:p>
            <a:r>
              <a:rPr lang="sv-FI" sz="3600" dirty="0" smtClean="0">
                <a:solidFill>
                  <a:srgbClr val="218B21"/>
                </a:solidFill>
                <a:latin typeface="+mn-lt"/>
              </a:rPr>
              <a:t>Mitä seuraavaksi?</a:t>
            </a:r>
            <a:endParaRPr lang="en-US" sz="3600" dirty="0">
              <a:solidFill>
                <a:srgbClr val="218B21"/>
              </a:solidFill>
              <a:latin typeface="+mn-lt"/>
            </a:endParaRPr>
          </a:p>
        </p:txBody>
      </p:sp>
      <p:sp>
        <p:nvSpPr>
          <p:cNvPr id="8" name="textruta 7"/>
          <p:cNvSpPr txBox="1"/>
          <p:nvPr/>
        </p:nvSpPr>
        <p:spPr>
          <a:xfrm>
            <a:off x="2619299" y="1052686"/>
            <a:ext cx="9572701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sz="2000" b="1" dirty="0" smtClean="0">
                <a:solidFill>
                  <a:srgbClr val="218B21"/>
                </a:solidFill>
              </a:rPr>
              <a:t>Syksy </a:t>
            </a:r>
            <a:r>
              <a:rPr lang="sv-FI" sz="2000" b="1" dirty="0">
                <a:solidFill>
                  <a:srgbClr val="218B21"/>
                </a:solidFill>
              </a:rPr>
              <a:t>2022 </a:t>
            </a:r>
            <a:endParaRPr lang="sv-FI" sz="2000" b="1" dirty="0" smtClean="0">
              <a:solidFill>
                <a:srgbClr val="218B2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dirty="0" smtClean="0">
                <a:solidFill>
                  <a:srgbClr val="218B21"/>
                </a:solidFill>
              </a:rPr>
              <a:t>Projekti: Esi- ja perusopetuksen oppilaiden digitaalisten taitojen kehittäminen osana Uudet lukutaidot-kehittämisohjelmaa käynnistyy. </a:t>
            </a:r>
            <a:r>
              <a:rPr lang="fi-FI" sz="2000" dirty="0">
                <a:solidFill>
                  <a:srgbClr val="218B21"/>
                </a:solidFill>
              </a:rPr>
              <a:t>Digituutorit aloittavat </a:t>
            </a:r>
            <a:r>
              <a:rPr lang="fi-FI" sz="2000" dirty="0" smtClean="0">
                <a:solidFill>
                  <a:srgbClr val="218B21"/>
                </a:solidFill>
              </a:rPr>
              <a:t>toiminnan</a:t>
            </a:r>
          </a:p>
          <a:p>
            <a:endParaRPr lang="fi-FI" sz="2000" dirty="0">
              <a:solidFill>
                <a:srgbClr val="218B2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dirty="0" smtClean="0">
                <a:solidFill>
                  <a:srgbClr val="218B21"/>
                </a:solidFill>
              </a:rPr>
              <a:t>Varhais- ja esiopetuksen digipolkua työstetään ja tavoitteet ankkuroidaan digipolun tavoitteisiin</a:t>
            </a:r>
          </a:p>
          <a:p>
            <a:endParaRPr lang="fi-FI" sz="2000" dirty="0" smtClean="0">
              <a:solidFill>
                <a:srgbClr val="218B2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dirty="0" smtClean="0">
                <a:solidFill>
                  <a:srgbClr val="218B21"/>
                </a:solidFill>
              </a:rPr>
              <a:t>Lokakuussa polusta saadaan suomenkieliset versiot, polku jaetaan myös vuosiluokkaosioiksi</a:t>
            </a:r>
            <a:r>
              <a:rPr lang="sv-FI" sz="2000" dirty="0" smtClean="0">
                <a:solidFill>
                  <a:srgbClr val="218B21"/>
                </a:solidFill>
              </a:rPr>
              <a:t> </a:t>
            </a:r>
            <a:r>
              <a:rPr lang="sv-FI" sz="2000" dirty="0">
                <a:solidFill>
                  <a:srgbClr val="218B21"/>
                </a:solidFill>
              </a:rPr>
              <a:t>ja jokaiseen luokkaan saadaan havainnollinen </a:t>
            </a:r>
            <a:r>
              <a:rPr lang="sv-FI" sz="2000" dirty="0" smtClean="0">
                <a:solidFill>
                  <a:srgbClr val="218B21"/>
                </a:solidFill>
              </a:rPr>
              <a:t>juliste</a:t>
            </a:r>
            <a:endParaRPr lang="sv-FI" sz="2000" dirty="0">
              <a:solidFill>
                <a:srgbClr val="218B2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v-FI" sz="2000" dirty="0" smtClean="0">
              <a:solidFill>
                <a:srgbClr val="218B2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FI" sz="2000" dirty="0" smtClean="0">
                <a:solidFill>
                  <a:srgbClr val="218B21"/>
                </a:solidFill>
              </a:rPr>
              <a:t>Perusopetuksen </a:t>
            </a:r>
            <a:r>
              <a:rPr lang="fi-FI" sz="2000" dirty="0" smtClean="0">
                <a:solidFill>
                  <a:srgbClr val="218B21"/>
                </a:solidFill>
              </a:rPr>
              <a:t>opettajat</a:t>
            </a:r>
            <a:r>
              <a:rPr lang="sv-FI" sz="2000" dirty="0" smtClean="0">
                <a:solidFill>
                  <a:srgbClr val="218B21"/>
                </a:solidFill>
              </a:rPr>
              <a:t> </a:t>
            </a:r>
            <a:r>
              <a:rPr lang="sv-FI" sz="2000" dirty="0">
                <a:solidFill>
                  <a:srgbClr val="218B21"/>
                </a:solidFill>
              </a:rPr>
              <a:t>tutustuvat digipolkuun ja ottavat tämän osana </a:t>
            </a:r>
            <a:r>
              <a:rPr lang="sv-FI" sz="2000" dirty="0" smtClean="0">
                <a:solidFill>
                  <a:srgbClr val="218B21"/>
                </a:solidFill>
              </a:rPr>
              <a:t>opetustaan </a:t>
            </a:r>
            <a:endParaRPr lang="sv-FI" sz="2000" dirty="0">
              <a:solidFill>
                <a:srgbClr val="218B21"/>
              </a:solidFill>
            </a:endParaRPr>
          </a:p>
          <a:p>
            <a:endParaRPr lang="sv-FI" sz="2000" dirty="0" smtClean="0">
              <a:solidFill>
                <a:srgbClr val="218B2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dirty="0" smtClean="0">
                <a:solidFill>
                  <a:srgbClr val="218B21"/>
                </a:solidFill>
              </a:rPr>
              <a:t>Digipolun tavoitteiden saavuttamisen seurannalle kehitetään toimiva tietojärjestelmä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fi-FI" sz="2000" dirty="0">
              <a:solidFill>
                <a:srgbClr val="218B21"/>
              </a:solidFill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fi-FI" sz="2000" dirty="0" smtClean="0">
                <a:solidFill>
                  <a:srgbClr val="218B21"/>
                </a:solidFill>
              </a:rPr>
              <a:t>Suomenkieliselle yläkoululle digiagenttitoiminta</a:t>
            </a:r>
          </a:p>
          <a:p>
            <a:pPr lvl="3"/>
            <a:endParaRPr lang="fi-FI" dirty="0" smtClean="0">
              <a:solidFill>
                <a:srgbClr val="218B21"/>
              </a:solidFill>
            </a:endParaRPr>
          </a:p>
          <a:p>
            <a:endParaRPr lang="fi-FI" dirty="0">
              <a:solidFill>
                <a:srgbClr val="218B2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sz="2000" dirty="0" smtClean="0">
              <a:solidFill>
                <a:srgbClr val="218B2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v-FI" sz="2000" dirty="0" smtClean="0">
              <a:solidFill>
                <a:srgbClr val="218B21"/>
              </a:solidFill>
            </a:endParaRPr>
          </a:p>
          <a:p>
            <a:endParaRPr lang="en-US" sz="2000" dirty="0" smtClean="0">
              <a:solidFill>
                <a:srgbClr val="218B21"/>
              </a:solidFill>
            </a:endParaRPr>
          </a:p>
          <a:p>
            <a:endParaRPr lang="sv-FI" sz="2000" dirty="0">
              <a:solidFill>
                <a:srgbClr val="218B21"/>
              </a:solidFill>
            </a:endParaRPr>
          </a:p>
        </p:txBody>
      </p:sp>
      <p:pic>
        <p:nvPicPr>
          <p:cNvPr id="6" name="Lju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484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816"/>
    </mc:Choice>
    <mc:Fallback xmlns="">
      <p:transition spd="slow" advTm="628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7875" y="3571416"/>
            <a:ext cx="12229875" cy="3286584"/>
          </a:xfrm>
          <a:prstGeom prst="rect">
            <a:avLst/>
          </a:prstGeom>
        </p:spPr>
      </p:pic>
      <p:pic>
        <p:nvPicPr>
          <p:cNvPr id="4" name="Bildobjekt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" y="70540"/>
            <a:ext cx="9699664" cy="6858000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05391" y="70540"/>
            <a:ext cx="10515600" cy="1325563"/>
          </a:xfrm>
        </p:spPr>
        <p:txBody>
          <a:bodyPr/>
          <a:lstStyle/>
          <a:p>
            <a:r>
              <a:rPr lang="sv-FI" sz="3600" dirty="0" smtClean="0">
                <a:solidFill>
                  <a:srgbClr val="218B21"/>
                </a:solidFill>
                <a:latin typeface="+mn-lt"/>
              </a:rPr>
              <a:t>Mitä seuraavaksi?</a:t>
            </a:r>
            <a:endParaRPr lang="en-US" sz="3600" dirty="0">
              <a:solidFill>
                <a:srgbClr val="218B21"/>
              </a:solidFill>
              <a:latin typeface="+mn-lt"/>
            </a:endParaRPr>
          </a:p>
        </p:txBody>
      </p:sp>
      <p:sp>
        <p:nvSpPr>
          <p:cNvPr id="8" name="textruta 7"/>
          <p:cNvSpPr txBox="1"/>
          <p:nvPr/>
        </p:nvSpPr>
        <p:spPr>
          <a:xfrm>
            <a:off x="2696727" y="1126575"/>
            <a:ext cx="9495273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b="1" dirty="0">
                <a:solidFill>
                  <a:srgbClr val="218B21"/>
                </a:solidFill>
              </a:rPr>
              <a:t>Kevät 2023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 smtClean="0">
                <a:solidFill>
                  <a:srgbClr val="218B21"/>
                </a:solidFill>
              </a:rPr>
              <a:t>Digipolku-VESO </a:t>
            </a:r>
            <a:r>
              <a:rPr lang="fi-FI" sz="2000" dirty="0">
                <a:solidFill>
                  <a:srgbClr val="218B21"/>
                </a:solidFill>
              </a:rPr>
              <a:t>lukukauden </a:t>
            </a:r>
            <a:r>
              <a:rPr lang="fi-FI" sz="2000" dirty="0" smtClean="0">
                <a:solidFill>
                  <a:srgbClr val="218B21"/>
                </a:solidFill>
              </a:rPr>
              <a:t>alussa</a:t>
            </a:r>
          </a:p>
          <a:p>
            <a:endParaRPr lang="fi-FI" sz="2000" dirty="0" smtClean="0">
              <a:solidFill>
                <a:srgbClr val="218B2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 smtClean="0">
                <a:solidFill>
                  <a:srgbClr val="218B21"/>
                </a:solidFill>
              </a:rPr>
              <a:t>Otetaan </a:t>
            </a:r>
            <a:r>
              <a:rPr lang="fi-FI" sz="2000" dirty="0">
                <a:solidFill>
                  <a:srgbClr val="218B21"/>
                </a:solidFill>
              </a:rPr>
              <a:t>osaksi </a:t>
            </a:r>
            <a:r>
              <a:rPr lang="fi-FI" sz="2000" dirty="0" smtClean="0">
                <a:solidFill>
                  <a:srgbClr val="218B21"/>
                </a:solidFill>
              </a:rPr>
              <a:t>esiopetuksen toimintaa</a:t>
            </a:r>
          </a:p>
          <a:p>
            <a:endParaRPr lang="fi-FI" sz="2000" dirty="0" smtClean="0">
              <a:solidFill>
                <a:srgbClr val="218B2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 smtClean="0">
                <a:solidFill>
                  <a:srgbClr val="218B21"/>
                </a:solidFill>
              </a:rPr>
              <a:t>Digiagentti-toiminta on kehittynyt yläkoulussa ja vastaava toiminta käynnistetään myös alakouluissa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sz="2000" dirty="0">
              <a:solidFill>
                <a:srgbClr val="218B21"/>
              </a:solidFill>
            </a:endParaRPr>
          </a:p>
          <a:p>
            <a:r>
              <a:rPr lang="fi-FI" sz="2000" b="1" dirty="0" smtClean="0">
                <a:solidFill>
                  <a:srgbClr val="218B21"/>
                </a:solidFill>
              </a:rPr>
              <a:t>Syksy 2023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dirty="0" smtClean="0">
                <a:solidFill>
                  <a:srgbClr val="218B21"/>
                </a:solidFill>
              </a:rPr>
              <a:t>Lasten ja oppilaiden digitaalisten taitojen kehittymistä osana opetusta seurataan aina esiopetuksesta peruskoulun loppuun asti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sz="2000" dirty="0">
              <a:solidFill>
                <a:srgbClr val="218B21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i-FI" sz="2000" dirty="0" smtClean="0">
                <a:solidFill>
                  <a:srgbClr val="218B21"/>
                </a:solidFill>
              </a:rPr>
              <a:t>Digipolkua ja seurantajärjestelmää kehitetään ja päivitetään tarvittaessa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sz="2000" dirty="0" smtClean="0">
              <a:solidFill>
                <a:srgbClr val="218B2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sz="2000" dirty="0">
              <a:solidFill>
                <a:srgbClr val="218B21"/>
              </a:solidFill>
            </a:endParaRPr>
          </a:p>
          <a:p>
            <a:endParaRPr lang="fi-FI" sz="2000" dirty="0">
              <a:solidFill>
                <a:srgbClr val="218B2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sz="2000" dirty="0" smtClean="0">
              <a:solidFill>
                <a:srgbClr val="218B21"/>
              </a:solidFill>
            </a:endParaRPr>
          </a:p>
          <a:p>
            <a:endParaRPr lang="sv-FI" sz="2000" dirty="0" smtClean="0">
              <a:solidFill>
                <a:srgbClr val="218B21"/>
              </a:solidFill>
            </a:endParaRPr>
          </a:p>
          <a:p>
            <a:endParaRPr lang="en-US" sz="2000" dirty="0" smtClean="0">
              <a:solidFill>
                <a:srgbClr val="218B21"/>
              </a:solidFill>
            </a:endParaRPr>
          </a:p>
          <a:p>
            <a:endParaRPr lang="sv-FI" sz="2000" dirty="0">
              <a:solidFill>
                <a:srgbClr val="218B21"/>
              </a:solidFill>
            </a:endParaRPr>
          </a:p>
        </p:txBody>
      </p:sp>
      <p:pic>
        <p:nvPicPr>
          <p:cNvPr id="7" name="Ljud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741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269"/>
    </mc:Choice>
    <mc:Fallback xmlns="">
      <p:transition spd="slow" advTm="462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7875" y="3571416"/>
            <a:ext cx="12229875" cy="3286584"/>
          </a:xfrm>
          <a:prstGeom prst="rect">
            <a:avLst/>
          </a:prstGeom>
        </p:spPr>
      </p:pic>
      <p:pic>
        <p:nvPicPr>
          <p:cNvPr id="4" name="Bildobjekt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" y="70540"/>
            <a:ext cx="9699664" cy="6858000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378424" y="630264"/>
            <a:ext cx="10515600" cy="1325563"/>
          </a:xfrm>
        </p:spPr>
        <p:txBody>
          <a:bodyPr/>
          <a:lstStyle/>
          <a:p>
            <a:pPr algn="ctr"/>
            <a:r>
              <a:rPr lang="sv-FI" sz="3600" dirty="0" smtClean="0">
                <a:solidFill>
                  <a:srgbClr val="218B21"/>
                </a:solidFill>
                <a:latin typeface="+mn-lt"/>
              </a:rPr>
              <a:t>Kiitos! </a:t>
            </a:r>
            <a:br>
              <a:rPr lang="sv-FI" sz="3600" dirty="0" smtClean="0">
                <a:solidFill>
                  <a:srgbClr val="218B21"/>
                </a:solidFill>
                <a:latin typeface="+mn-lt"/>
              </a:rPr>
            </a:br>
            <a:endParaRPr lang="en-US" sz="2400" dirty="0">
              <a:solidFill>
                <a:srgbClr val="218B21"/>
              </a:solidFill>
              <a:latin typeface="+mn-lt"/>
            </a:endParaRPr>
          </a:p>
        </p:txBody>
      </p:sp>
      <p:sp>
        <p:nvSpPr>
          <p:cNvPr id="8" name="textruta 7"/>
          <p:cNvSpPr txBox="1"/>
          <p:nvPr/>
        </p:nvSpPr>
        <p:spPr>
          <a:xfrm>
            <a:off x="3627360" y="2352386"/>
            <a:ext cx="949527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dirty="0" smtClean="0">
                <a:solidFill>
                  <a:srgbClr val="218B21"/>
                </a:solidFill>
              </a:rPr>
              <a:t>Ottakaa</a:t>
            </a:r>
            <a:r>
              <a:rPr lang="sv-FI" sz="2000" dirty="0" smtClean="0">
                <a:solidFill>
                  <a:srgbClr val="218B21"/>
                </a:solidFill>
              </a:rPr>
              <a:t> </a:t>
            </a:r>
            <a:r>
              <a:rPr lang="sv-FI" sz="2000" dirty="0">
                <a:solidFill>
                  <a:srgbClr val="218B21"/>
                </a:solidFill>
              </a:rPr>
              <a:t>mieluusti </a:t>
            </a:r>
            <a:r>
              <a:rPr lang="sv-FI" sz="2000" dirty="0" smtClean="0">
                <a:solidFill>
                  <a:srgbClr val="218B21"/>
                </a:solidFill>
              </a:rPr>
              <a:t>yhteyttä, </a:t>
            </a:r>
            <a:r>
              <a:rPr lang="sv-FI" sz="2000" dirty="0">
                <a:solidFill>
                  <a:srgbClr val="218B21"/>
                </a:solidFill>
              </a:rPr>
              <a:t>jos teillä on </a:t>
            </a:r>
            <a:r>
              <a:rPr lang="sv-FI" sz="2000" dirty="0" smtClean="0">
                <a:solidFill>
                  <a:srgbClr val="218B21"/>
                </a:solidFill>
              </a:rPr>
              <a:t>kysyttävää</a:t>
            </a:r>
          </a:p>
          <a:p>
            <a:endParaRPr lang="en-US" sz="2000" dirty="0" smtClean="0">
              <a:solidFill>
                <a:srgbClr val="218B21"/>
              </a:solidFill>
            </a:endParaRPr>
          </a:p>
          <a:p>
            <a:r>
              <a:rPr lang="sv-FI" sz="2000" dirty="0" smtClean="0">
                <a:solidFill>
                  <a:srgbClr val="218B21"/>
                </a:solidFill>
              </a:rPr>
              <a:t>Yhteystiedot: </a:t>
            </a:r>
          </a:p>
          <a:p>
            <a:r>
              <a:rPr lang="sv-FI" sz="2000" dirty="0" smtClean="0">
                <a:solidFill>
                  <a:srgbClr val="218B21"/>
                </a:solidFill>
              </a:rPr>
              <a:t>Carina Astikainen</a:t>
            </a:r>
          </a:p>
          <a:p>
            <a:r>
              <a:rPr lang="sv-FI" sz="2000" dirty="0" smtClean="0">
                <a:solidFill>
                  <a:srgbClr val="218B21"/>
                </a:solidFill>
              </a:rPr>
              <a:t>Lovisavikens skola</a:t>
            </a:r>
          </a:p>
          <a:p>
            <a:r>
              <a:rPr lang="sv-FI" sz="2000" dirty="0" smtClean="0">
                <a:solidFill>
                  <a:srgbClr val="218B21"/>
                </a:solidFill>
              </a:rPr>
              <a:t>Puh: 0440-555 819</a:t>
            </a:r>
          </a:p>
          <a:p>
            <a:r>
              <a:rPr lang="sv-FI" sz="2000" dirty="0" smtClean="0">
                <a:solidFill>
                  <a:srgbClr val="218B21"/>
                </a:solidFill>
              </a:rPr>
              <a:t>S-posti: </a:t>
            </a:r>
            <a:r>
              <a:rPr lang="sv-FI" sz="2000" dirty="0" smtClean="0">
                <a:solidFill>
                  <a:srgbClr val="218B21"/>
                </a:solidFill>
                <a:hlinkClick r:id="rId6"/>
              </a:rPr>
              <a:t>carina.astikainen@edu.loviisa.fi</a:t>
            </a:r>
            <a:endParaRPr lang="sv-FI" sz="2000" dirty="0" smtClean="0">
              <a:solidFill>
                <a:srgbClr val="218B21"/>
              </a:solidFill>
            </a:endParaRPr>
          </a:p>
          <a:p>
            <a:endParaRPr lang="sv-FI" sz="2000" dirty="0">
              <a:solidFill>
                <a:srgbClr val="218B21"/>
              </a:solidFill>
            </a:endParaRPr>
          </a:p>
          <a:p>
            <a:r>
              <a:rPr lang="sv-FI" sz="2000" dirty="0" smtClean="0">
                <a:solidFill>
                  <a:srgbClr val="218B21"/>
                </a:solidFill>
              </a:rPr>
              <a:t>Minuun saa yhteyttä myös Teams:in ja Wilman kautta!</a:t>
            </a:r>
            <a:endParaRPr lang="sv-FI" sz="2000" dirty="0">
              <a:solidFill>
                <a:srgbClr val="218B21"/>
              </a:solidFill>
            </a:endParaRPr>
          </a:p>
        </p:txBody>
      </p:sp>
      <p:pic>
        <p:nvPicPr>
          <p:cNvPr id="6" name="Lju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537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18"/>
    </mc:Choice>
    <mc:Fallback xmlns="">
      <p:transition spd="slow" advTm="106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A3887482501E940985D38B296F45A38" ma:contentTypeVersion="38" ma:contentTypeDescription="Create a new document." ma:contentTypeScope="" ma:versionID="f5aac4cc191607e7fce1f4884dedd09f">
  <xsd:schema xmlns:xsd="http://www.w3.org/2001/XMLSchema" xmlns:xs="http://www.w3.org/2001/XMLSchema" xmlns:p="http://schemas.microsoft.com/office/2006/metadata/properties" xmlns:ns3="f24b5489-d933-4ab9-a670-3c9d3c8fae5f" xmlns:ns4="23be3682-1295-48dc-8381-6b281cb965eb" targetNamespace="http://schemas.microsoft.com/office/2006/metadata/properties" ma:root="true" ma:fieldsID="94fd215a59602a5d54f4d9530d1a2fe9" ns3:_="" ns4:_="">
    <xsd:import namespace="f24b5489-d933-4ab9-a670-3c9d3c8fae5f"/>
    <xsd:import namespace="23be3682-1295-48dc-8381-6b281cb965eb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4:NotebookType" minOccurs="0"/>
                <xsd:element ref="ns4:FolderType" minOccurs="0"/>
                <xsd:element ref="ns4:Owner" minOccurs="0"/>
                <xsd:element ref="ns4:DefaultSectionNames" minOccurs="0"/>
                <xsd:element ref="ns4:AppVersion" minOccurs="0"/>
                <xsd:element ref="ns4:Teachers" minOccurs="0"/>
                <xsd:element ref="ns4:Students" minOccurs="0"/>
                <xsd:element ref="ns4:Student_Groups" minOccurs="0"/>
                <xsd:element ref="ns4:Invited_Teachers" minOccurs="0"/>
                <xsd:element ref="ns4:Invited_Students" minOccurs="0"/>
                <xsd:element ref="ns4:Self_Registration_Enabled" minOccurs="0"/>
                <xsd:element ref="ns3:SharedWithDetails" minOccurs="0"/>
                <xsd:element ref="ns3:SharingHintHash" minOccurs="0"/>
                <xsd:element ref="ns4:CultureName" minOccurs="0"/>
                <xsd:element ref="ns4:Has_Teacher_Only_SectionGroup" minOccurs="0"/>
                <xsd:element ref="ns4:Is_Collaboration_Space_Locked" minOccurs="0"/>
                <xsd:element ref="ns3:LastSharedByUser" minOccurs="0"/>
                <xsd:element ref="ns3:LastSharedByTime" minOccurs="0"/>
                <xsd:element ref="ns4:MediaServiceMetadata" minOccurs="0"/>
                <xsd:element ref="ns4:MediaServiceFastMetadata" minOccurs="0"/>
                <xsd:element ref="ns4:TeamsChannelId" minOccurs="0"/>
                <xsd:element ref="ns4:Math_Settings" minOccurs="0"/>
                <xsd:element ref="ns4:Templates" minOccurs="0"/>
                <xsd:element ref="ns4:Distribution_Groups" minOccurs="0"/>
                <xsd:element ref="ns4:LMS_Mappings" minOccurs="0"/>
                <xsd:element ref="ns4:Self_Registration_Enabled0" minOccurs="0"/>
                <xsd:element ref="ns4:IsNotebookLocked" minOccurs="0"/>
                <xsd:element ref="ns4:MediaServiceDateTaken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OCR" minOccurs="0"/>
                <xsd:element ref="ns4:MediaServiceAutoKeyPoints" minOccurs="0"/>
                <xsd:element ref="ns4:MediaServiceKeyPoints" minOccurs="0"/>
                <xsd:element ref="ns4:Teams_Channel_Section_Location" minOccurs="0"/>
                <xsd:element ref="ns4:MediaServiceLocation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4b5489-d933-4ab9-a670-3c9d3c8fae5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1" nillable="true" ma:displayName="Sharing Hint Hash" ma:description="" ma:hidden="true" ma:internalName="SharingHintHash" ma:readOnly="true">
      <xsd:simpleType>
        <xsd:restriction base="dms:Text"/>
      </xsd:simpleType>
    </xsd:element>
    <xsd:element name="LastSharedByUser" ma:index="25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26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be3682-1295-48dc-8381-6b281cb965eb" elementFormDefault="qualified">
    <xsd:import namespace="http://schemas.microsoft.com/office/2006/documentManagement/types"/>
    <xsd:import namespace="http://schemas.microsoft.com/office/infopath/2007/PartnerControls"/>
    <xsd:element name="NotebookType" ma:index="9" nillable="true" ma:displayName="Notebook Type" ma:internalName="NotebookType">
      <xsd:simpleType>
        <xsd:restriction base="dms:Text"/>
      </xsd:simpleType>
    </xsd:element>
    <xsd:element name="FolderType" ma:index="10" nillable="true" ma:displayName="Folder Type" ma:internalName="FolderType">
      <xsd:simpleType>
        <xsd:restriction base="dms:Text"/>
      </xsd:simpleType>
    </xsd:element>
    <xsd:element name="Owner" ma:index="11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efaultSectionNames" ma:index="12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AppVersion" ma:index="13" nillable="true" ma:displayName="App Version" ma:internalName="AppVersion">
      <xsd:simpleType>
        <xsd:restriction base="dms:Text"/>
      </xsd:simpleType>
    </xsd:element>
    <xsd:element name="Teachers" ma:index="14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15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16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Invited_Teachers" ma:index="17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18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19" nillable="true" ma:displayName="Self_Registration_Enabled" ma:internalName="Self_Registration_Enabled">
      <xsd:simpleType>
        <xsd:restriction base="dms:Boolean"/>
      </xsd:simpleType>
    </xsd:element>
    <xsd:element name="CultureName" ma:index="22" nillable="true" ma:displayName="Culture Name" ma:internalName="CultureName">
      <xsd:simpleType>
        <xsd:restriction base="dms:Text"/>
      </xsd:simpleType>
    </xsd:element>
    <xsd:element name="Has_Teacher_Only_SectionGroup" ma:index="23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24" nillable="true" ma:displayName="Is Collaboration Space Locked" ma:internalName="Is_Collaboration_Space_Locked">
      <xsd:simpleType>
        <xsd:restriction base="dms:Boolean"/>
      </xsd:simpleType>
    </xsd:element>
    <xsd:element name="MediaServiceMetadata" ma:index="27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28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TeamsChannelId" ma:index="29" nillable="true" ma:displayName="Teams Channel Id" ma:internalName="TeamsChannelId">
      <xsd:simpleType>
        <xsd:restriction base="dms:Text"/>
      </xsd:simpleType>
    </xsd:element>
    <xsd:element name="Math_Settings" ma:index="30" nillable="true" ma:displayName="Math Settings" ma:internalName="Math_Settings">
      <xsd:simpleType>
        <xsd:restriction base="dms:Text"/>
      </xsd:simpleType>
    </xsd:element>
    <xsd:element name="Templates" ma:index="31" nillable="true" ma:displayName="Templates" ma:internalName="Templates">
      <xsd:simpleType>
        <xsd:restriction base="dms:Note">
          <xsd:maxLength value="255"/>
        </xsd:restriction>
      </xsd:simpleType>
    </xsd:element>
    <xsd:element name="Distribution_Groups" ma:index="32" nillable="true" ma:displayName="Distribution Groups" ma:internalName="Distribution_Groups">
      <xsd:simpleType>
        <xsd:restriction base="dms:Note">
          <xsd:maxLength value="255"/>
        </xsd:restriction>
      </xsd:simpleType>
    </xsd:element>
    <xsd:element name="LMS_Mappings" ma:index="33" nillable="true" ma:displayName="LMS Mappings" ma:internalName="LMS_Mappings">
      <xsd:simpleType>
        <xsd:restriction base="dms:Note">
          <xsd:maxLength value="255"/>
        </xsd:restriction>
      </xsd:simpleType>
    </xsd:element>
    <xsd:element name="Self_Registration_Enabled0" ma:index="34" nillable="true" ma:displayName="Self Registration Enabled" ma:internalName="Self_Registration_Enabled0">
      <xsd:simpleType>
        <xsd:restriction base="dms:Boolean"/>
      </xsd:simpleType>
    </xsd:element>
    <xsd:element name="IsNotebookLocked" ma:index="35" nillable="true" ma:displayName="Is Notebook Locked" ma:internalName="IsNotebookLocked">
      <xsd:simpleType>
        <xsd:restriction base="dms:Boolean"/>
      </xsd:simpleType>
    </xsd:element>
    <xsd:element name="MediaServiceDateTaken" ma:index="36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37" nillable="true" ma:displayName="Tags" ma:internalName="MediaServiceAutoTags" ma:readOnly="true">
      <xsd:simpleType>
        <xsd:restriction base="dms:Text"/>
      </xsd:simpleType>
    </xsd:element>
    <xsd:element name="MediaServiceGenerationTime" ma:index="3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4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4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4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Teams_Channel_Section_Location" ma:index="43" nillable="true" ma:displayName="Teams Channel Section Location" ma:internalName="Teams_Channel_Section_Location">
      <xsd:simpleType>
        <xsd:restriction base="dms:Text"/>
      </xsd:simpleType>
    </xsd:element>
    <xsd:element name="MediaServiceLocation" ma:index="44" nillable="true" ma:displayName="Location" ma:internalName="MediaServiceLocation" ma:readOnly="true">
      <xsd:simpleType>
        <xsd:restriction base="dms:Text"/>
      </xsd:simpleType>
    </xsd:element>
    <xsd:element name="MediaLengthInSeconds" ma:index="45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Has_Teacher_Only_SectionGroup xmlns="23be3682-1295-48dc-8381-6b281cb965eb" xsi:nil="true"/>
    <Self_Registration_Enabled0 xmlns="23be3682-1295-48dc-8381-6b281cb965eb" xsi:nil="true"/>
    <FolderType xmlns="23be3682-1295-48dc-8381-6b281cb965eb" xsi:nil="true"/>
    <TeamsChannelId xmlns="23be3682-1295-48dc-8381-6b281cb965eb" xsi:nil="true"/>
    <DefaultSectionNames xmlns="23be3682-1295-48dc-8381-6b281cb965eb" xsi:nil="true"/>
    <CultureName xmlns="23be3682-1295-48dc-8381-6b281cb965eb" xsi:nil="true"/>
    <Distribution_Groups xmlns="23be3682-1295-48dc-8381-6b281cb965eb" xsi:nil="true"/>
    <Owner xmlns="23be3682-1295-48dc-8381-6b281cb965eb">
      <UserInfo>
        <DisplayName/>
        <AccountId xsi:nil="true"/>
        <AccountType/>
      </UserInfo>
    </Owner>
    <Invited_Teachers xmlns="23be3682-1295-48dc-8381-6b281cb965eb" xsi:nil="true"/>
    <Teams_Channel_Section_Location xmlns="23be3682-1295-48dc-8381-6b281cb965eb" xsi:nil="true"/>
    <Templates xmlns="23be3682-1295-48dc-8381-6b281cb965eb" xsi:nil="true"/>
    <NotebookType xmlns="23be3682-1295-48dc-8381-6b281cb965eb" xsi:nil="true"/>
    <Teachers xmlns="23be3682-1295-48dc-8381-6b281cb965eb">
      <UserInfo>
        <DisplayName/>
        <AccountId xsi:nil="true"/>
        <AccountType/>
      </UserInfo>
    </Teachers>
    <Students xmlns="23be3682-1295-48dc-8381-6b281cb965eb">
      <UserInfo>
        <DisplayName/>
        <AccountId xsi:nil="true"/>
        <AccountType/>
      </UserInfo>
    </Students>
    <Student_Groups xmlns="23be3682-1295-48dc-8381-6b281cb965eb">
      <UserInfo>
        <DisplayName/>
        <AccountId xsi:nil="true"/>
        <AccountType/>
      </UserInfo>
    </Student_Groups>
    <AppVersion xmlns="23be3682-1295-48dc-8381-6b281cb965eb" xsi:nil="true"/>
    <Self_Registration_Enabled xmlns="23be3682-1295-48dc-8381-6b281cb965eb" xsi:nil="true"/>
    <Math_Settings xmlns="23be3682-1295-48dc-8381-6b281cb965eb" xsi:nil="true"/>
    <Invited_Students xmlns="23be3682-1295-48dc-8381-6b281cb965eb" xsi:nil="true"/>
    <LMS_Mappings xmlns="23be3682-1295-48dc-8381-6b281cb965eb" xsi:nil="true"/>
    <IsNotebookLocked xmlns="23be3682-1295-48dc-8381-6b281cb965eb" xsi:nil="true"/>
    <Is_Collaboration_Space_Locked xmlns="23be3682-1295-48dc-8381-6b281cb965eb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E81DA59-4995-4BB4-9DAB-E7EBA02B999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4b5489-d933-4ab9-a670-3c9d3c8fae5f"/>
    <ds:schemaRef ds:uri="23be3682-1295-48dc-8381-6b281cb965e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A9900C9-9238-4D79-987B-9CD510B189D1}">
  <ds:schemaRefs>
    <ds:schemaRef ds:uri="23be3682-1295-48dc-8381-6b281cb965eb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f24b5489-d933-4ab9-a670-3c9d3c8fae5f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C6318B0A-E005-4F33-839C-7FF48B26EB0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1874</TotalTime>
  <Words>348</Words>
  <Application>Microsoft Office PowerPoint</Application>
  <PresentationFormat>Bredbild</PresentationFormat>
  <Paragraphs>100</Paragraphs>
  <Slides>10</Slides>
  <Notes>0</Notes>
  <HiddenSlides>0</HiddenSlides>
  <MMClips>10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Office-tema</vt:lpstr>
      <vt:lpstr>Digipolku Esi-ja perusopetuksen oppilaille Loviisan kaupunki</vt:lpstr>
      <vt:lpstr>Digipolun perusta</vt:lpstr>
      <vt:lpstr>Mihin digipolkua tarvitaan?</vt:lpstr>
      <vt:lpstr>Mihin digipolkua tarvitaan?</vt:lpstr>
      <vt:lpstr>Mihin digipolkua tarvitaan?</vt:lpstr>
      <vt:lpstr>PowerPoint-presentation</vt:lpstr>
      <vt:lpstr>Mitä seuraavaksi?</vt:lpstr>
      <vt:lpstr>Mitä seuraavaksi?</vt:lpstr>
      <vt:lpstr>Kiitos!  </vt:lpstr>
      <vt:lpstr>Lähteet</vt:lpstr>
    </vt:vector>
  </TitlesOfParts>
  <Company>Loviisan kaupunki - Lovisa stad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Digipolku Loviisan kaupunki</dc:title>
  <dc:creator>Carina Astikainen</dc:creator>
  <cp:lastModifiedBy>Carina Astikainen</cp:lastModifiedBy>
  <cp:revision>59</cp:revision>
  <dcterms:created xsi:type="dcterms:W3CDTF">2022-09-20T12:45:18Z</dcterms:created>
  <dcterms:modified xsi:type="dcterms:W3CDTF">2023-01-16T07:49:13Z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0x0101007A3887482501E940985D38B296F45A38</vt:lpwstr>
  </property>
</Properties>
</file>