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589213" y="199505"/>
            <a:ext cx="8915399" cy="1750627"/>
          </a:xfrm>
        </p:spPr>
        <p:txBody>
          <a:bodyPr>
            <a:normAutofit/>
          </a:bodyPr>
          <a:lstStyle/>
          <a:p>
            <a:r>
              <a:rPr lang="fi-FI" dirty="0" smtClean="0"/>
              <a:t>Osaamisperusteisuus – mitä se on?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89213" y="5257668"/>
            <a:ext cx="8915399" cy="1126283"/>
          </a:xfrm>
        </p:spPr>
        <p:txBody>
          <a:bodyPr/>
          <a:lstStyle/>
          <a:p>
            <a:r>
              <a:rPr lang="fi-FI" dirty="0" smtClean="0"/>
              <a:t>Lähde: Pikaopas kansalaisopiston opettajalle osaamisperusteisen kurssin suunnitteluun sekä opiskelijan ohjaukseen ja arviointiin. Kansalaisopistojen liitto </a:t>
            </a:r>
            <a:r>
              <a:rPr lang="fi-FI" dirty="0" err="1" smtClean="0"/>
              <a:t>KoL</a:t>
            </a:r>
            <a:r>
              <a:rPr lang="fi-FI" dirty="0" smtClean="0"/>
              <a:t> 2022.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890" y="2193983"/>
            <a:ext cx="5827657" cy="2819834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00895" cy="230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51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92925" y="358006"/>
            <a:ext cx="8911687" cy="1280890"/>
          </a:xfrm>
        </p:spPr>
        <p:txBody>
          <a:bodyPr/>
          <a:lstStyle/>
          <a:p>
            <a:r>
              <a:rPr lang="fi-FI" dirty="0" smtClean="0"/>
              <a:t>Johdanto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92925" y="1421476"/>
            <a:ext cx="5204413" cy="4572000"/>
          </a:xfrm>
        </p:spPr>
        <p:txBody>
          <a:bodyPr>
            <a:normAutofit fontScale="92500" lnSpcReduction="20000"/>
          </a:bodyPr>
          <a:lstStyle/>
          <a:p>
            <a:r>
              <a:rPr lang="fi-FI" sz="3200" dirty="0" smtClean="0"/>
              <a:t>Elinikäinen oppiminen</a:t>
            </a:r>
          </a:p>
          <a:p>
            <a:r>
              <a:rPr lang="fi-FI" sz="3200" dirty="0" smtClean="0"/>
              <a:t>Kansalaisopiston antamat tiedot ja taidot</a:t>
            </a:r>
          </a:p>
          <a:p>
            <a:r>
              <a:rPr lang="fi-FI" sz="3200" dirty="0" smtClean="0"/>
              <a:t>Tunnistaminen ja tunnustaminen ollut tähän asti puutteellista</a:t>
            </a:r>
          </a:p>
          <a:p>
            <a:r>
              <a:rPr lang="fi-FI" sz="3200" dirty="0" smtClean="0"/>
              <a:t>Lakimuutos 2021: vapaassa sivistystyössä voidaan järjestää osaamisperusteisesti toteutettuja kursseja.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64894" y="1730895"/>
            <a:ext cx="5859550" cy="439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19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Kansallinen </a:t>
            </a:r>
            <a:br>
              <a:rPr lang="fi-FI" dirty="0" smtClean="0"/>
            </a:br>
            <a:r>
              <a:rPr lang="fi-FI" dirty="0" smtClean="0"/>
              <a:t>Koski-tietovaranto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371" y="0"/>
            <a:ext cx="4721629" cy="2478855"/>
          </a:xfrm>
          <a:prstGeom prst="rect">
            <a:avLst/>
          </a:prstGeom>
        </p:spPr>
      </p:pic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1" y="2128058"/>
            <a:ext cx="9113261" cy="4596014"/>
          </a:xfrm>
        </p:spPr>
        <p:txBody>
          <a:bodyPr/>
          <a:lstStyle/>
          <a:p>
            <a:r>
              <a:rPr lang="fi-FI" sz="2800" dirty="0" smtClean="0"/>
              <a:t>Osaamisperusteisten kurssien </a:t>
            </a:r>
            <a:r>
              <a:rPr lang="fi-FI" sz="2800" dirty="0"/>
              <a:t>suoritustiedot voidaan viedä kansalliseen Koski-tietovarantoon.</a:t>
            </a:r>
          </a:p>
          <a:p>
            <a:r>
              <a:rPr lang="fi-FI" sz="2800" dirty="0"/>
              <a:t>Koskessa on kaikkien eri koulutusasteiden opintosuoritukset ja tutkintotiedot.</a:t>
            </a:r>
          </a:p>
          <a:p>
            <a:r>
              <a:rPr lang="fi-FI" sz="2800" dirty="0"/>
              <a:t>Edellytykset </a:t>
            </a:r>
            <a:r>
              <a:rPr lang="fi-FI" sz="2800" dirty="0" smtClean="0"/>
              <a:t>Koski-tietovarantoon </a:t>
            </a:r>
            <a:r>
              <a:rPr lang="fi-FI" sz="2800" dirty="0"/>
              <a:t>pääsemiseksi:</a:t>
            </a:r>
          </a:p>
          <a:p>
            <a:pPr marL="800100" lvl="1" indent="-342900">
              <a:buFont typeface="+mj-lt"/>
              <a:buAutoNum type="arabicPeriod"/>
            </a:pPr>
            <a:r>
              <a:rPr lang="fi-FI" sz="2400" dirty="0"/>
              <a:t>Koulutus on kuvattu osaamisperusteisesti</a:t>
            </a:r>
          </a:p>
          <a:p>
            <a:pPr marL="800100" lvl="1" indent="-342900">
              <a:buFont typeface="+mj-lt"/>
              <a:buAutoNum type="arabicPeriod"/>
            </a:pPr>
            <a:r>
              <a:rPr lang="fi-FI" sz="2400" dirty="0"/>
              <a:t>Kurssin laajuus ilmaistaan opintopisteinä</a:t>
            </a:r>
          </a:p>
          <a:p>
            <a:pPr marL="800100" lvl="1" indent="-342900">
              <a:buFont typeface="+mj-lt"/>
              <a:buAutoNum type="arabicPeriod"/>
            </a:pPr>
            <a:r>
              <a:rPr lang="fi-FI" sz="2400" dirty="0"/>
              <a:t>Opiskelijan osaaminen on arvioitu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803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Vapaaehtoista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496848" y="1551708"/>
            <a:ext cx="8915400" cy="4599709"/>
          </a:xfrm>
        </p:spPr>
        <p:txBody>
          <a:bodyPr>
            <a:noAutofit/>
          </a:bodyPr>
          <a:lstStyle/>
          <a:p>
            <a:r>
              <a:rPr lang="fi-FI" sz="2200" dirty="0" smtClean="0"/>
              <a:t>Osaamisen tunnustamisen mahdollistaminen ja osaamisperusteisten kurssien järjestäminen on </a:t>
            </a:r>
            <a:r>
              <a:rPr lang="fi-FI" sz="2200" b="1" dirty="0" smtClean="0"/>
              <a:t>kansalaisopistoille</a:t>
            </a:r>
            <a:r>
              <a:rPr lang="fi-FI" sz="2200" dirty="0" smtClean="0"/>
              <a:t> </a:t>
            </a:r>
            <a:r>
              <a:rPr lang="fi-FI" sz="2200" b="1" dirty="0" smtClean="0"/>
              <a:t>vapaaehtoista</a:t>
            </a:r>
            <a:r>
              <a:rPr lang="fi-FI" sz="2200" dirty="0" smtClean="0"/>
              <a:t>.</a:t>
            </a:r>
          </a:p>
          <a:p>
            <a:r>
              <a:rPr lang="fi-FI" sz="2200" dirty="0" smtClean="0"/>
              <a:t>Osaaminen tunnistaminen ja tunnustaminen on </a:t>
            </a:r>
            <a:r>
              <a:rPr lang="fi-FI" sz="2200" b="1" dirty="0" smtClean="0"/>
              <a:t>vapaaehtoista myös opiskelijalle</a:t>
            </a:r>
            <a:r>
              <a:rPr lang="fi-FI" sz="2200" dirty="0" smtClean="0"/>
              <a:t>.</a:t>
            </a:r>
          </a:p>
          <a:p>
            <a:r>
              <a:rPr lang="fi-FI" sz="2200" dirty="0" smtClean="0"/>
              <a:t>Osaamisperusteiselle kurssille voi osallistua myös </a:t>
            </a:r>
            <a:r>
              <a:rPr lang="fi-FI" sz="2200" b="1" dirty="0" smtClean="0"/>
              <a:t>ilman arviointia</a:t>
            </a:r>
            <a:r>
              <a:rPr lang="fi-FI" sz="2200" dirty="0" smtClean="0"/>
              <a:t>.</a:t>
            </a:r>
          </a:p>
          <a:p>
            <a:r>
              <a:rPr lang="fi-FI" sz="2200" dirty="0" smtClean="0"/>
              <a:t>Opiskelijan tulee ilmaista osaamisperusteisen kurssin alussa, että hän haluaa opettajan arvioivan osaamistaan.</a:t>
            </a:r>
          </a:p>
          <a:p>
            <a:r>
              <a:rPr lang="fi-FI" sz="2200" dirty="0" smtClean="0"/>
              <a:t>Mahdollisuus arviointiin ja kurssisuorituksen saamiseen tulee esitellä niin opinto-oppaissa kuin kurssin alussakin mahdollisimman selkeästi.</a:t>
            </a:r>
            <a:endParaRPr lang="fi-FI" sz="22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461" y="326"/>
            <a:ext cx="2158539" cy="215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54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92925" y="393201"/>
            <a:ext cx="8911687" cy="1280890"/>
          </a:xfrm>
        </p:spPr>
        <p:txBody>
          <a:bodyPr/>
          <a:lstStyle/>
          <a:p>
            <a:r>
              <a:rPr lang="fi-FI" dirty="0" smtClean="0"/>
              <a:t>Mitä hyötyä?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2" y="1154251"/>
            <a:ext cx="9104024" cy="5703749"/>
          </a:xfrm>
        </p:spPr>
        <p:txBody>
          <a:bodyPr>
            <a:normAutofit/>
          </a:bodyPr>
          <a:lstStyle/>
          <a:p>
            <a:r>
              <a:rPr lang="fi-FI" dirty="0" smtClean="0"/>
              <a:t>Lisäpalvelu opiskelijalle: helppo tehdä omaa osaamista näkyväksi.</a:t>
            </a:r>
          </a:p>
          <a:p>
            <a:r>
              <a:rPr lang="fi-FI" dirty="0" smtClean="0"/>
              <a:t>Tunnustettu suoritusmerkintä kurssista, osaamisesta ja kurssisuorituksesta hyödyttää konkreettisesti työssä, työnhaussa, opiskelussa ja opiskelemaan hakeutuessa.</a:t>
            </a:r>
          </a:p>
          <a:p>
            <a:r>
              <a:rPr lang="fi-FI" dirty="0" smtClean="0"/>
              <a:t>Hyöty kansalaisopistolle: meillä tapahtuvan opiskelun arvo ja houkuttelevuus lisääntyvät opiskelijoiden, muiden oppilaitosmuotojen ja sidosryhmiemme silmissä.</a:t>
            </a:r>
          </a:p>
          <a:p>
            <a:r>
              <a:rPr lang="fi-FI" dirty="0" smtClean="0"/>
              <a:t>Opettajalle uutta osaamista kurssien suunnitteluun ja toteutukseen, mahdollisesti uusia ideoita ja kilpailukykyä työmarkkinoilla. Verkkototeutuksella ei maantiedekään rajoita työmahdollisuuksia.</a:t>
            </a:r>
          </a:p>
          <a:p>
            <a:r>
              <a:rPr lang="fi-FI" dirty="0" smtClean="0"/>
              <a:t>Mitä useampi opiskelija hyödyntää kurssisuorituksiaan, sitä useampi työnantaja ja oppilaitos oppii tunnistamaan ja tunnustamaan kansalaisopistoista saatavaa osaamista.</a:t>
            </a:r>
          </a:p>
          <a:p>
            <a:r>
              <a:rPr lang="fi-FI" dirty="0" smtClean="0"/>
              <a:t>Opiskelijat innostuvat osallistumaan järjestämillesi osaamisperusteisille kursseille.</a:t>
            </a:r>
          </a:p>
          <a:p>
            <a:r>
              <a:rPr lang="fi-FI" dirty="0" smtClean="0"/>
              <a:t>Koska opiskelijat maksavat kursseista, mikseivät he ottaisi niistä irti kaikkea mahdollista hyötyä.</a:t>
            </a:r>
          </a:p>
        </p:txBody>
      </p:sp>
    </p:spTree>
    <p:extLst>
      <p:ext uri="{BB962C8B-B14F-4D97-AF65-F5344CB8AC3E}">
        <p14:creationId xmlns:p14="http://schemas.microsoft.com/office/powerpoint/2010/main" val="301266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Oma </a:t>
            </a:r>
            <a:r>
              <a:rPr lang="fi-FI" dirty="0"/>
              <a:t>O</a:t>
            </a:r>
            <a:r>
              <a:rPr lang="fi-FI" dirty="0" smtClean="0"/>
              <a:t>pintopolku netissä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92925" y="1435509"/>
            <a:ext cx="9195952" cy="5152104"/>
          </a:xfrm>
        </p:spPr>
        <p:txBody>
          <a:bodyPr>
            <a:normAutofit/>
          </a:bodyPr>
          <a:lstStyle/>
          <a:p>
            <a:r>
              <a:rPr lang="fi-FI" sz="2200" dirty="0" smtClean="0"/>
              <a:t>Opintopolku-portaali</a:t>
            </a:r>
          </a:p>
          <a:p>
            <a:r>
              <a:rPr lang="fi-FI" sz="2200" dirty="0" smtClean="0"/>
              <a:t>Siellä näkyvät Koski-tietovarantoon kirjatut opinnot</a:t>
            </a:r>
          </a:p>
          <a:p>
            <a:r>
              <a:rPr lang="fi-FI" sz="2200" dirty="0" smtClean="0"/>
              <a:t>Maksutta käytössä</a:t>
            </a:r>
          </a:p>
          <a:p>
            <a:r>
              <a:rPr lang="fi-FI" sz="2200" dirty="0" smtClean="0"/>
              <a:t>Kirjautuminen kuten Omaveroon ja Omakantaan</a:t>
            </a:r>
          </a:p>
          <a:p>
            <a:r>
              <a:rPr lang="fi-FI" sz="2200" dirty="0" smtClean="0"/>
              <a:t>Opintohistorian voi kätevästi jakaa työnantajalle tarvittaessa</a:t>
            </a:r>
          </a:p>
          <a:p>
            <a:pPr lvl="1"/>
            <a:r>
              <a:rPr lang="fi-FI" sz="2200" dirty="0" smtClean="0"/>
              <a:t>2018 alkaen peruskoulu, lukio, ammatilliset oppilaitokset</a:t>
            </a:r>
          </a:p>
          <a:p>
            <a:pPr lvl="1"/>
            <a:r>
              <a:rPr lang="fi-FI" sz="2200" dirty="0" smtClean="0"/>
              <a:t>1990 alkaen yo-tutkinnot</a:t>
            </a:r>
          </a:p>
          <a:p>
            <a:pPr lvl="1"/>
            <a:r>
              <a:rPr lang="fi-FI" sz="2200" dirty="0" smtClean="0"/>
              <a:t>1995 alkaen korkeakoulut</a:t>
            </a:r>
          </a:p>
          <a:p>
            <a:r>
              <a:rPr lang="fi-FI" sz="2200" dirty="0" smtClean="0"/>
              <a:t>Opiskelija itse päättää mitä jakaa</a:t>
            </a:r>
          </a:p>
          <a:p>
            <a:r>
              <a:rPr lang="fi-FI" sz="2200" dirty="0" smtClean="0"/>
              <a:t>Koulutuksen tarjoajat ja työnantajat eivät pääse tarkastelemaan muita kuin heille jaettuja tietoja</a:t>
            </a:r>
          </a:p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685" y="-1"/>
            <a:ext cx="3189316" cy="191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04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Osaamisperusteisuuden syvin olemus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b="1" dirty="0" smtClean="0"/>
              <a:t>Osaamisperusteisuus on ennen kaikkea pedagoginen lähestymistapa opettamiseen ja oppimiseen.</a:t>
            </a:r>
          </a:p>
          <a:p>
            <a:r>
              <a:rPr lang="fi-FI" sz="2800" dirty="0" smtClean="0"/>
              <a:t>Opintopisteet ja Koski-tietovarantoon </a:t>
            </a:r>
            <a:br>
              <a:rPr lang="fi-FI" sz="2800" dirty="0" smtClean="0"/>
            </a:br>
            <a:r>
              <a:rPr lang="fi-FI" sz="2800" dirty="0" smtClean="0"/>
              <a:t>pääseminen ovat käytännössä </a:t>
            </a:r>
            <a:r>
              <a:rPr lang="fi-FI" sz="2800" dirty="0"/>
              <a:t/>
            </a:r>
            <a:br>
              <a:rPr lang="fi-FI" sz="2800" dirty="0"/>
            </a:br>
            <a:r>
              <a:rPr lang="fi-FI" sz="2800" dirty="0" smtClean="0"/>
              <a:t>kirsikka tämän isomman kakun päällä.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327148232"/>
      </p:ext>
    </p:extLst>
  </p:cSld>
  <p:clrMapOvr>
    <a:masterClrMapping/>
  </p:clrMapOvr>
</p:sld>
</file>

<file path=ppt/theme/theme1.xml><?xml version="1.0" encoding="utf-8"?>
<a:theme xmlns:a="http://schemas.openxmlformats.org/drawingml/2006/main" name="Kuiskaus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243</TotalTime>
  <Words>334</Words>
  <Application>Microsoft Office PowerPoint</Application>
  <PresentationFormat>Laajakuva</PresentationFormat>
  <Paragraphs>42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Kuiskaus</vt:lpstr>
      <vt:lpstr>Osaamisperusteisuus – mitä se on?</vt:lpstr>
      <vt:lpstr>Johdanto</vt:lpstr>
      <vt:lpstr>Kansallinen  Koski-tietovaranto</vt:lpstr>
      <vt:lpstr>Vapaaehtoista</vt:lpstr>
      <vt:lpstr>Mitä hyötyä?</vt:lpstr>
      <vt:lpstr>Oma Opintopolku netissä</vt:lpstr>
      <vt:lpstr>Osaamisperusteisuuden syvin olemus</vt:lpstr>
    </vt:vector>
  </TitlesOfParts>
  <Company>Hausjärven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Osaamisperusteisen kurssin suunnittelu &amp;  opiskelijan ohjaus ja arviointi</dc:title>
  <dc:creator>Ylimäki Anu</dc:creator>
  <cp:lastModifiedBy>Ylimäki Anu</cp:lastModifiedBy>
  <cp:revision>17</cp:revision>
  <dcterms:created xsi:type="dcterms:W3CDTF">2023-09-28T06:38:23Z</dcterms:created>
  <dcterms:modified xsi:type="dcterms:W3CDTF">2023-10-06T07:38:34Z</dcterms:modified>
</cp:coreProperties>
</file>