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318" r:id="rId3"/>
    <p:sldId id="265" r:id="rId4"/>
    <p:sldId id="266" r:id="rId5"/>
    <p:sldId id="269" r:id="rId6"/>
    <p:sldId id="271" r:id="rId7"/>
    <p:sldId id="272" r:id="rId8"/>
    <p:sldId id="275" r:id="rId9"/>
    <p:sldId id="276" r:id="rId10"/>
    <p:sldId id="278" r:id="rId11"/>
    <p:sldId id="311" r:id="rId12"/>
    <p:sldId id="279" r:id="rId13"/>
    <p:sldId id="282" r:id="rId14"/>
    <p:sldId id="280" r:id="rId15"/>
    <p:sldId id="283" r:id="rId16"/>
    <p:sldId id="288" r:id="rId17"/>
    <p:sldId id="321" r:id="rId18"/>
    <p:sldId id="312" r:id="rId19"/>
    <p:sldId id="313" r:id="rId20"/>
    <p:sldId id="322" r:id="rId21"/>
    <p:sldId id="314" r:id="rId22"/>
    <p:sldId id="315" r:id="rId23"/>
    <p:sldId id="317" r:id="rId24"/>
    <p:sldId id="316" r:id="rId25"/>
    <p:sldId id="319" r:id="rId26"/>
    <p:sldId id="320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skar Laaksonen" initials="O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8" autoAdjust="0"/>
    <p:restoredTop sz="98935" autoAdjust="0"/>
  </p:normalViewPr>
  <p:slideViewPr>
    <p:cSldViewPr snapToGrid="0" showGuides="1">
      <p:cViewPr varScale="1">
        <p:scale>
          <a:sx n="111" d="100"/>
          <a:sy n="111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9T10:24:02.363"/>
    </inkml:context>
    <inkml:brush xml:id="br0">
      <inkml:brushProperty name="height" value="0.053" units="cm"/>
    </inkml:brush>
  </inkml:definitions>
  <inkml:trace contextRef="#ctx0" brushRef="#br0">1 1 4162 0 0,'0'0'1152'0'0,"0"0"-447"0"0,0 0 47 0 0,0 0-80 0 0,0 0-463 0 0,0 0-209 0 0,31 0 0 0 0,-31 0 0 0 0,0 0-257 0 0,0 0-1023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9T10:24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2289 0 0,'0'0'176'0'0,"0"0"-160"0"0,0 0 48 0 0,0 0-240 0 0,0 0-2017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7260-96AC-4331-A420-F0B128CC463E}" type="datetimeFigureOut">
              <a:rPr lang="fi-FI" smtClean="0"/>
              <a:t>11.1.2022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30BA-0CC1-40AB-AE80-2F533EB157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18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A30BA-0CC1-40AB-AE80-2F533EB1574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030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B08D2941-A7E5-4C26-B320-579010B60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018" y="4745772"/>
            <a:ext cx="7480852" cy="3280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fi-FI" dirty="0"/>
              <a:t>Luennoitsija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60" y="5137588"/>
            <a:ext cx="3190045" cy="1294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Alaotsikko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148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435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573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678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6770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2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980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2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63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pun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4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66945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4735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5685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 smtClean="0"/>
              <a:t>Nuoli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pun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Välilehden </a:t>
            </a:r>
            <a:br>
              <a:rPr lang="fi-FI" dirty="0" smtClean="0"/>
            </a:br>
            <a:r>
              <a:rPr lang="fi-FI" dirty="0" smtClean="0"/>
              <a:t>otsikko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6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s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fi-FI" dirty="0"/>
              <a:t>Luennoitsija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CEC5EDC0-A0E0-4F47-928F-B20B8076E634}"/>
                  </a:ext>
                </a:extLst>
              </p14:cNvPr>
              <p14:cNvContentPartPr/>
              <p14:nvPr userDrawn="1"/>
            </p14:nvContentPartPr>
            <p14:xfrm>
              <a:off x="2731856" y="4694400"/>
              <a:ext cx="11520" cy="36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CEC5EDC0-A0E0-4F47-928F-B20B8076E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2496" y="4685040"/>
                <a:ext cx="30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469EDAD8-DE64-4AA1-99EB-7E6A49453D5D}"/>
                  </a:ext>
                </a:extLst>
              </p14:cNvPr>
              <p14:cNvContentPartPr/>
              <p14:nvPr userDrawn="1"/>
            </p14:nvContentPartPr>
            <p14:xfrm>
              <a:off x="2642576" y="4739040"/>
              <a:ext cx="360" cy="36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469EDAD8-DE64-4AA1-99EB-7E6A49453D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3936" y="473040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66" y="5137588"/>
            <a:ext cx="3192434" cy="1294153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11.1.2022</a:t>
            </a:fld>
            <a:endParaRPr lang="fi-FI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Alaotsikko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443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Välilehden 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0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Välilehden 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47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Välilehden 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6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09" y="2254251"/>
            <a:ext cx="5795784" cy="2349500"/>
          </a:xfrm>
          <a:prstGeom prst="rect">
            <a:avLst/>
          </a:prstGeom>
        </p:spPr>
      </p:pic>
      <p:sp>
        <p:nvSpPr>
          <p:cNvPr id="4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574" y="4831894"/>
            <a:ext cx="7480852" cy="50567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5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56654" y="5491071"/>
            <a:ext cx="7478692" cy="327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91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09" y="2254251"/>
            <a:ext cx="5795784" cy="2349500"/>
          </a:xfrm>
          <a:prstGeom prst="rect">
            <a:avLst/>
          </a:prstGeom>
        </p:spPr>
      </p:pic>
      <p:sp>
        <p:nvSpPr>
          <p:cNvPr id="4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574" y="4831894"/>
            <a:ext cx="7480852" cy="50567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5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56654" y="5491071"/>
            <a:ext cx="7478692" cy="327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87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 dirty="0" smtClean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66" y="5137588"/>
            <a:ext cx="3192434" cy="129415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11.1.2022</a:t>
            </a:fld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00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11.1.2022</a:t>
            </a:fld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02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mus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11.1.2022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2046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11.1.2022</a:t>
            </a:fld>
            <a:endParaRPr lang="fi-FI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4932000" cy="40698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1057" y="1825625"/>
            <a:ext cx="4932000" cy="40698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575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11.1.2022</a:t>
            </a:fld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83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07030" cy="365125"/>
          </a:xfrm>
        </p:spPr>
        <p:txBody>
          <a:bodyPr/>
          <a:lstStyle>
            <a:lvl1pPr>
              <a:defRPr sz="1050"/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32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ngr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00999-EDA5-4B6B-8344-7EB1B35B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00" y="1673225"/>
            <a:ext cx="4780800" cy="3511550"/>
          </a:xfrm>
        </p:spPr>
        <p:txBody>
          <a:bodyPr>
            <a:normAutofit/>
          </a:bodyPr>
          <a:lstStyle>
            <a:lvl1pPr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72000" y="1227388"/>
            <a:ext cx="4534256" cy="440322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64" y="2075205"/>
            <a:ext cx="1757071" cy="2707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07030" cy="365125"/>
          </a:xfrm>
        </p:spPr>
        <p:txBody>
          <a:bodyPr/>
          <a:lstStyle>
            <a:lvl1pPr>
              <a:defRPr sz="1050"/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11.1.2022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357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40BC-9B28-4ACE-B7B8-D3C83187B980}" type="datetimeFigureOut">
              <a:rPr lang="fi-FI" smtClean="0"/>
              <a:t>11.1.2022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67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79" r:id="rId7"/>
    <p:sldLayoutId id="214748367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80" r:id="rId16"/>
    <p:sldLayoutId id="2147483682" r:id="rId17"/>
    <p:sldLayoutId id="2147483681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83" r:id="rId2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zyme.expasy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 smtClean="0"/>
              <a:t>Oskar Laaksonen</a:t>
            </a:r>
            <a:endParaRPr lang="fi-FI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Novida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Entsyymit &amp; </a:t>
            </a:r>
            <a:r>
              <a:rPr lang="fi-FI" dirty="0" err="1" smtClean="0"/>
              <a:t>fermentaatiot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79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78028" y="1825624"/>
            <a:ext cx="4932000" cy="4528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Endogeenisten entsyymien aikaansaaman vaikutuksen kontrolloidumpi vaikutus tai siirtäminen toiseen prosessiin </a:t>
            </a:r>
          </a:p>
          <a:p>
            <a:r>
              <a:rPr lang="fi-FI" altLang="fi-FI" sz="2200" dirty="0" smtClean="0"/>
              <a:t>Kaupalliset tuotteet tyypillisesti seoksia</a:t>
            </a:r>
          </a:p>
          <a:p>
            <a:pPr lvl="1"/>
            <a:r>
              <a:rPr lang="fi-FI" altLang="fi-FI" sz="1800" dirty="0" smtClean="0"/>
              <a:t>useita aktiivisuuksia</a:t>
            </a:r>
          </a:p>
          <a:p>
            <a:r>
              <a:rPr lang="fi-FI" altLang="fi-FI" sz="2200" dirty="0" smtClean="0"/>
              <a:t>Esimerkiksi proteiineja, lipidejä</a:t>
            </a:r>
            <a:r>
              <a:rPr lang="fi-FI" altLang="fi-FI" sz="2200" dirty="0"/>
              <a:t>, </a:t>
            </a:r>
            <a:r>
              <a:rPr lang="fi-FI" altLang="fi-FI" sz="2200" dirty="0" smtClean="0"/>
              <a:t>hiilihydraatteja, aromeja/makuja, jne. muokkaavia </a:t>
            </a:r>
          </a:p>
          <a:p>
            <a:pPr lvl="1"/>
            <a:endParaRPr lang="fi-FI" altLang="fi-FI" sz="1800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1" name="Content Placeholder 10"/>
          <p:cNvSpPr>
            <a:spLocks noGrp="1"/>
          </p:cNvSpPr>
          <p:nvPr>
            <p:ph idx="10"/>
          </p:nvPr>
        </p:nvSpPr>
        <p:spPr>
          <a:xfrm>
            <a:off x="6291057" y="1825625"/>
            <a:ext cx="4932000" cy="44526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altLang="fi-FI" sz="2600" dirty="0" smtClean="0"/>
              <a:t>Käyttö </a:t>
            </a:r>
            <a:r>
              <a:rPr lang="fi-FI" altLang="fi-FI" sz="2600" dirty="0"/>
              <a:t>prosessin edistämisessä</a:t>
            </a:r>
          </a:p>
          <a:p>
            <a:pPr lvl="1"/>
            <a:r>
              <a:rPr lang="fi-FI" altLang="fi-FI" sz="2000" dirty="0"/>
              <a:t>juuston kypsytys, mehun uutto, mehun/viinin selkiytys, öljyn uutto siemenistä, </a:t>
            </a:r>
            <a:r>
              <a:rPr lang="fi-FI" altLang="fi-FI" sz="2000" dirty="0" smtClean="0"/>
              <a:t>leivonnaisten </a:t>
            </a:r>
            <a:r>
              <a:rPr lang="fi-FI" altLang="fi-FI" sz="2000" dirty="0"/>
              <a:t>kohotus ja stabilointi</a:t>
            </a:r>
          </a:p>
          <a:p>
            <a:pPr marL="0" indent="0">
              <a:buNone/>
            </a:pPr>
            <a:r>
              <a:rPr lang="fi-FI" altLang="fi-FI" sz="2600" dirty="0" smtClean="0"/>
              <a:t>Käyttö </a:t>
            </a:r>
            <a:r>
              <a:rPr lang="fi-FI" altLang="fi-FI" sz="2600" dirty="0"/>
              <a:t>elintarvikkeiden ja niiden aineosien tuotannossa</a:t>
            </a:r>
          </a:p>
          <a:p>
            <a:pPr lvl="1"/>
            <a:r>
              <a:rPr lang="fi-FI" altLang="fi-FI" sz="2000" dirty="0"/>
              <a:t>maissisiirapit, </a:t>
            </a:r>
            <a:r>
              <a:rPr lang="fi-FI" altLang="fi-FI" sz="2000" dirty="0" smtClean="0"/>
              <a:t>korkeafruktoosinen </a:t>
            </a:r>
            <a:r>
              <a:rPr lang="fi-FI" altLang="fi-FI" sz="2000" dirty="0"/>
              <a:t>maissisiirappi, </a:t>
            </a:r>
            <a:r>
              <a:rPr lang="fi-FI" altLang="fi-FI" sz="2000" dirty="0" smtClean="0"/>
              <a:t>muut makeutusaineet </a:t>
            </a:r>
          </a:p>
          <a:p>
            <a:pPr marL="0" indent="0">
              <a:buNone/>
            </a:pPr>
            <a:r>
              <a:rPr lang="fi-FI" altLang="fi-FI" sz="2600" dirty="0" smtClean="0"/>
              <a:t>Käyttö </a:t>
            </a:r>
            <a:r>
              <a:rPr lang="fi-FI" altLang="fi-FI" sz="2600" dirty="0"/>
              <a:t>ruuan komponenttien muokkauksessa</a:t>
            </a:r>
          </a:p>
          <a:p>
            <a:pPr lvl="1"/>
            <a:r>
              <a:rPr lang="fi-FI" altLang="fi-FI" sz="2000" dirty="0" smtClean="0"/>
              <a:t>maidon </a:t>
            </a:r>
            <a:r>
              <a:rPr lang="fi-FI" altLang="fi-FI" sz="2000" dirty="0"/>
              <a:t>”</a:t>
            </a:r>
            <a:r>
              <a:rPr lang="fi-FI" altLang="fi-FI" sz="2000" dirty="0" err="1"/>
              <a:t>kokkaroiminen</a:t>
            </a:r>
            <a:r>
              <a:rPr lang="fi-FI" altLang="fi-FI" sz="2000" dirty="0"/>
              <a:t>” juustonvalmistuksessa, </a:t>
            </a:r>
            <a:r>
              <a:rPr lang="fi-FI" altLang="fi-FI" sz="2000" dirty="0" smtClean="0"/>
              <a:t>sitrusmehun </a:t>
            </a:r>
            <a:r>
              <a:rPr lang="fi-FI" altLang="fi-FI" sz="2000" dirty="0"/>
              <a:t>karvauden </a:t>
            </a:r>
            <a:r>
              <a:rPr lang="fi-FI" altLang="fi-FI" sz="2000" dirty="0" smtClean="0"/>
              <a:t>poisto</a:t>
            </a:r>
            <a:endParaRPr lang="fi-FI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 smtClean="0"/>
              <a:t>Eksogeeniset entsyymit</a:t>
            </a:r>
            <a:endParaRPr lang="fi-FI" sz="5400" dirty="0"/>
          </a:p>
        </p:txBody>
      </p:sp>
    </p:spTree>
    <p:extLst>
      <p:ext uri="{BB962C8B-B14F-4D97-AF65-F5344CB8AC3E}">
        <p14:creationId xmlns:p14="http://schemas.microsoft.com/office/powerpoint/2010/main" val="27204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 dirty="0" smtClean="0"/>
              <a:t>Proteiinin tai sen osan toiminnallisuuden parantaminen</a:t>
            </a:r>
          </a:p>
          <a:p>
            <a:pPr marL="912813" lvl="2" indent="-381000"/>
            <a:r>
              <a:rPr lang="fi-FI" altLang="fi-FI" dirty="0" smtClean="0"/>
              <a:t>ravitsemus</a:t>
            </a:r>
            <a:r>
              <a:rPr lang="fi-FI" altLang="fi-FI" dirty="0"/>
              <a:t>, aistinvaraiset ominaisuudet</a:t>
            </a:r>
          </a:p>
          <a:p>
            <a:pPr marL="912813" lvl="2" indent="-381000"/>
            <a:r>
              <a:rPr lang="fi-FI" altLang="fi-FI" dirty="0"/>
              <a:t>rakenteelliset ja fysikaalis-kemialliset (</a:t>
            </a:r>
            <a:r>
              <a:rPr lang="fi-FI" altLang="fi-FI" dirty="0" err="1"/>
              <a:t>liuokoisuus</a:t>
            </a:r>
            <a:r>
              <a:rPr lang="fi-FI" altLang="fi-FI" dirty="0"/>
              <a:t>, vaahtoutuminen, </a:t>
            </a:r>
            <a:r>
              <a:rPr lang="fi-FI" altLang="fi-FI" dirty="0" err="1"/>
              <a:t>emulgointi</a:t>
            </a:r>
            <a:r>
              <a:rPr lang="fi-FI" altLang="fi-FI" dirty="0"/>
              <a:t>, </a:t>
            </a:r>
            <a:r>
              <a:rPr lang="fi-FI" altLang="fi-FI" dirty="0" err="1"/>
              <a:t>geeliytyminen</a:t>
            </a:r>
            <a:r>
              <a:rPr lang="fi-FI" altLang="fi-FI" dirty="0"/>
              <a:t>) </a:t>
            </a:r>
            <a:r>
              <a:rPr lang="fi-FI" altLang="fi-FI" dirty="0" smtClean="0"/>
              <a:t>ominaisuudet</a:t>
            </a:r>
          </a:p>
          <a:p>
            <a:pPr marL="1370013" lvl="3" indent="-381000"/>
            <a:r>
              <a:rPr lang="fi-FI" altLang="fi-FI" dirty="0" smtClean="0"/>
              <a:t>esim. lihan mureutus, taikinan gluteenin muokkaaminen </a:t>
            </a:r>
            <a:endParaRPr lang="fi-FI" altLang="fi-FI" dirty="0"/>
          </a:p>
          <a:p>
            <a:pPr marL="912813" lvl="2" indent="-381000"/>
            <a:r>
              <a:rPr lang="fi-FI" altLang="fi-FI" dirty="0" err="1"/>
              <a:t>allergeenisuuden</a:t>
            </a:r>
            <a:r>
              <a:rPr lang="fi-FI" altLang="fi-FI" dirty="0"/>
              <a:t> vähentäminen, </a:t>
            </a:r>
          </a:p>
          <a:p>
            <a:pPr marL="912813" lvl="2" indent="-381000"/>
            <a:r>
              <a:rPr lang="fi-FI" altLang="fi-FI" dirty="0" smtClean="0"/>
              <a:t>karvaalta maistuvien </a:t>
            </a:r>
            <a:r>
              <a:rPr lang="fi-FI" altLang="fi-FI" dirty="0"/>
              <a:t>peptidien </a:t>
            </a:r>
            <a:r>
              <a:rPr lang="fi-FI" altLang="fi-FI" dirty="0" smtClean="0"/>
              <a:t>poisto</a:t>
            </a:r>
          </a:p>
          <a:p>
            <a:pPr marL="531813" lvl="2" indent="0">
              <a:buNone/>
            </a:pPr>
            <a:endParaRPr lang="fi-FI" altLang="fi-FI" dirty="0" smtClean="0"/>
          </a:p>
          <a:p>
            <a:pPr marL="266700" lvl="1" indent="-266700"/>
            <a:r>
              <a:rPr lang="fi-FI" altLang="fi-FI" sz="2800" dirty="0" smtClean="0"/>
              <a:t>Lipidin </a:t>
            </a:r>
            <a:r>
              <a:rPr lang="fi-FI" altLang="fi-FI" sz="2800" dirty="0"/>
              <a:t>tai sen osan toiminnallisuuden </a:t>
            </a:r>
            <a:r>
              <a:rPr lang="fi-FI" altLang="fi-FI" sz="2800" dirty="0" smtClean="0"/>
              <a:t>parantaminen</a:t>
            </a:r>
          </a:p>
          <a:p>
            <a:pPr marL="723900" lvl="2" indent="-266700"/>
            <a:r>
              <a:rPr lang="fi-FI" altLang="fi-FI" dirty="0" smtClean="0"/>
              <a:t>makuun ja hajuun vaikuttaminen (esim. juustot)</a:t>
            </a:r>
          </a:p>
          <a:p>
            <a:pPr marL="723900" lvl="2" indent="-266700"/>
            <a:r>
              <a:rPr lang="fi-FI" altLang="fi-FI" dirty="0" smtClean="0"/>
              <a:t>toiminnallisuuden tai ravintoarvojen muokkaaminen (esim. äidin maidonkorvikkeet)</a:t>
            </a:r>
          </a:p>
          <a:p>
            <a:pPr marL="723900" lvl="2" indent="-266700"/>
            <a:r>
              <a:rPr lang="fi-FI" altLang="fi-FI" dirty="0" smtClean="0"/>
              <a:t>taikinan muokkaus</a:t>
            </a:r>
            <a:endParaRPr lang="fi-FI" altLang="fi-FI" dirty="0"/>
          </a:p>
          <a:p>
            <a:pPr marL="455613" lvl="1" indent="-381000"/>
            <a:endParaRPr lang="fi-FI" altLang="fi-FI" dirty="0"/>
          </a:p>
          <a:p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Eksogeeniset entsyymit</a:t>
            </a:r>
          </a:p>
        </p:txBody>
      </p:sp>
    </p:spTree>
    <p:extLst>
      <p:ext uri="{BB962C8B-B14F-4D97-AF65-F5344CB8AC3E}">
        <p14:creationId xmlns:p14="http://schemas.microsoft.com/office/powerpoint/2010/main" val="9060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0449" y="1825625"/>
            <a:ext cx="5359579" cy="406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Hiilihydraatteja muokkaavat</a:t>
            </a:r>
          </a:p>
          <a:p>
            <a:pPr lvl="1"/>
            <a:r>
              <a:rPr lang="fi-FI" dirty="0" smtClean="0"/>
              <a:t>tärkkelys</a:t>
            </a:r>
          </a:p>
          <a:p>
            <a:pPr lvl="1"/>
            <a:r>
              <a:rPr lang="fi-FI" dirty="0" smtClean="0"/>
              <a:t>selluloosa</a:t>
            </a:r>
          </a:p>
          <a:p>
            <a:pPr lvl="1"/>
            <a:r>
              <a:rPr lang="fi-FI" b="1" dirty="0" smtClean="0"/>
              <a:t>pektiinit</a:t>
            </a:r>
          </a:p>
          <a:p>
            <a:pPr lvl="1"/>
            <a:r>
              <a:rPr lang="fi-FI" dirty="0" smtClean="0"/>
              <a:t>sokerit</a:t>
            </a:r>
          </a:p>
          <a:p>
            <a:r>
              <a:rPr lang="fi-FI" altLang="fi-FI" dirty="0"/>
              <a:t>tavallisesti hydrolyyttisiä (</a:t>
            </a:r>
            <a:r>
              <a:rPr lang="fi-FI" altLang="fi-FI" dirty="0" err="1"/>
              <a:t>glykosyylihydrolaasit</a:t>
            </a:r>
            <a:r>
              <a:rPr lang="fi-FI" altLang="fi-FI" dirty="0"/>
              <a:t> = </a:t>
            </a:r>
            <a:r>
              <a:rPr lang="fi-FI" altLang="fi-FI" dirty="0" err="1"/>
              <a:t>glykosidaasit</a:t>
            </a:r>
            <a:r>
              <a:rPr lang="fi-FI" altLang="fi-FI" dirty="0"/>
              <a:t>)</a:t>
            </a:r>
          </a:p>
          <a:p>
            <a:pPr marL="0" indent="0">
              <a:buNone/>
            </a:pPr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6291056" y="1825625"/>
            <a:ext cx="5900944" cy="406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dirty="0" smtClean="0"/>
              <a:t>Käyttö</a:t>
            </a:r>
            <a:r>
              <a:rPr lang="fi-FI" altLang="fi-FI" dirty="0"/>
              <a:t>:</a:t>
            </a:r>
          </a:p>
          <a:p>
            <a:r>
              <a:rPr lang="fi-FI" altLang="fi-FI" sz="2400" dirty="0"/>
              <a:t>makeutusaineiden ja sakeuttamisaineiden </a:t>
            </a:r>
            <a:r>
              <a:rPr lang="fi-FI" altLang="fi-FI" sz="2400" dirty="0" smtClean="0"/>
              <a:t>tuotanto</a:t>
            </a:r>
            <a:r>
              <a:rPr lang="fi-FI" altLang="fi-FI" sz="2000" dirty="0" smtClean="0"/>
              <a:t> </a:t>
            </a:r>
            <a:endParaRPr lang="fi-FI" altLang="fi-FI" sz="2000" dirty="0"/>
          </a:p>
          <a:p>
            <a:r>
              <a:rPr lang="fi-FI" altLang="fi-FI" sz="2400" dirty="0"/>
              <a:t>hiilihydraattien </a:t>
            </a:r>
            <a:r>
              <a:rPr lang="fi-FI" altLang="fi-FI" sz="2400" dirty="0" smtClean="0"/>
              <a:t>muokkaus leivontasovelluksissa ja oluen valmistuksessa</a:t>
            </a:r>
          </a:p>
          <a:p>
            <a:pPr lvl="1"/>
            <a:r>
              <a:rPr lang="fi-FI" altLang="fi-FI" sz="2000" dirty="0" smtClean="0"/>
              <a:t>Erityisesti tärkkelykseen vaikuttaminen</a:t>
            </a:r>
          </a:p>
          <a:p>
            <a:endParaRPr lang="fi-FI" altLang="fi-FI" sz="2400" dirty="0"/>
          </a:p>
          <a:p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Eksogeeniset entsyymit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01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Tärkkelys</a:t>
            </a:r>
            <a:endParaRPr lang="fi-FI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580905"/>
            <a:ext cx="5663389" cy="544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Sis. </a:t>
            </a:r>
            <a:r>
              <a:rPr lang="fi-FI" dirty="0" err="1" smtClean="0"/>
              <a:t>amyloosia</a:t>
            </a:r>
            <a:r>
              <a:rPr lang="fi-FI" dirty="0" smtClean="0"/>
              <a:t> ja </a:t>
            </a:r>
            <a:r>
              <a:rPr lang="fi-FI" dirty="0" err="1" smtClean="0"/>
              <a:t>amylopektiinia</a:t>
            </a:r>
            <a:endParaRPr lang="fi-FI" dirty="0" smtClean="0"/>
          </a:p>
          <a:p>
            <a:r>
              <a:rPr lang="el-GR" dirty="0" smtClean="0"/>
              <a:t>α</a:t>
            </a:r>
            <a:r>
              <a:rPr lang="fi-FI" dirty="0" smtClean="0"/>
              <a:t>-amylaasit käytetyimpiä</a:t>
            </a:r>
            <a:endParaRPr lang="fi-FI" dirty="0"/>
          </a:p>
          <a:p>
            <a:pPr lvl="1"/>
            <a:r>
              <a:rPr lang="fi-FI" dirty="0"/>
              <a:t>ravintoa hiivalle tärkkelyksen pilkkoutumisen </a:t>
            </a:r>
            <a:r>
              <a:rPr lang="fi-FI" dirty="0" smtClean="0"/>
              <a:t>johdosta</a:t>
            </a:r>
          </a:p>
          <a:p>
            <a:pPr lvl="2"/>
            <a:r>
              <a:rPr lang="fi-FI" dirty="0" smtClean="0"/>
              <a:t>alk. juomat, leivonta</a:t>
            </a:r>
            <a:endParaRPr lang="fi-FI" dirty="0"/>
          </a:p>
          <a:p>
            <a:pPr lvl="1"/>
            <a:r>
              <a:rPr lang="fi-FI" dirty="0"/>
              <a:t>tärkkelyksen osittainen hydrolysoituminen: </a:t>
            </a:r>
          </a:p>
          <a:p>
            <a:pPr lvl="2"/>
            <a:r>
              <a:rPr lang="fi-FI" dirty="0"/>
              <a:t>taikinan viskositeetin väheneminen, </a:t>
            </a:r>
          </a:p>
          <a:p>
            <a:pPr lvl="2"/>
            <a:r>
              <a:rPr lang="fi-FI" dirty="0"/>
              <a:t>tilavuuden kasvatus, </a:t>
            </a:r>
          </a:p>
          <a:p>
            <a:pPr lvl="2"/>
            <a:r>
              <a:rPr lang="fi-FI" dirty="0"/>
              <a:t>sisuksen pehmennys (</a:t>
            </a:r>
            <a:r>
              <a:rPr lang="fi-FI" dirty="0" err="1"/>
              <a:t>antistaling</a:t>
            </a:r>
            <a:r>
              <a:rPr lang="fi-FI" dirty="0"/>
              <a:t>), </a:t>
            </a:r>
          </a:p>
          <a:p>
            <a:pPr lvl="2"/>
            <a:r>
              <a:rPr lang="fi-FI" dirty="0"/>
              <a:t>kuoren väriin vaikuttaminen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54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6120" y="1825625"/>
            <a:ext cx="5123908" cy="47700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altLang="fi-FI" u="sng" dirty="0" smtClean="0"/>
              <a:t>Tärkkelystä </a:t>
            </a:r>
            <a:r>
              <a:rPr lang="fi-FI" altLang="fi-FI" u="sng" dirty="0"/>
              <a:t>muuntavat entsyymit</a:t>
            </a:r>
          </a:p>
          <a:p>
            <a:r>
              <a:rPr lang="fi-FI" altLang="fi-FI" sz="2600" dirty="0"/>
              <a:t>maissisiirappien, </a:t>
            </a:r>
            <a:r>
              <a:rPr lang="fi-FI" altLang="fi-FI" sz="2600" dirty="0" smtClean="0"/>
              <a:t>korkean </a:t>
            </a:r>
            <a:r>
              <a:rPr lang="fi-FI" altLang="fi-FI" sz="2600" dirty="0"/>
              <a:t>fruktoosin maissisiirapin, maltoosi- ja glukoosisiirappien </a:t>
            </a:r>
            <a:r>
              <a:rPr lang="fi-FI" altLang="fi-FI" sz="2600" dirty="0" smtClean="0"/>
              <a:t>tuotanto</a:t>
            </a:r>
            <a:endParaRPr lang="fi-FI" altLang="fi-FI" sz="2600" dirty="0"/>
          </a:p>
          <a:p>
            <a:pPr lvl="1"/>
            <a:endParaRPr lang="fi-FI" altLang="fi-FI" i="1" dirty="0" smtClean="0">
              <a:sym typeface="Symbol" pitchFamily="18" charset="2"/>
            </a:endParaRPr>
          </a:p>
          <a:p>
            <a:pPr lvl="1"/>
            <a:r>
              <a:rPr lang="fi-FI" altLang="fi-FI" i="1" dirty="0" err="1" smtClean="0">
                <a:sym typeface="Symbol" pitchFamily="18" charset="2"/>
              </a:rPr>
              <a:t></a:t>
            </a:r>
            <a:r>
              <a:rPr lang="fi-FI" altLang="fi-FI" i="1" dirty="0" err="1"/>
              <a:t>-</a:t>
            </a:r>
            <a:r>
              <a:rPr lang="fi-FI" altLang="fi-FI" dirty="0" err="1"/>
              <a:t>amylaasi</a:t>
            </a:r>
            <a:r>
              <a:rPr lang="fi-FI" altLang="fi-FI" dirty="0"/>
              <a:t> </a:t>
            </a:r>
          </a:p>
          <a:p>
            <a:pPr lvl="2"/>
            <a:r>
              <a:rPr lang="fi-FI" altLang="fi-FI" sz="1700" dirty="0">
                <a:sym typeface="Symbol" pitchFamily="18" charset="2"/>
              </a:rPr>
              <a:t></a:t>
            </a:r>
            <a:r>
              <a:rPr lang="fi-FI" altLang="fi-FI" sz="1700" dirty="0"/>
              <a:t> </a:t>
            </a:r>
            <a:r>
              <a:rPr lang="fi-FI" altLang="fi-FI" sz="1700" dirty="0">
                <a:sym typeface="Symbol" pitchFamily="18" charset="2"/>
              </a:rPr>
              <a:t></a:t>
            </a:r>
            <a:r>
              <a:rPr lang="fi-FI" altLang="fi-FI" sz="1700" dirty="0"/>
              <a:t> </a:t>
            </a:r>
            <a:r>
              <a:rPr lang="fi-FI" altLang="fi-FI" sz="1700" dirty="0">
                <a:sym typeface="Symbol" pitchFamily="18" charset="2"/>
              </a:rPr>
              <a:t></a:t>
            </a:r>
            <a:r>
              <a:rPr lang="fi-FI" altLang="fi-FI" sz="1700" dirty="0"/>
              <a:t> -säilyttävä </a:t>
            </a:r>
            <a:r>
              <a:rPr lang="fi-FI" altLang="fi-FI" sz="1700" dirty="0" err="1"/>
              <a:t>endoglykosidaasi</a:t>
            </a:r>
            <a:r>
              <a:rPr lang="fi-FI" altLang="fi-FI" sz="1700" dirty="0"/>
              <a:t> </a:t>
            </a:r>
            <a:r>
              <a:rPr lang="fi-FI" altLang="fi-FI" sz="1700" dirty="0" smtClean="0">
                <a:sym typeface="Symbol" pitchFamily="18" charset="2"/>
              </a:rPr>
              <a:t></a:t>
            </a:r>
            <a:endParaRPr lang="fi-FI" altLang="fi-FI" i="1" dirty="0" smtClean="0">
              <a:sym typeface="Symbol" pitchFamily="18" charset="2"/>
            </a:endParaRPr>
          </a:p>
          <a:p>
            <a:pPr lvl="1"/>
            <a:r>
              <a:rPr lang="fi-FI" altLang="fi-FI" i="1" dirty="0" err="1" smtClean="0">
                <a:sym typeface="Symbol" pitchFamily="18" charset="2"/>
              </a:rPr>
              <a:t></a:t>
            </a:r>
            <a:r>
              <a:rPr lang="fi-FI" altLang="fi-FI" i="1" dirty="0" err="1"/>
              <a:t>-</a:t>
            </a:r>
            <a:r>
              <a:rPr lang="fi-FI" altLang="fi-FI" dirty="0" err="1"/>
              <a:t>amylaasi</a:t>
            </a:r>
            <a:endParaRPr lang="fi-FI" altLang="fi-FI" dirty="0"/>
          </a:p>
          <a:p>
            <a:pPr lvl="2"/>
            <a:r>
              <a:rPr lang="fi-FI" altLang="fi-FI" sz="1700" dirty="0">
                <a:sym typeface="Symbol" pitchFamily="18" charset="2"/>
              </a:rPr>
              <a:t></a:t>
            </a:r>
            <a:r>
              <a:rPr lang="fi-FI" altLang="fi-FI" sz="1700" dirty="0"/>
              <a:t> </a:t>
            </a:r>
            <a:r>
              <a:rPr lang="fi-FI" altLang="fi-FI" sz="1700" dirty="0">
                <a:sym typeface="Symbol" pitchFamily="18" charset="2"/>
              </a:rPr>
              <a:t></a:t>
            </a:r>
            <a:r>
              <a:rPr lang="fi-FI" altLang="fi-FI" sz="1700" dirty="0"/>
              <a:t> </a:t>
            </a:r>
            <a:r>
              <a:rPr lang="fi-FI" altLang="fi-FI" sz="1700" dirty="0">
                <a:sym typeface="Symbol" pitchFamily="18" charset="2"/>
              </a:rPr>
              <a:t></a:t>
            </a:r>
            <a:r>
              <a:rPr lang="fi-FI" altLang="fi-FI" sz="1700" dirty="0"/>
              <a:t> -invertoiva </a:t>
            </a:r>
            <a:r>
              <a:rPr lang="fi-FI" altLang="fi-FI" sz="1700" dirty="0" err="1"/>
              <a:t>eksoglykosidaasi</a:t>
            </a:r>
            <a:r>
              <a:rPr lang="fi-FI" altLang="fi-FI" sz="1700" dirty="0"/>
              <a:t> </a:t>
            </a:r>
            <a:r>
              <a:rPr lang="fi-FI" altLang="fi-FI" sz="1700" dirty="0" smtClean="0">
                <a:sym typeface="Symbol" pitchFamily="18" charset="2"/>
              </a:rPr>
              <a:t></a:t>
            </a:r>
            <a:endParaRPr lang="fi-FI" altLang="fi-FI" dirty="0">
              <a:sym typeface="Symbol" pitchFamily="18" charset="2"/>
            </a:endParaRPr>
          </a:p>
          <a:p>
            <a:pPr marL="457200" lvl="1" indent="0">
              <a:buNone/>
            </a:pPr>
            <a:r>
              <a:rPr lang="fi-FI" altLang="fi-FI" sz="2100" dirty="0" smtClean="0">
                <a:sym typeface="Symbol" pitchFamily="18" charset="2"/>
              </a:rPr>
              <a:t>-&gt; </a:t>
            </a:r>
            <a:r>
              <a:rPr lang="fi-FI" altLang="fi-FI" sz="2100" dirty="0" err="1" smtClean="0">
                <a:sym typeface="Symbol" pitchFamily="18" charset="2"/>
              </a:rPr>
              <a:t>amyloosia</a:t>
            </a:r>
            <a:r>
              <a:rPr lang="fi-FI" altLang="fi-FI" sz="2100" dirty="0" smtClean="0">
                <a:sym typeface="Symbol" pitchFamily="18" charset="2"/>
              </a:rPr>
              <a:t> pilkkovia</a:t>
            </a:r>
          </a:p>
          <a:p>
            <a:pPr marL="457200" lvl="1" indent="0">
              <a:buNone/>
            </a:pPr>
            <a:endParaRPr lang="fi-FI" altLang="fi-FI" sz="2100" dirty="0">
              <a:sym typeface="Symbol" pitchFamily="18" charset="2"/>
            </a:endParaRPr>
          </a:p>
          <a:p>
            <a:pPr marL="0" indent="0">
              <a:buNone/>
            </a:pPr>
            <a:r>
              <a:rPr lang="fi-FI" altLang="fi-FI" sz="2500" dirty="0" smtClean="0">
                <a:sym typeface="Symbol" pitchFamily="18" charset="2"/>
              </a:rPr>
              <a:t>Pilkkominen </a:t>
            </a:r>
            <a:r>
              <a:rPr lang="fi-FI" altLang="fi-FI" sz="2500" b="1" dirty="0" err="1" smtClean="0">
                <a:sym typeface="Symbol" pitchFamily="18" charset="2"/>
              </a:rPr>
              <a:t>ekso</a:t>
            </a:r>
            <a:r>
              <a:rPr lang="fi-FI" altLang="fi-FI" sz="2500" dirty="0" smtClean="0">
                <a:sym typeface="Symbol" pitchFamily="18" charset="2"/>
              </a:rPr>
              <a:t> (ketjun päistä) tai </a:t>
            </a:r>
            <a:r>
              <a:rPr lang="fi-FI" altLang="fi-FI" sz="2500" b="1" dirty="0" err="1" smtClean="0">
                <a:sym typeface="Symbol" pitchFamily="18" charset="2"/>
              </a:rPr>
              <a:t>endo</a:t>
            </a:r>
            <a:r>
              <a:rPr lang="fi-FI" altLang="fi-FI" sz="2500" dirty="0" smtClean="0">
                <a:sym typeface="Symbol" pitchFamily="18" charset="2"/>
              </a:rPr>
              <a:t> (ketjun keskeltä)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6291056" y="1825625"/>
            <a:ext cx="5341619" cy="4069849"/>
          </a:xfrm>
        </p:spPr>
        <p:txBody>
          <a:bodyPr>
            <a:normAutofit/>
          </a:bodyPr>
          <a:lstStyle/>
          <a:p>
            <a:pPr lvl="1"/>
            <a:r>
              <a:rPr lang="fi-FI" altLang="fi-FI" i="1" dirty="0" err="1"/>
              <a:t>pullulanaasi</a:t>
            </a:r>
            <a:r>
              <a:rPr lang="fi-FI" altLang="fi-FI" i="1" dirty="0"/>
              <a:t> </a:t>
            </a:r>
          </a:p>
          <a:p>
            <a:pPr lvl="2"/>
            <a:r>
              <a:rPr lang="fi-FI" altLang="fi-FI" sz="1700" dirty="0" smtClean="0"/>
              <a:t>hajottaa </a:t>
            </a:r>
            <a:r>
              <a:rPr lang="fi-FI" altLang="fi-FI" sz="1700" dirty="0">
                <a:sym typeface="Symbol" pitchFamily="18" charset="2"/>
              </a:rPr>
              <a:t></a:t>
            </a:r>
            <a:r>
              <a:rPr lang="fi-FI" altLang="fi-FI" sz="1700" dirty="0"/>
              <a:t>-1,6-glukosidisia </a:t>
            </a:r>
            <a:r>
              <a:rPr lang="fi-FI" altLang="fi-FI" sz="1700" dirty="0" smtClean="0"/>
              <a:t>sidoksia</a:t>
            </a:r>
          </a:p>
          <a:p>
            <a:pPr marL="914400" lvl="2" indent="0">
              <a:buNone/>
            </a:pPr>
            <a:r>
              <a:rPr lang="fi-FI" altLang="fi-FI" sz="1700" dirty="0" smtClean="0"/>
              <a:t>-&gt; </a:t>
            </a:r>
            <a:r>
              <a:rPr lang="fi-FI" altLang="fi-FI" sz="1700" dirty="0" err="1" smtClean="0"/>
              <a:t>amylopektiinia</a:t>
            </a:r>
            <a:r>
              <a:rPr lang="fi-FI" altLang="fi-FI" sz="1700" dirty="0" smtClean="0"/>
              <a:t> pilkkovia</a:t>
            </a:r>
            <a:endParaRPr lang="fi-FI" altLang="fi-FI" sz="1700" dirty="0"/>
          </a:p>
          <a:p>
            <a:pPr lvl="1"/>
            <a:endParaRPr lang="fi-FI" altLang="fi-FI" i="1" dirty="0" smtClean="0"/>
          </a:p>
          <a:p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Hiilihydraatteja </a:t>
            </a:r>
            <a:r>
              <a:rPr lang="fi-FI" dirty="0" smtClean="0"/>
              <a:t>muokkaavat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904" y="3409822"/>
            <a:ext cx="4493141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8027" y="1825625"/>
            <a:ext cx="5351053" cy="4069849"/>
          </a:xfrm>
        </p:spPr>
        <p:txBody>
          <a:bodyPr/>
          <a:lstStyle/>
          <a:p>
            <a:pPr marL="0" indent="0">
              <a:buNone/>
            </a:pPr>
            <a:r>
              <a:rPr lang="fi-FI" u="sng" dirty="0" smtClean="0">
                <a:solidFill>
                  <a:srgbClr val="FF0000"/>
                </a:solidFill>
              </a:rPr>
              <a:t>Pektiiniä muuntavat entsyymit</a:t>
            </a:r>
          </a:p>
          <a:p>
            <a:pPr marL="0" indent="0">
              <a:buNone/>
            </a:pPr>
            <a:endParaRPr lang="fi-FI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altLang="fi-FI" i="1" u="sng" dirty="0" err="1" smtClean="0"/>
              <a:t>pektinaasi</a:t>
            </a:r>
            <a:r>
              <a:rPr lang="fi-FI" altLang="fi-FI" i="1" dirty="0" smtClean="0"/>
              <a:t>-valmisteet</a:t>
            </a:r>
          </a:p>
          <a:p>
            <a:pPr marL="0" lvl="3" indent="0">
              <a:spcBef>
                <a:spcPts val="1000"/>
              </a:spcBef>
              <a:buNone/>
            </a:pPr>
            <a:r>
              <a:rPr lang="fi-FI" altLang="fi-FI" sz="2000" dirty="0"/>
              <a:t>hedelmien ja vihannesten </a:t>
            </a:r>
            <a:endParaRPr lang="fi-FI" altLang="fi-FI" sz="2000" dirty="0" smtClean="0"/>
          </a:p>
          <a:p>
            <a:pPr marL="685800" lvl="4">
              <a:spcBef>
                <a:spcPts val="1000"/>
              </a:spcBef>
            </a:pPr>
            <a:r>
              <a:rPr lang="fi-FI" altLang="fi-FI" dirty="0" smtClean="0"/>
              <a:t>solukoiden </a:t>
            </a:r>
            <a:r>
              <a:rPr lang="fi-FI" altLang="fi-FI" dirty="0"/>
              <a:t>muokkaus (esim. ”</a:t>
            </a:r>
            <a:r>
              <a:rPr lang="fi-FI" altLang="fi-FI" dirty="0" err="1"/>
              <a:t>nesteennyttäminen</a:t>
            </a:r>
            <a:r>
              <a:rPr lang="fi-FI" altLang="fi-FI" dirty="0"/>
              <a:t>”), </a:t>
            </a:r>
            <a:endParaRPr lang="fi-FI" altLang="fi-FI" dirty="0" smtClean="0"/>
          </a:p>
          <a:p>
            <a:pPr marL="685800" lvl="4">
              <a:spcBef>
                <a:spcPts val="1000"/>
              </a:spcBef>
            </a:pPr>
            <a:r>
              <a:rPr lang="fi-FI" altLang="fi-FI" b="1" dirty="0" smtClean="0"/>
              <a:t>saannon </a:t>
            </a:r>
            <a:r>
              <a:rPr lang="fi-FI" altLang="fi-FI" b="1" dirty="0"/>
              <a:t>parantaminen</a:t>
            </a:r>
            <a:r>
              <a:rPr lang="fi-FI" altLang="fi-FI" dirty="0"/>
              <a:t>, </a:t>
            </a:r>
            <a:endParaRPr lang="fi-FI" altLang="fi-FI" dirty="0" smtClean="0"/>
          </a:p>
          <a:p>
            <a:pPr marL="685800" lvl="4">
              <a:spcBef>
                <a:spcPts val="1000"/>
              </a:spcBef>
            </a:pPr>
            <a:r>
              <a:rPr lang="fi-FI" altLang="fi-FI" dirty="0" smtClean="0"/>
              <a:t>selkeytys</a:t>
            </a:r>
            <a:r>
              <a:rPr lang="fi-FI" altLang="fi-FI" dirty="0"/>
              <a:t>, </a:t>
            </a:r>
            <a:endParaRPr lang="fi-FI" altLang="fi-FI" dirty="0" smtClean="0"/>
          </a:p>
          <a:p>
            <a:pPr marL="685800" lvl="4">
              <a:spcBef>
                <a:spcPts val="1000"/>
              </a:spcBef>
            </a:pPr>
            <a:r>
              <a:rPr lang="fi-FI" altLang="fi-FI" dirty="0" smtClean="0"/>
              <a:t>kuorimisen </a:t>
            </a:r>
            <a:r>
              <a:rPr lang="fi-FI" altLang="fi-FI" dirty="0"/>
              <a:t>helpottaminen sitrushedelmissä</a:t>
            </a:r>
          </a:p>
          <a:p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6291057" y="1825625"/>
            <a:ext cx="4932000" cy="4584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u="sng" dirty="0"/>
              <a:t>muut </a:t>
            </a:r>
            <a:r>
              <a:rPr lang="fi-FI" altLang="fi-FI" u="sng" dirty="0" err="1"/>
              <a:t>glykosidaasit</a:t>
            </a:r>
            <a:endParaRPr lang="fi-FI" altLang="fi-FI" u="sng" dirty="0"/>
          </a:p>
          <a:p>
            <a:pPr marL="674688" lvl="1" indent="-438150"/>
            <a:r>
              <a:rPr lang="fi-FI" altLang="fi-FI" sz="2200" i="1" dirty="0" err="1" smtClean="0"/>
              <a:t>sellulaasit</a:t>
            </a:r>
            <a:r>
              <a:rPr lang="fi-FI" altLang="fi-FI" sz="2200" i="1" dirty="0" smtClean="0"/>
              <a:t> </a:t>
            </a:r>
            <a:r>
              <a:rPr lang="fi-FI" altLang="fi-FI" sz="2200" i="1" dirty="0"/>
              <a:t>ja </a:t>
            </a:r>
            <a:r>
              <a:rPr lang="fi-FI" altLang="fi-FI" sz="2200" i="1" dirty="0" err="1"/>
              <a:t>glukanaasit</a:t>
            </a:r>
            <a:endParaRPr lang="fi-FI" altLang="fi-FI" sz="2200" i="1" dirty="0"/>
          </a:p>
          <a:p>
            <a:pPr marL="1370013" lvl="3" indent="-381000"/>
            <a:r>
              <a:rPr lang="fi-FI" altLang="fi-FI" sz="1600" b="1" dirty="0"/>
              <a:t>hedelmien ja kasvisten solukoiden ”nesteyttäminen</a:t>
            </a:r>
            <a:r>
              <a:rPr lang="fi-FI" altLang="fi-FI" sz="1600" dirty="0"/>
              <a:t>”</a:t>
            </a:r>
          </a:p>
          <a:p>
            <a:pPr marL="1370013" lvl="3" indent="-381000"/>
            <a:r>
              <a:rPr lang="fi-FI" altLang="fi-FI" sz="1600" dirty="0"/>
              <a:t>fermentoituvien sokerien lisääminen mallasviljaan</a:t>
            </a:r>
          </a:p>
          <a:p>
            <a:pPr marL="1370013" lvl="3" indent="-381000"/>
            <a:r>
              <a:rPr lang="fi-FI" altLang="fi-FI" sz="1600" dirty="0"/>
              <a:t>”</a:t>
            </a:r>
            <a:r>
              <a:rPr lang="fi-FI" altLang="fi-FI" sz="1600" dirty="0" err="1"/>
              <a:t>glukaaniusvan</a:t>
            </a:r>
            <a:r>
              <a:rPr lang="fi-FI" altLang="fi-FI" sz="1600" dirty="0"/>
              <a:t>” muodostumisen ehkäisy oluenvalmistuksessa</a:t>
            </a:r>
          </a:p>
          <a:p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Hiilihydraatteja muokkaavat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63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771525"/>
          </a:xfrm>
        </p:spPr>
        <p:txBody>
          <a:bodyPr/>
          <a:lstStyle/>
          <a:p>
            <a:r>
              <a:rPr lang="fi-FI" dirty="0" smtClean="0"/>
              <a:t>Mehun valmistus</a:t>
            </a:r>
            <a:endParaRPr lang="fi-FI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61" y="0"/>
            <a:ext cx="6880239" cy="68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osanla\Pictures\Kuvat\Marjakuvia\Saarioinen\EV-mehun pakkaus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r="20810"/>
          <a:stretch/>
        </p:blipFill>
        <p:spPr bwMode="auto">
          <a:xfrm>
            <a:off x="-19164" y="4086225"/>
            <a:ext cx="2224886" cy="26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22" y="4086225"/>
            <a:ext cx="1770602" cy="266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913421"/>
            <a:ext cx="5512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/>
              <a:t>Elintarvikekehityksen esimerkki alla:</a:t>
            </a:r>
          </a:p>
          <a:p>
            <a:r>
              <a:rPr lang="fi-FI" sz="1400" dirty="0" smtClean="0"/>
              <a:t>mustaherukkamehun valmistusta teollisesti, ja tutkimista yliopistolla</a:t>
            </a:r>
          </a:p>
          <a:p>
            <a:r>
              <a:rPr lang="fi-FI" sz="1400" dirty="0" smtClean="0"/>
              <a:t>-&gt; ilman entsyymiä (vas.) sakeampaa ja makeampaa</a:t>
            </a:r>
          </a:p>
          <a:p>
            <a:r>
              <a:rPr lang="fi-FI" sz="1400" dirty="0" smtClean="0"/>
              <a:t>-&gt; entsyymeillä (oik.) juoksevampaa ja karvaampaa</a:t>
            </a:r>
          </a:p>
          <a:p>
            <a:r>
              <a:rPr lang="fi-FI" sz="1400" dirty="0" smtClean="0"/>
              <a:t>sekä enemmän fenolisia yhdisteitä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234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0391" y="1550958"/>
            <a:ext cx="10145029" cy="1252538"/>
          </a:xfrm>
        </p:spPr>
        <p:txBody>
          <a:bodyPr/>
          <a:lstStyle/>
          <a:p>
            <a:r>
              <a:rPr lang="en-GB" dirty="0" err="1"/>
              <a:t>Elintarvikkeiden</a:t>
            </a:r>
            <a:r>
              <a:rPr lang="en-GB" dirty="0"/>
              <a:t> </a:t>
            </a:r>
            <a:r>
              <a:rPr lang="en-GB" dirty="0" err="1" smtClean="0"/>
              <a:t>fermentaatio</a:t>
            </a:r>
            <a:r>
              <a:rPr lang="en-GB" dirty="0" smtClean="0"/>
              <a:t> (</a:t>
            </a:r>
            <a:r>
              <a:rPr lang="en-GB" dirty="0" err="1" smtClean="0"/>
              <a:t>käyminen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29396" y="4183811"/>
            <a:ext cx="4727276" cy="2478163"/>
            <a:chOff x="245060" y="4861974"/>
            <a:chExt cx="3669532" cy="1800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6348" y="4861974"/>
              <a:ext cx="1798244" cy="180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60" y="4861974"/>
              <a:ext cx="1871287" cy="18000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824" y="2955625"/>
            <a:ext cx="2909091" cy="28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93" y="3872287"/>
            <a:ext cx="4184531" cy="27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Hiivakäyminen</a:t>
            </a:r>
          </a:p>
          <a:p>
            <a:pPr lvl="1"/>
            <a:r>
              <a:rPr lang="fi-FI" dirty="0" smtClean="0">
                <a:solidFill>
                  <a:srgbClr val="FF0000"/>
                </a:solidFill>
              </a:rPr>
              <a:t>alkoholi: viinit, olut, siideri,… </a:t>
            </a:r>
          </a:p>
          <a:p>
            <a:pPr lvl="1"/>
            <a:r>
              <a:rPr lang="fi-FI" dirty="0" smtClean="0"/>
              <a:t>hiilidioksidin tuotto: leivonta</a:t>
            </a:r>
          </a:p>
          <a:p>
            <a:r>
              <a:rPr lang="fi-FI" dirty="0" smtClean="0"/>
              <a:t>Maitohappokäyminen</a:t>
            </a:r>
          </a:p>
          <a:p>
            <a:pPr lvl="1"/>
            <a:r>
              <a:rPr lang="fi-FI" dirty="0" smtClean="0"/>
              <a:t>Maitotuotteet: jogurtti, juusto, piimä, viili, …</a:t>
            </a:r>
          </a:p>
          <a:p>
            <a:pPr lvl="1"/>
            <a:r>
              <a:rPr lang="fi-FI" dirty="0" smtClean="0"/>
              <a:t>Kasvikset: oliivit, hapankaali, </a:t>
            </a:r>
            <a:r>
              <a:rPr lang="fi-FI" dirty="0" err="1">
                <a:solidFill>
                  <a:srgbClr val="FF0000"/>
                </a:solidFill>
              </a:rPr>
              <a:t>malolaktinen</a:t>
            </a:r>
            <a:r>
              <a:rPr lang="fi-FI" dirty="0">
                <a:solidFill>
                  <a:srgbClr val="FF0000"/>
                </a:solidFill>
              </a:rPr>
              <a:t> käyminen </a:t>
            </a:r>
            <a:r>
              <a:rPr lang="fi-FI" dirty="0" smtClean="0">
                <a:solidFill>
                  <a:srgbClr val="FF0000"/>
                </a:solidFill>
              </a:rPr>
              <a:t>marjojen maun muokkaajina, kasviperäiset ”jogurtit”</a:t>
            </a:r>
            <a:r>
              <a:rPr lang="fi-FI" dirty="0" smtClean="0"/>
              <a:t>…</a:t>
            </a:r>
          </a:p>
          <a:p>
            <a:pPr lvl="1"/>
            <a:r>
              <a:rPr lang="fi-FI" dirty="0" smtClean="0"/>
              <a:t>”Sekoitukset”: hapanleipä, </a:t>
            </a:r>
            <a:r>
              <a:rPr lang="fi-FI" dirty="0" err="1" smtClean="0"/>
              <a:t>kefir</a:t>
            </a:r>
            <a:r>
              <a:rPr lang="fi-FI" dirty="0" smtClean="0"/>
              <a:t>, </a:t>
            </a:r>
            <a:r>
              <a:rPr lang="fi-FI" dirty="0" err="1" smtClean="0">
                <a:solidFill>
                  <a:srgbClr val="FF0000"/>
                </a:solidFill>
              </a:rPr>
              <a:t>malolaktinen</a:t>
            </a:r>
            <a:r>
              <a:rPr lang="fi-FI" dirty="0" smtClean="0">
                <a:solidFill>
                  <a:srgbClr val="FF0000"/>
                </a:solidFill>
              </a:rPr>
              <a:t> käyminen viineissä</a:t>
            </a:r>
            <a:r>
              <a:rPr lang="fi-FI" dirty="0" smtClean="0"/>
              <a:t>…</a:t>
            </a:r>
          </a:p>
          <a:p>
            <a:r>
              <a:rPr lang="fi-FI" dirty="0" smtClean="0"/>
              <a:t>Etikkahappokäyminen</a:t>
            </a:r>
          </a:p>
          <a:p>
            <a:pPr lvl="1"/>
            <a:r>
              <a:rPr lang="fi-FI" dirty="0" smtClean="0"/>
              <a:t>Etikat</a:t>
            </a:r>
          </a:p>
          <a:p>
            <a:r>
              <a:rPr lang="fi-FI" dirty="0" smtClean="0"/>
              <a:t>Homeet</a:t>
            </a:r>
          </a:p>
          <a:p>
            <a:pPr lvl="1"/>
            <a:r>
              <a:rPr lang="fi-FI" dirty="0" smtClean="0"/>
              <a:t>homejuusto</a:t>
            </a:r>
          </a:p>
          <a:p>
            <a:pPr lvl="1"/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Elintarvikkeiden </a:t>
            </a:r>
            <a:r>
              <a:rPr lang="fi-FI" dirty="0" err="1" smtClean="0"/>
              <a:t>fermentaatio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866775" y="6229350"/>
            <a:ext cx="8630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 smtClean="0">
                <a:solidFill>
                  <a:srgbClr val="FF0000"/>
                </a:solidFill>
              </a:rPr>
              <a:t>Malolaktinen</a:t>
            </a:r>
            <a:r>
              <a:rPr lang="fi-FI" sz="1600" dirty="0" smtClean="0">
                <a:solidFill>
                  <a:srgbClr val="FF0000"/>
                </a:solidFill>
              </a:rPr>
              <a:t>: </a:t>
            </a:r>
            <a:r>
              <a:rPr lang="fi-FI" sz="1600" dirty="0" smtClean="0"/>
              <a:t>omenahappoa käytetään maitohapon muodostuksessa --&gt; ”pehmeämpi maku” 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721969" y="1897811"/>
            <a:ext cx="228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Punaiset</a:t>
            </a:r>
            <a:r>
              <a:rPr lang="fi-FI" dirty="0" smtClean="0"/>
              <a:t> ovat</a:t>
            </a:r>
          </a:p>
          <a:p>
            <a:r>
              <a:rPr lang="fi-FI" dirty="0" err="1" smtClean="0"/>
              <a:t>Elintarvikehityksen</a:t>
            </a:r>
            <a:endParaRPr lang="fi-FI" dirty="0" smtClean="0"/>
          </a:p>
          <a:p>
            <a:r>
              <a:rPr lang="fi-FI" dirty="0" smtClean="0"/>
              <a:t>tutkimuksen kohteita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7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8028" y="1825625"/>
            <a:ext cx="11113972" cy="4851400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/>
              <a:t>Helposti pilaantuvan ruuan säilyvyyden </a:t>
            </a:r>
            <a:r>
              <a:rPr lang="fi-FI" b="1" dirty="0" smtClean="0"/>
              <a:t>pidentäminen</a:t>
            </a:r>
          </a:p>
          <a:p>
            <a:pPr lvl="1"/>
            <a:r>
              <a:rPr lang="fi-FI" dirty="0" smtClean="0"/>
              <a:t>mm. monet paikalliset fermentoidut ruuat</a:t>
            </a:r>
          </a:p>
          <a:p>
            <a:r>
              <a:rPr lang="fi-FI" dirty="0" smtClean="0"/>
              <a:t>Ainutlaatuisten </a:t>
            </a:r>
            <a:r>
              <a:rPr lang="fi-FI" dirty="0"/>
              <a:t>ruokien </a:t>
            </a:r>
            <a:r>
              <a:rPr lang="fi-FI" dirty="0" smtClean="0"/>
              <a:t>valmistaminen</a:t>
            </a:r>
            <a:endParaRPr lang="fi-FI" dirty="0"/>
          </a:p>
          <a:p>
            <a:r>
              <a:rPr lang="fi-FI" dirty="0"/>
              <a:t>Kaupallisen arvon lisääminen (rypälemehu vs. laatuviini)</a:t>
            </a:r>
          </a:p>
          <a:p>
            <a:r>
              <a:rPr lang="fi-FI" dirty="0"/>
              <a:t>Ravitsemuksellisen arvon lisääminen</a:t>
            </a:r>
          </a:p>
          <a:p>
            <a:pPr lvl="1"/>
            <a:r>
              <a:rPr lang="fi-FI" sz="2200" dirty="0"/>
              <a:t>Mikrobien tuottamat </a:t>
            </a:r>
            <a:r>
              <a:rPr lang="fi-FI" sz="2200" dirty="0" smtClean="0"/>
              <a:t>vitamiinit -&gt; </a:t>
            </a:r>
            <a:r>
              <a:rPr lang="fi-FI" sz="2200" dirty="0" smtClean="0">
                <a:solidFill>
                  <a:srgbClr val="FF0000"/>
                </a:solidFill>
              </a:rPr>
              <a:t>esim. kasvistuotteisiin eläinperäisiä vitamiineja</a:t>
            </a:r>
            <a:endParaRPr lang="fi-FI" sz="2200" dirty="0">
              <a:solidFill>
                <a:srgbClr val="FF0000"/>
              </a:solidFill>
            </a:endParaRPr>
          </a:p>
          <a:p>
            <a:pPr lvl="1"/>
            <a:r>
              <a:rPr lang="fi-FI" sz="2200" dirty="0" smtClean="0"/>
              <a:t>”Anti-</a:t>
            </a:r>
            <a:r>
              <a:rPr lang="fi-FI" sz="2200" dirty="0" err="1" smtClean="0"/>
              <a:t>nutrienttien</a:t>
            </a:r>
            <a:r>
              <a:rPr lang="fi-FI" sz="2200" dirty="0" smtClean="0"/>
              <a:t>” vähentäminen -&gt; </a:t>
            </a:r>
            <a:r>
              <a:rPr lang="fi-FI" sz="2200" dirty="0" smtClean="0">
                <a:solidFill>
                  <a:srgbClr val="FF0000"/>
                </a:solidFill>
              </a:rPr>
              <a:t>palkokasvien hiilihydraatit ja alkaloidit </a:t>
            </a:r>
            <a:endParaRPr lang="fi-FI" sz="2200" dirty="0">
              <a:solidFill>
                <a:srgbClr val="FF0000"/>
              </a:solidFill>
            </a:endParaRPr>
          </a:p>
          <a:p>
            <a:pPr lvl="1"/>
            <a:r>
              <a:rPr lang="fi-FI" sz="2200" dirty="0"/>
              <a:t>Antioksidanttikapasiteetin kasvu</a:t>
            </a:r>
          </a:p>
          <a:p>
            <a:pPr lvl="1"/>
            <a:r>
              <a:rPr lang="fi-FI" sz="2200" dirty="0"/>
              <a:t>Lämpöherkkien yhdisteiden säilyminen</a:t>
            </a:r>
          </a:p>
          <a:p>
            <a:pPr lvl="1"/>
            <a:r>
              <a:rPr lang="fi-FI" sz="2200" dirty="0"/>
              <a:t>Ravintoaineiden parempi imeytyminen (proteiini, rauta)</a:t>
            </a:r>
          </a:p>
          <a:p>
            <a:pPr lvl="1"/>
            <a:r>
              <a:rPr lang="fi-FI" sz="2200" dirty="0" err="1"/>
              <a:t>Probiootit</a:t>
            </a:r>
            <a:r>
              <a:rPr lang="fi-FI" sz="2200" dirty="0"/>
              <a:t> ja suoliston </a:t>
            </a:r>
            <a:r>
              <a:rPr lang="fi-FI" sz="2200" dirty="0" smtClean="0"/>
              <a:t>terveys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”jatkuva” </a:t>
            </a:r>
            <a:r>
              <a:rPr lang="fi-FI" dirty="0" err="1" smtClean="0"/>
              <a:t>vs</a:t>
            </a:r>
            <a:r>
              <a:rPr lang="fi-FI" dirty="0" smtClean="0"/>
              <a:t> ”erä” -käyminen</a:t>
            </a:r>
            <a:endParaRPr lang="fi-FI" dirty="0"/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Elintarvikkeiden </a:t>
            </a:r>
            <a:r>
              <a:rPr lang="fi-FI" dirty="0" err="1"/>
              <a:t>fermentaatio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9904194" y="141089"/>
            <a:ext cx="228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Punaiset</a:t>
            </a:r>
            <a:r>
              <a:rPr lang="fi-FI" dirty="0" smtClean="0"/>
              <a:t> ovat</a:t>
            </a:r>
          </a:p>
          <a:p>
            <a:r>
              <a:rPr lang="fi-FI" dirty="0" err="1" smtClean="0"/>
              <a:t>Elintarvikehityksen</a:t>
            </a:r>
            <a:endParaRPr lang="fi-FI" dirty="0" smtClean="0"/>
          </a:p>
          <a:p>
            <a:r>
              <a:rPr lang="fi-FI" dirty="0" smtClean="0"/>
              <a:t>tutkimuksen kohteita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6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Mitä tulee mieleen </a:t>
            </a:r>
            <a:r>
              <a:rPr lang="fi-FI" b="1" dirty="0" smtClean="0"/>
              <a:t>entsyymeistä</a:t>
            </a:r>
            <a:r>
              <a:rPr lang="fi-FI" dirty="0" smtClean="0"/>
              <a:t>? Miten sellaisia tulisi ottaa huomioon elintarvikkeiden kohdalla?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Mitä </a:t>
            </a:r>
            <a:r>
              <a:rPr lang="fi-FI" dirty="0"/>
              <a:t>tulee mieleen </a:t>
            </a:r>
            <a:r>
              <a:rPr lang="fi-FI" b="1" dirty="0" err="1" smtClean="0"/>
              <a:t>fermentaatioista</a:t>
            </a:r>
            <a:r>
              <a:rPr lang="fi-FI" dirty="0" smtClean="0"/>
              <a:t>? Millaisia </a:t>
            </a:r>
            <a:r>
              <a:rPr lang="fi-FI" dirty="0" err="1" smtClean="0"/>
              <a:t>fermentaatiota</a:t>
            </a:r>
            <a:r>
              <a:rPr lang="fi-FI" dirty="0" smtClean="0"/>
              <a:t> eli käymistä hyödyntäviä elintarvikkeita tiedät?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Mieti hetken yksin tai kaverin kanssa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8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264" y="2058538"/>
            <a:ext cx="5923764" cy="4069849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	Vaikutukset:</a:t>
            </a:r>
          </a:p>
          <a:p>
            <a:pPr lvl="2"/>
            <a:r>
              <a:rPr lang="fi-FI" dirty="0"/>
              <a:t>B</a:t>
            </a:r>
            <a:r>
              <a:rPr lang="fi-FI" dirty="0" smtClean="0"/>
              <a:t>akteerien määrä kasvaa </a:t>
            </a:r>
          </a:p>
          <a:p>
            <a:pPr lvl="2"/>
            <a:r>
              <a:rPr lang="fi-FI" dirty="0"/>
              <a:t>Maitohapon määrä </a:t>
            </a:r>
            <a:r>
              <a:rPr lang="fi-FI" dirty="0" smtClean="0"/>
              <a:t>kasvaa</a:t>
            </a:r>
          </a:p>
          <a:p>
            <a:pPr marL="1371600" lvl="3" indent="0">
              <a:buNone/>
            </a:pPr>
            <a:r>
              <a:rPr lang="fi-FI" dirty="0" smtClean="0"/>
              <a:t>-&gt; laktoosin määrä vähenee		</a:t>
            </a:r>
          </a:p>
          <a:p>
            <a:pPr marL="1371600" lvl="3" indent="0">
              <a:buNone/>
            </a:pPr>
            <a:r>
              <a:rPr lang="fi-FI" dirty="0" smtClean="0"/>
              <a:t>-&gt; haitallisten bakteerien määrä vähenee</a:t>
            </a:r>
          </a:p>
          <a:p>
            <a:pPr marL="1371600" lvl="3" indent="0">
              <a:buNone/>
            </a:pPr>
            <a:r>
              <a:rPr lang="fi-FI" dirty="0"/>
              <a:t>	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 smtClean="0"/>
              <a:t> </a:t>
            </a:r>
            <a:r>
              <a:rPr lang="fi-FI" dirty="0"/>
              <a:t>hyötyä </a:t>
            </a:r>
            <a:r>
              <a:rPr lang="fi-FI" dirty="0" smtClean="0"/>
              <a:t>ihmisen terveydelle</a:t>
            </a:r>
          </a:p>
          <a:p>
            <a:pPr marL="1371600" lvl="3" indent="0">
              <a:buNone/>
            </a:pPr>
            <a:r>
              <a:rPr lang="fi-FI" dirty="0"/>
              <a:t>	 </a:t>
            </a:r>
            <a:r>
              <a:rPr lang="fi-FI" dirty="0" smtClean="0">
                <a:sym typeface="Wingdings" panose="05000000000000000000" pitchFamily="2" charset="2"/>
              </a:rPr>
              <a:t> säilyvyys paranee</a:t>
            </a:r>
            <a:r>
              <a:rPr lang="fi-FI" dirty="0" smtClean="0"/>
              <a:t> </a:t>
            </a:r>
          </a:p>
          <a:p>
            <a:pPr lvl="2"/>
            <a:r>
              <a:rPr lang="fi-FI" dirty="0" smtClean="0"/>
              <a:t>Rakenteiden pilkkominen</a:t>
            </a:r>
          </a:p>
          <a:p>
            <a:pPr marL="1371600" lvl="3" indent="0">
              <a:buNone/>
            </a:pPr>
            <a:r>
              <a:rPr lang="fi-FI" dirty="0" smtClean="0"/>
              <a:t>-&gt; maku- ja hajuyhdisteitä</a:t>
            </a:r>
          </a:p>
          <a:p>
            <a:pPr lvl="2"/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299684" y="2058538"/>
            <a:ext cx="5691034" cy="406984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C</a:t>
            </a:r>
            <a:r>
              <a:rPr lang="en-GB" sz="2400" baseline="-25000" dirty="0"/>
              <a:t>6</a:t>
            </a:r>
            <a:r>
              <a:rPr lang="en-GB" sz="2400" dirty="0"/>
              <a:t>H</a:t>
            </a:r>
            <a:r>
              <a:rPr lang="en-GB" sz="2400" baseline="-25000" dirty="0"/>
              <a:t>12</a:t>
            </a:r>
            <a:r>
              <a:rPr lang="en-GB" sz="2400" dirty="0"/>
              <a:t>O</a:t>
            </a:r>
            <a:r>
              <a:rPr lang="en-GB" sz="2400" baseline="-25000" dirty="0"/>
              <a:t>6</a:t>
            </a:r>
            <a:r>
              <a:rPr lang="en-GB" sz="2400" dirty="0"/>
              <a:t>→</a:t>
            </a:r>
            <a:r>
              <a:rPr lang="en-GB" sz="2400" dirty="0" smtClean="0"/>
              <a:t>2 C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H</a:t>
            </a:r>
            <a:r>
              <a:rPr lang="en-GB" sz="2400" baseline="-25000" dirty="0" smtClean="0"/>
              <a:t>6</a:t>
            </a:r>
            <a:r>
              <a:rPr lang="en-GB" sz="2400" dirty="0" smtClean="0"/>
              <a:t>O</a:t>
            </a:r>
            <a:r>
              <a:rPr lang="en-GB" sz="2400" baseline="-25000" dirty="0" smtClean="0"/>
              <a:t>3 </a:t>
            </a:r>
            <a:r>
              <a:rPr lang="en-GB" sz="2400" dirty="0" smtClean="0"/>
              <a:t>+ 2 CO</a:t>
            </a:r>
            <a:r>
              <a:rPr lang="en-GB" sz="2400" baseline="-25000" dirty="0" smtClean="0"/>
              <a:t>2 </a:t>
            </a:r>
            <a:r>
              <a:rPr lang="en-GB" sz="2400" dirty="0" smtClean="0"/>
              <a:t>+ 2 ATP</a:t>
            </a:r>
          </a:p>
          <a:p>
            <a:pPr marL="0" indent="0">
              <a:buNone/>
            </a:pPr>
            <a:r>
              <a:rPr lang="en-GB" sz="1600" dirty="0" err="1" smtClean="0"/>
              <a:t>glukoosi</a:t>
            </a:r>
            <a:r>
              <a:rPr lang="en-GB" sz="1600" dirty="0" smtClean="0"/>
              <a:t> → </a:t>
            </a:r>
            <a:r>
              <a:rPr lang="en-GB" sz="1600" dirty="0" err="1" smtClean="0"/>
              <a:t>maitohappo</a:t>
            </a:r>
            <a:r>
              <a:rPr lang="en-GB" sz="1600" dirty="0" smtClean="0"/>
              <a:t> + </a:t>
            </a:r>
            <a:r>
              <a:rPr lang="en-GB" sz="1600" dirty="0" err="1" smtClean="0"/>
              <a:t>hiidioksidi</a:t>
            </a:r>
            <a:r>
              <a:rPr lang="en-GB" sz="1600" dirty="0" smtClean="0"/>
              <a:t> + </a:t>
            </a:r>
            <a:r>
              <a:rPr lang="en-GB" sz="1600" dirty="0" err="1" smtClean="0"/>
              <a:t>energiaa</a:t>
            </a:r>
            <a:endParaRPr lang="en-GB" sz="1600" dirty="0" smtClean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2400" dirty="0" smtClean="0"/>
              <a:t>Pelkästään maitohappoa tai myös etikkahappoa ja etanolia</a:t>
            </a:r>
          </a:p>
          <a:p>
            <a:r>
              <a:rPr lang="fi-FI" sz="1800" dirty="0" smtClean="0"/>
              <a:t>Ensin mainitut pääasiassa maitotuotteissa</a:t>
            </a:r>
          </a:p>
          <a:p>
            <a:r>
              <a:rPr lang="fi-FI" sz="1800" dirty="0" smtClean="0"/>
              <a:t>Jälkimmäisiä enemmän kasvisten käymisissä</a:t>
            </a:r>
          </a:p>
          <a:p>
            <a:pPr marL="0" indent="0">
              <a:buNone/>
            </a:pPr>
            <a:endParaRPr lang="fi-FI" sz="1600" dirty="0" smtClean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 smtClean="0"/>
          </a:p>
          <a:p>
            <a:endParaRPr lang="fi-FI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Maitohappokäyminen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2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4015" y="1825625"/>
            <a:ext cx="5156013" cy="4765675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Yleistetysti, hiivakäymisessä hiiva käyttää sokereita </a:t>
            </a:r>
            <a:r>
              <a:rPr lang="fi-FI" b="1" u="sng" dirty="0"/>
              <a:t>etanoliksi ja hiilidioksidiksi </a:t>
            </a:r>
          </a:p>
          <a:p>
            <a:r>
              <a:rPr lang="fi-FI" i="1" dirty="0" err="1" smtClean="0"/>
              <a:t>Saccharomyces</a:t>
            </a:r>
            <a:r>
              <a:rPr lang="fi-FI" i="1" dirty="0" smtClean="0"/>
              <a:t> </a:t>
            </a:r>
            <a:r>
              <a:rPr lang="fi-FI" i="1" dirty="0" err="1" smtClean="0"/>
              <a:t>cerevisiae</a:t>
            </a:r>
            <a:endParaRPr lang="fi-FI" i="1" dirty="0" smtClean="0"/>
          </a:p>
          <a:p>
            <a:pPr lvl="1"/>
            <a:r>
              <a:rPr lang="fi-FI" dirty="0" smtClean="0"/>
              <a:t>ns. perinteinen ”pullahiiva”, omat kannat leiville ja alkoholijuomille</a:t>
            </a:r>
          </a:p>
          <a:p>
            <a:pPr lvl="1"/>
            <a:endParaRPr lang="fi-FI" dirty="0" smtClean="0"/>
          </a:p>
          <a:p>
            <a:pPr marL="0" indent="0">
              <a:buNone/>
            </a:pPr>
            <a:r>
              <a:rPr lang="en-US" b="1" dirty="0" err="1" smtClean="0"/>
              <a:t>Etanolin</a:t>
            </a:r>
            <a:r>
              <a:rPr lang="en-US" b="1" dirty="0" smtClean="0"/>
              <a:t> </a:t>
            </a:r>
            <a:r>
              <a:rPr lang="en-US" b="1" dirty="0" err="1" smtClean="0"/>
              <a:t>tuotanto</a:t>
            </a:r>
            <a:endParaRPr lang="en-US" b="1" dirty="0" smtClean="0"/>
          </a:p>
          <a:p>
            <a:r>
              <a:rPr lang="en-US" dirty="0" err="1" smtClean="0"/>
              <a:t>Erinomainen</a:t>
            </a:r>
            <a:r>
              <a:rPr lang="en-US" dirty="0" smtClean="0"/>
              <a:t> </a:t>
            </a:r>
            <a:r>
              <a:rPr lang="en-US" dirty="0" err="1"/>
              <a:t>etanolin</a:t>
            </a:r>
            <a:r>
              <a:rPr lang="en-US" dirty="0"/>
              <a:t> </a:t>
            </a:r>
            <a:r>
              <a:rPr lang="en-US" b="1" dirty="0" err="1"/>
              <a:t>sieto</a:t>
            </a:r>
            <a:r>
              <a:rPr lang="en-US" dirty="0" err="1"/>
              <a:t>kyky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osa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kannoista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kestää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jopa</a:t>
            </a:r>
            <a:r>
              <a:rPr lang="en-US" dirty="0">
                <a:sym typeface="Wingdings" panose="05000000000000000000" pitchFamily="2" charset="2"/>
              </a:rPr>
              <a:t> 18 % (v/v) </a:t>
            </a:r>
            <a:r>
              <a:rPr lang="en-US" dirty="0" err="1">
                <a:sym typeface="Wingdings" panose="05000000000000000000" pitchFamily="2" charset="2"/>
              </a:rPr>
              <a:t>etanolipitoisuuksia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Erinomainen</a:t>
            </a:r>
            <a:r>
              <a:rPr lang="en-US" dirty="0">
                <a:sym typeface="Wingdings" panose="05000000000000000000" pitchFamily="2" charset="2"/>
              </a:rPr>
              <a:t> ja </a:t>
            </a:r>
            <a:r>
              <a:rPr lang="en-US" dirty="0" err="1">
                <a:sym typeface="Wingdings" panose="05000000000000000000" pitchFamily="2" charset="2"/>
              </a:rPr>
              <a:t>nopea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etanolin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tuotto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endParaRPr lang="en-US" b="1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käyttää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sokereita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tehokkaasti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etanolin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tuottoon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Kuuluu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“</a:t>
            </a:r>
            <a:r>
              <a:rPr lang="en-US" dirty="0" err="1">
                <a:sym typeface="Wingdings" panose="05000000000000000000" pitchFamily="2" charset="2"/>
              </a:rPr>
              <a:t>tappajahiivoihin</a:t>
            </a:r>
            <a:r>
              <a:rPr lang="en-US" dirty="0">
                <a:sym typeface="Wingdings" panose="05000000000000000000" pitchFamily="2" charset="2"/>
              </a:rPr>
              <a:t>”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Tuottamalla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proteiinisia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toksiineja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ympäristöön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toksiinit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tuhoavat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kilpailevia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hiivoja</a:t>
            </a:r>
            <a:endParaRPr lang="en-US" dirty="0">
              <a:sym typeface="Wingdings" panose="05000000000000000000" pitchFamily="2" charset="2"/>
            </a:endParaRPr>
          </a:p>
          <a:p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 smtClean="0"/>
              <a:t>Leivonta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(vehnän) gluteeni muodostaa sitkon vaivattaessa</a:t>
            </a:r>
          </a:p>
          <a:p>
            <a:pPr lvl="2"/>
            <a:r>
              <a:rPr lang="fi-FI" dirty="0" smtClean="0"/>
              <a:t>proteiinien verkosto</a:t>
            </a:r>
          </a:p>
          <a:p>
            <a:pPr lvl="1"/>
            <a:r>
              <a:rPr lang="fi-FI" b="1" dirty="0" smtClean="0"/>
              <a:t>Hiiva tuottaa hiilidioksidia</a:t>
            </a:r>
            <a:r>
              <a:rPr lang="fi-FI" dirty="0" smtClean="0"/>
              <a:t>, mikä jää verkostoon ja paisuttaa rakennetta</a:t>
            </a:r>
          </a:p>
          <a:p>
            <a:pPr lvl="1"/>
            <a:r>
              <a:rPr lang="fi-FI" dirty="0" smtClean="0"/>
              <a:t>myös tärkkelys </a:t>
            </a:r>
            <a:r>
              <a:rPr lang="fi-FI" dirty="0" err="1" smtClean="0"/>
              <a:t>geeliytyy</a:t>
            </a:r>
            <a:r>
              <a:rPr lang="fi-FI" dirty="0" smtClean="0"/>
              <a:t> veden kanssa kuumennettaessa</a:t>
            </a:r>
          </a:p>
          <a:p>
            <a:pPr lvl="1"/>
            <a:r>
              <a:rPr lang="fi-FI" dirty="0" smtClean="0"/>
              <a:t>Kuumennus paistaa kuoren pinnalle</a:t>
            </a:r>
          </a:p>
          <a:p>
            <a:pPr lvl="1"/>
            <a:endParaRPr lang="fi-FI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Hiivakäyminen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5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Muodostuu</a:t>
            </a:r>
          </a:p>
          <a:p>
            <a:pPr lvl="1"/>
            <a:r>
              <a:rPr lang="fi-FI" b="1" dirty="0" smtClean="0"/>
              <a:t>etanolia</a:t>
            </a:r>
          </a:p>
          <a:p>
            <a:pPr lvl="1"/>
            <a:r>
              <a:rPr lang="fi-FI" dirty="0" smtClean="0"/>
              <a:t>metanolia, korkeampia alkoholeja</a:t>
            </a:r>
          </a:p>
          <a:p>
            <a:pPr lvl="1"/>
            <a:r>
              <a:rPr lang="fi-FI" dirty="0" err="1" smtClean="0"/>
              <a:t>polyoleja</a:t>
            </a:r>
            <a:r>
              <a:rPr lang="fi-FI" dirty="0" smtClean="0"/>
              <a:t> (esim. glyserolia)</a:t>
            </a:r>
          </a:p>
          <a:p>
            <a:pPr lvl="1"/>
            <a:r>
              <a:rPr lang="fi-FI" dirty="0" smtClean="0"/>
              <a:t>Happoja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 smtClean="0"/>
              <a:t>Muokkaa väriyhdisteitä</a:t>
            </a:r>
          </a:p>
          <a:p>
            <a:pPr lvl="1"/>
            <a:r>
              <a:rPr lang="fi-FI" dirty="0" smtClean="0"/>
              <a:t>antosyaanivärit muokkautuvat </a:t>
            </a:r>
          </a:p>
          <a:p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7417849" y="66045"/>
            <a:ext cx="4702262" cy="58299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Viinin valmistus</a:t>
            </a:r>
            <a:endParaRPr lang="fi-FI" dirty="0"/>
          </a:p>
        </p:txBody>
      </p:sp>
      <p:grpSp>
        <p:nvGrpSpPr>
          <p:cNvPr id="8" name="Group 7"/>
          <p:cNvGrpSpPr/>
          <p:nvPr/>
        </p:nvGrpSpPr>
        <p:grpSpPr>
          <a:xfrm>
            <a:off x="5536028" y="1124087"/>
            <a:ext cx="1079406" cy="997212"/>
            <a:chOff x="6474940" y="280910"/>
            <a:chExt cx="1548713" cy="1468808"/>
          </a:xfrm>
        </p:grpSpPr>
        <p:pic>
          <p:nvPicPr>
            <p:cNvPr id="9" name="Picture 2" descr="Full structural formula of ethano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940" y="280910"/>
              <a:ext cx="1437330" cy="90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474940" y="1251057"/>
              <a:ext cx="1548713" cy="498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Etanoli</a:t>
              </a:r>
              <a:endParaRPr lang="en-US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1895" y="2510287"/>
            <a:ext cx="1370121" cy="1224627"/>
            <a:chOff x="9043788" y="292792"/>
            <a:chExt cx="1548713" cy="1425317"/>
          </a:xfrm>
        </p:grpSpPr>
        <p:pic>
          <p:nvPicPr>
            <p:cNvPr id="12" name="Picture 4" descr="Skeletal formula of methanol with some explicit hydrogens add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3788" y="292792"/>
              <a:ext cx="1047750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043788" y="1250914"/>
              <a:ext cx="1548713" cy="467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Metanoli</a:t>
              </a:r>
              <a:endParaRPr lang="en-US" sz="1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36028" y="2435758"/>
            <a:ext cx="1229028" cy="1413669"/>
            <a:chOff x="10169011" y="240811"/>
            <a:chExt cx="1713652" cy="192475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69011" y="240811"/>
              <a:ext cx="1648114" cy="98369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169011" y="1306518"/>
              <a:ext cx="1713652" cy="85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 err="1" smtClean="0"/>
                <a:t>Isobutanoli</a:t>
              </a:r>
              <a:endParaRPr lang="fi-FI" sz="1400" dirty="0" smtClean="0"/>
            </a:p>
            <a:p>
              <a:r>
                <a:rPr lang="fi-FI" sz="1050" dirty="0" smtClean="0"/>
                <a:t>(3-metyylipropan-1-oli)</a:t>
              </a:r>
              <a:endParaRPr lang="en-US" sz="1050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819" y="5646634"/>
            <a:ext cx="2079558" cy="1110062"/>
          </a:xfrm>
          <a:prstGeom prst="rect">
            <a:avLst/>
          </a:prstGeom>
        </p:spPr>
      </p:pic>
      <p:pic>
        <p:nvPicPr>
          <p:cNvPr id="21" name="Picture 2" descr="Kuvahaun tulos haulle vitisin 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86" y="5482159"/>
            <a:ext cx="1454833" cy="134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3243532" y="6314537"/>
            <a:ext cx="2087593" cy="72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739301" y="6088524"/>
            <a:ext cx="672860" cy="623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Box 1"/>
          <p:cNvSpPr txBox="1"/>
          <p:nvPr/>
        </p:nvSpPr>
        <p:spPr>
          <a:xfrm>
            <a:off x="438150" y="5512279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hedelmässä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115927" y="5895474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viinissä</a:t>
            </a:r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89" y="5805017"/>
            <a:ext cx="627678" cy="4507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02255" y="5533634"/>
            <a:ext cx="1314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palorypälehappo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4579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937513" y="610177"/>
            <a:ext cx="10816337" cy="1252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/>
              <a:t>“</a:t>
            </a:r>
            <a:r>
              <a:rPr lang="en-US" sz="3600" dirty="0" err="1" smtClean="0"/>
              <a:t>Ei</a:t>
            </a:r>
            <a:r>
              <a:rPr lang="en-US" sz="3600" dirty="0" smtClean="0"/>
              <a:t>-</a:t>
            </a:r>
            <a:r>
              <a:rPr lang="en-US" sz="3600" i="1" dirty="0" smtClean="0"/>
              <a:t>Saccharomyces” </a:t>
            </a:r>
            <a:r>
              <a:rPr lang="en-US" sz="3600" dirty="0" err="1" smtClean="0"/>
              <a:t>viinihiivat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7" y="1457325"/>
            <a:ext cx="6380426" cy="5133256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 smtClean="0"/>
              <a:t>Matalan </a:t>
            </a:r>
            <a:r>
              <a:rPr lang="en-US" sz="3800" dirty="0" err="1"/>
              <a:t>alkoholipitoisuuden</a:t>
            </a:r>
            <a:r>
              <a:rPr lang="en-US" sz="3800" dirty="0"/>
              <a:t> </a:t>
            </a:r>
            <a:r>
              <a:rPr lang="en-US" sz="3800" dirty="0" err="1"/>
              <a:t>juomien</a:t>
            </a:r>
            <a:r>
              <a:rPr lang="en-US" sz="3800" dirty="0"/>
              <a:t> </a:t>
            </a:r>
            <a:r>
              <a:rPr lang="en-US" sz="3800" dirty="0" err="1"/>
              <a:t>kysyntä</a:t>
            </a:r>
            <a:r>
              <a:rPr lang="en-US" sz="3800" dirty="0"/>
              <a:t> </a:t>
            </a:r>
            <a:r>
              <a:rPr lang="en-US" sz="3800" dirty="0" err="1"/>
              <a:t>kasvanut</a:t>
            </a:r>
            <a:r>
              <a:rPr lang="en-US" sz="3800" dirty="0"/>
              <a:t> </a:t>
            </a:r>
            <a:r>
              <a:rPr lang="en-US" sz="3800" dirty="0" err="1"/>
              <a:t>nousseen</a:t>
            </a:r>
            <a:r>
              <a:rPr lang="en-US" sz="3800" dirty="0"/>
              <a:t> </a:t>
            </a:r>
            <a:r>
              <a:rPr lang="en-US" sz="3800" dirty="0" err="1"/>
              <a:t>terveystietoisuuden</a:t>
            </a:r>
            <a:r>
              <a:rPr lang="en-US" sz="3800" dirty="0"/>
              <a:t> </a:t>
            </a:r>
            <a:r>
              <a:rPr lang="en-US" sz="3800" dirty="0" err="1" smtClean="0"/>
              <a:t>myötä</a:t>
            </a:r>
            <a:endParaRPr lang="en-US" sz="3800" dirty="0" smtClean="0"/>
          </a:p>
          <a:p>
            <a:pPr lvl="1"/>
            <a:r>
              <a:rPr lang="en-US" sz="3600" dirty="0" smtClean="0">
                <a:sym typeface="Wingdings" panose="05000000000000000000" pitchFamily="2" charset="2"/>
              </a:rPr>
              <a:t>“</a:t>
            </a:r>
            <a:r>
              <a:rPr lang="en-US" sz="3600" dirty="0" err="1" smtClean="0">
                <a:sym typeface="Wingdings" panose="05000000000000000000" pitchFamily="2" charset="2"/>
              </a:rPr>
              <a:t>Ei</a:t>
            </a:r>
            <a:r>
              <a:rPr lang="en-US" sz="3600" dirty="0" smtClean="0">
                <a:sym typeface="Wingdings" panose="05000000000000000000" pitchFamily="2" charset="2"/>
              </a:rPr>
              <a:t>-</a:t>
            </a:r>
            <a:r>
              <a:rPr lang="en-US" sz="3600" i="1" dirty="0" smtClean="0">
                <a:sym typeface="Wingdings" panose="05000000000000000000" pitchFamily="2" charset="2"/>
              </a:rPr>
              <a:t>Saccharomyces</a:t>
            </a:r>
            <a:r>
              <a:rPr lang="en-US" sz="3600" dirty="0" smtClean="0">
                <a:sym typeface="Wingdings" panose="05000000000000000000" pitchFamily="2" charset="2"/>
              </a:rPr>
              <a:t>-</a:t>
            </a:r>
            <a:r>
              <a:rPr lang="en-US" sz="3600" dirty="0" err="1" smtClean="0">
                <a:sym typeface="Wingdings" panose="05000000000000000000" pitchFamily="2" charset="2"/>
              </a:rPr>
              <a:t>hiivat</a:t>
            </a:r>
            <a:r>
              <a:rPr lang="en-US" sz="3600" dirty="0" smtClean="0">
                <a:sym typeface="Wingdings" panose="05000000000000000000" pitchFamily="2" charset="2"/>
              </a:rPr>
              <a:t>” </a:t>
            </a:r>
            <a:r>
              <a:rPr lang="en-US" sz="3600" dirty="0" err="1" smtClean="0">
                <a:sym typeface="Wingdings" panose="05000000000000000000" pitchFamily="2" charset="2"/>
              </a:rPr>
              <a:t>e</a:t>
            </a:r>
            <a:r>
              <a:rPr lang="en-US" sz="3600" dirty="0" err="1" smtClean="0"/>
              <a:t>ivät</a:t>
            </a:r>
            <a:r>
              <a:rPr lang="en-US" sz="3600" dirty="0" smtClean="0"/>
              <a:t> </a:t>
            </a:r>
            <a:r>
              <a:rPr lang="en-US" sz="3600" dirty="0" err="1"/>
              <a:t>tuota</a:t>
            </a:r>
            <a:r>
              <a:rPr lang="en-US" sz="3600" dirty="0"/>
              <a:t> </a:t>
            </a:r>
            <a:r>
              <a:rPr lang="en-US" sz="3600" dirty="0" err="1"/>
              <a:t>yhtä</a:t>
            </a:r>
            <a:r>
              <a:rPr lang="en-US" sz="3600" dirty="0"/>
              <a:t> </a:t>
            </a:r>
            <a:r>
              <a:rPr lang="en-US" sz="3600" dirty="0" err="1"/>
              <a:t>tehokkaasti</a:t>
            </a:r>
            <a:r>
              <a:rPr lang="en-US" sz="3600" dirty="0"/>
              <a:t> </a:t>
            </a:r>
            <a:r>
              <a:rPr lang="en-US" sz="3600" dirty="0" err="1"/>
              <a:t>etanolia</a:t>
            </a:r>
            <a:r>
              <a:rPr lang="en-US" sz="3600" dirty="0"/>
              <a:t> tai </a:t>
            </a:r>
            <a:r>
              <a:rPr lang="en-US" sz="3600" dirty="0" err="1"/>
              <a:t>eivät</a:t>
            </a:r>
            <a:r>
              <a:rPr lang="en-US" sz="3600" dirty="0"/>
              <a:t> </a:t>
            </a:r>
            <a:r>
              <a:rPr lang="en-US" sz="3600" dirty="0" err="1"/>
              <a:t>tuota</a:t>
            </a:r>
            <a:r>
              <a:rPr lang="en-US" sz="3600" dirty="0"/>
              <a:t> </a:t>
            </a:r>
            <a:r>
              <a:rPr lang="en-US" sz="3600" dirty="0" err="1"/>
              <a:t>etanolia</a:t>
            </a:r>
            <a:r>
              <a:rPr lang="en-US" sz="3600" dirty="0"/>
              <a:t> </a:t>
            </a:r>
            <a:r>
              <a:rPr lang="en-US" sz="3600" dirty="0" err="1"/>
              <a:t>ollenkaan</a:t>
            </a:r>
            <a:r>
              <a:rPr lang="en-US" sz="3600" dirty="0"/>
              <a:t> </a:t>
            </a:r>
            <a:endParaRPr lang="en-US" sz="3600" dirty="0" smtClean="0"/>
          </a:p>
          <a:p>
            <a:pPr marL="457200" lvl="1" indent="0">
              <a:buNone/>
            </a:pPr>
            <a:r>
              <a:rPr lang="en-US" sz="3600" b="1" dirty="0" smtClean="0">
                <a:sym typeface="Wingdings" panose="05000000000000000000" pitchFamily="2" charset="2"/>
              </a:rPr>
              <a:t> </a:t>
            </a:r>
            <a:r>
              <a:rPr lang="en-US" sz="3600" b="1" dirty="0">
                <a:sym typeface="Wingdings" panose="05000000000000000000" pitchFamily="2" charset="2"/>
              </a:rPr>
              <a:t>Matalan </a:t>
            </a:r>
            <a:r>
              <a:rPr lang="en-US" sz="3600" b="1" dirty="0" err="1">
                <a:sym typeface="Wingdings" panose="05000000000000000000" pitchFamily="2" charset="2"/>
              </a:rPr>
              <a:t>etanolipitoisuuden</a:t>
            </a:r>
            <a:r>
              <a:rPr lang="en-US" sz="3600" b="1" dirty="0"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ym typeface="Wingdings" panose="05000000000000000000" pitchFamily="2" charset="2"/>
              </a:rPr>
              <a:t>juomat</a:t>
            </a:r>
            <a:endParaRPr lang="en-US" sz="3600" b="1" dirty="0">
              <a:sym typeface="Wingdings" panose="05000000000000000000" pitchFamily="2" charset="2"/>
            </a:endParaRPr>
          </a:p>
          <a:p>
            <a:pPr lvl="1"/>
            <a:endParaRPr lang="en-US" sz="3400" dirty="0"/>
          </a:p>
          <a:p>
            <a:r>
              <a:rPr lang="en-US" sz="3800" dirty="0" err="1"/>
              <a:t>Luomuviinien</a:t>
            </a:r>
            <a:r>
              <a:rPr lang="en-US" sz="3800" dirty="0"/>
              <a:t> </a:t>
            </a:r>
            <a:r>
              <a:rPr lang="en-US" sz="3800" dirty="0" err="1"/>
              <a:t>suosion</a:t>
            </a:r>
            <a:r>
              <a:rPr lang="en-US" sz="3800" dirty="0"/>
              <a:t> </a:t>
            </a:r>
            <a:r>
              <a:rPr lang="en-US" sz="3800" dirty="0" err="1" smtClean="0"/>
              <a:t>kasvu</a:t>
            </a:r>
            <a:endParaRPr lang="en-US" sz="3800" dirty="0" smtClean="0"/>
          </a:p>
          <a:p>
            <a:pPr lvl="1"/>
            <a:r>
              <a:rPr lang="en-US" sz="3400" dirty="0" err="1" smtClean="0"/>
              <a:t>perinteisten</a:t>
            </a:r>
            <a:r>
              <a:rPr lang="en-US" sz="3400" dirty="0" smtClean="0"/>
              <a:t> </a:t>
            </a:r>
            <a:r>
              <a:rPr lang="en-US" sz="3400" dirty="0" err="1"/>
              <a:t>hyönteismyrkkyjen</a:t>
            </a:r>
            <a:r>
              <a:rPr lang="en-US" sz="3400" dirty="0"/>
              <a:t> ja </a:t>
            </a:r>
            <a:r>
              <a:rPr lang="en-US" sz="3400" dirty="0" err="1"/>
              <a:t>säilöntäaineiden</a:t>
            </a:r>
            <a:r>
              <a:rPr lang="en-US" sz="3400" dirty="0"/>
              <a:t> </a:t>
            </a:r>
            <a:r>
              <a:rPr lang="en-US" sz="3400" dirty="0" err="1"/>
              <a:t>käyttö</a:t>
            </a:r>
            <a:r>
              <a:rPr lang="en-US" sz="3400" dirty="0"/>
              <a:t> </a:t>
            </a:r>
            <a:r>
              <a:rPr lang="en-US" sz="3400" dirty="0" err="1"/>
              <a:t>vähempää</a:t>
            </a:r>
            <a:r>
              <a:rPr lang="en-US" sz="3400" dirty="0"/>
              <a:t> tai </a:t>
            </a:r>
            <a:r>
              <a:rPr lang="en-US" sz="3400" dirty="0" err="1"/>
              <a:t>ei</a:t>
            </a:r>
            <a:r>
              <a:rPr lang="en-US" sz="3400" dirty="0"/>
              <a:t> ole </a:t>
            </a:r>
            <a:r>
              <a:rPr lang="en-US" sz="3400" dirty="0" err="1" smtClean="0"/>
              <a:t>mahdollista</a:t>
            </a:r>
            <a:endParaRPr lang="en-US" sz="3400" dirty="0" smtClean="0"/>
          </a:p>
          <a:p>
            <a:pPr lvl="1"/>
            <a:r>
              <a:rPr lang="en-US" sz="3600" dirty="0" err="1">
                <a:sym typeface="Wingdings" panose="05000000000000000000" pitchFamily="2" charset="2"/>
              </a:rPr>
              <a:t>Ei</a:t>
            </a:r>
            <a:r>
              <a:rPr lang="en-US" sz="3600" dirty="0">
                <a:sym typeface="Wingdings" panose="05000000000000000000" pitchFamily="2" charset="2"/>
              </a:rPr>
              <a:t>-</a:t>
            </a:r>
            <a:r>
              <a:rPr lang="en-US" sz="3600" i="1" dirty="0">
                <a:sym typeface="Wingdings" panose="05000000000000000000" pitchFamily="2" charset="2"/>
              </a:rPr>
              <a:t>Saccharomyces</a:t>
            </a:r>
            <a:r>
              <a:rPr lang="en-US" sz="3600" dirty="0">
                <a:sym typeface="Wingdings" panose="05000000000000000000" pitchFamily="2" charset="2"/>
              </a:rPr>
              <a:t>-</a:t>
            </a:r>
            <a:r>
              <a:rPr lang="en-US" sz="3600" dirty="0" err="1">
                <a:sym typeface="Wingdings" panose="05000000000000000000" pitchFamily="2" charset="2"/>
              </a:rPr>
              <a:t>hiivat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tuottavat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mikrobitoksiineja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pilaantumismikrobeja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ym typeface="Wingdings" panose="05000000000000000000" pitchFamily="2" charset="2"/>
              </a:rPr>
              <a:t>vastaan</a:t>
            </a:r>
            <a:endParaRPr lang="en-US" sz="3400" dirty="0"/>
          </a:p>
          <a:p>
            <a:endParaRPr lang="en-US" sz="3800" dirty="0" smtClean="0"/>
          </a:p>
          <a:p>
            <a:r>
              <a:rPr lang="en-US" sz="3800" dirty="0" err="1" smtClean="0"/>
              <a:t>Tuottavat</a:t>
            </a:r>
            <a:r>
              <a:rPr lang="en-US" sz="3800" dirty="0" smtClean="0"/>
              <a:t> </a:t>
            </a:r>
            <a:r>
              <a:rPr lang="en-US" sz="3800" dirty="0" err="1"/>
              <a:t>enemmän</a:t>
            </a:r>
            <a:r>
              <a:rPr lang="en-US" sz="3800" dirty="0"/>
              <a:t> </a:t>
            </a:r>
            <a:r>
              <a:rPr lang="en-US" sz="3800" dirty="0" err="1"/>
              <a:t>korkeampia</a:t>
            </a:r>
            <a:r>
              <a:rPr lang="en-US" sz="3800" dirty="0"/>
              <a:t> </a:t>
            </a:r>
            <a:r>
              <a:rPr lang="en-US" sz="3800" dirty="0" err="1"/>
              <a:t>alkoholeja</a:t>
            </a:r>
            <a:r>
              <a:rPr lang="en-US" sz="3800" dirty="0"/>
              <a:t> ja </a:t>
            </a:r>
            <a:r>
              <a:rPr lang="en-US" sz="3800" dirty="0" err="1"/>
              <a:t>estereitä</a:t>
            </a:r>
            <a:r>
              <a:rPr lang="en-US" sz="3800" dirty="0"/>
              <a:t> </a:t>
            </a:r>
            <a:r>
              <a:rPr lang="en-US" sz="3800" dirty="0" err="1"/>
              <a:t>kuin</a:t>
            </a:r>
            <a:r>
              <a:rPr lang="en-US" sz="3800" dirty="0"/>
              <a:t> </a:t>
            </a:r>
            <a:r>
              <a:rPr lang="en-US" sz="3800" i="1" dirty="0"/>
              <a:t>S. cerevisiae </a:t>
            </a:r>
            <a:r>
              <a:rPr lang="en-US" sz="3800" dirty="0" err="1" smtClean="0"/>
              <a:t>hiivat</a:t>
            </a:r>
            <a:endParaRPr lang="en-US" sz="3800" dirty="0" smtClean="0"/>
          </a:p>
          <a:p>
            <a:pPr lvl="1"/>
            <a:r>
              <a:rPr lang="en-US" sz="3400" dirty="0" err="1" smtClean="0"/>
              <a:t>erilaiset</a:t>
            </a:r>
            <a:r>
              <a:rPr lang="en-US" sz="3400" dirty="0" smtClean="0"/>
              <a:t> </a:t>
            </a:r>
            <a:r>
              <a:rPr lang="en-US" sz="3400" dirty="0" err="1" smtClean="0"/>
              <a:t>hedelmäiset</a:t>
            </a:r>
            <a:r>
              <a:rPr lang="en-US" sz="3400" dirty="0" smtClean="0"/>
              <a:t> </a:t>
            </a:r>
            <a:r>
              <a:rPr lang="en-US" sz="3400" dirty="0" err="1" smtClean="0"/>
              <a:t>tuoksut</a:t>
            </a:r>
            <a:r>
              <a:rPr lang="en-US" sz="3400" dirty="0" smtClean="0"/>
              <a:t>, </a:t>
            </a:r>
            <a:r>
              <a:rPr lang="en-US" sz="3400" dirty="0" err="1" smtClean="0"/>
              <a:t>monipuolisempi</a:t>
            </a:r>
            <a:r>
              <a:rPr lang="en-US" sz="3400" dirty="0" smtClean="0"/>
              <a:t> </a:t>
            </a:r>
            <a:r>
              <a:rPr lang="en-US" sz="3400" dirty="0" err="1" smtClean="0"/>
              <a:t>aromi</a:t>
            </a:r>
            <a:endParaRPr lang="en-US" sz="3400" dirty="0"/>
          </a:p>
          <a:p>
            <a:r>
              <a:rPr lang="en-US" sz="3800" dirty="0" err="1"/>
              <a:t>Tuottavat</a:t>
            </a:r>
            <a:r>
              <a:rPr lang="en-US" sz="3800" dirty="0"/>
              <a:t> </a:t>
            </a:r>
            <a:r>
              <a:rPr lang="en-US" sz="3800" dirty="0" err="1" smtClean="0"/>
              <a:t>erilaisia</a:t>
            </a:r>
            <a:r>
              <a:rPr lang="en-US" sz="3800" dirty="0" smtClean="0"/>
              <a:t> </a:t>
            </a:r>
            <a:r>
              <a:rPr lang="en-US" sz="3800" dirty="0" err="1" smtClean="0"/>
              <a:t>entsyymejä</a:t>
            </a:r>
            <a:r>
              <a:rPr lang="en-US" sz="3800" dirty="0" smtClean="0"/>
              <a:t> </a:t>
            </a:r>
            <a:r>
              <a:rPr lang="en-US" sz="3800" dirty="0">
                <a:sym typeface="Wingdings" panose="05000000000000000000" pitchFamily="2" charset="2"/>
              </a:rPr>
              <a:t> </a:t>
            </a:r>
            <a:r>
              <a:rPr lang="en-US" sz="3800" dirty="0" err="1">
                <a:sym typeface="Wingdings" panose="05000000000000000000" pitchFamily="2" charset="2"/>
              </a:rPr>
              <a:t>vapauttavat</a:t>
            </a:r>
            <a:r>
              <a:rPr lang="en-US" sz="3800" dirty="0">
                <a:sym typeface="Wingdings" panose="05000000000000000000" pitchFamily="2" charset="2"/>
              </a:rPr>
              <a:t> </a:t>
            </a:r>
            <a:r>
              <a:rPr lang="en-US" sz="3800" dirty="0" err="1">
                <a:sym typeface="Wingdings" panose="05000000000000000000" pitchFamily="2" charset="2"/>
              </a:rPr>
              <a:t>haihtuvia</a:t>
            </a:r>
            <a:r>
              <a:rPr lang="en-US" sz="3800" dirty="0">
                <a:sym typeface="Wingdings" panose="05000000000000000000" pitchFamily="2" charset="2"/>
              </a:rPr>
              <a:t> </a:t>
            </a:r>
            <a:r>
              <a:rPr lang="en-US" sz="3800" dirty="0" err="1">
                <a:sym typeface="Wingdings" panose="05000000000000000000" pitchFamily="2" charset="2"/>
              </a:rPr>
              <a:t>yhdisteitä</a:t>
            </a:r>
            <a:r>
              <a:rPr lang="en-US" sz="3800" dirty="0">
                <a:sym typeface="Wingdings" panose="05000000000000000000" pitchFamily="2" charset="2"/>
              </a:rPr>
              <a:t> </a:t>
            </a:r>
            <a:r>
              <a:rPr lang="en-US" sz="3800" dirty="0" err="1">
                <a:sym typeface="Wingdings" panose="05000000000000000000" pitchFamily="2" charset="2"/>
              </a:rPr>
              <a:t>raaka-aineen</a:t>
            </a:r>
            <a:r>
              <a:rPr lang="en-US" sz="3800" dirty="0">
                <a:sym typeface="Wingdings" panose="05000000000000000000" pitchFamily="2" charset="2"/>
              </a:rPr>
              <a:t> </a:t>
            </a:r>
            <a:r>
              <a:rPr lang="en-US" sz="3800" dirty="0" err="1">
                <a:sym typeface="Wingdings" panose="05000000000000000000" pitchFamily="2" charset="2"/>
              </a:rPr>
              <a:t>rakenteista</a:t>
            </a:r>
            <a:endParaRPr lang="en-US" sz="3800" dirty="0">
              <a:sym typeface="Wingdings" panose="05000000000000000000" pitchFamily="2" charset="2"/>
            </a:endParaRPr>
          </a:p>
          <a:p>
            <a:r>
              <a:rPr lang="en-US" sz="3800" dirty="0" err="1" smtClean="0">
                <a:sym typeface="Wingdings" panose="05000000000000000000" pitchFamily="2" charset="2"/>
              </a:rPr>
              <a:t>Osa</a:t>
            </a:r>
            <a:r>
              <a:rPr lang="en-US" sz="3800" dirty="0" smtClean="0">
                <a:sym typeface="Wingdings" panose="05000000000000000000" pitchFamily="2" charset="2"/>
              </a:rPr>
              <a:t> </a:t>
            </a:r>
            <a:r>
              <a:rPr lang="en-US" sz="3800" dirty="0">
                <a:sym typeface="Wingdings" panose="05000000000000000000" pitchFamily="2" charset="2"/>
              </a:rPr>
              <a:t>on </a:t>
            </a:r>
            <a:r>
              <a:rPr lang="en-US" sz="3800" dirty="0" err="1" smtClean="0">
                <a:sym typeface="Wingdings" panose="05000000000000000000" pitchFamily="2" charset="2"/>
              </a:rPr>
              <a:t>etanolille</a:t>
            </a:r>
            <a:r>
              <a:rPr lang="en-US" sz="3800" dirty="0" smtClean="0">
                <a:sym typeface="Wingdings" panose="05000000000000000000" pitchFamily="2" charset="2"/>
              </a:rPr>
              <a:t> </a:t>
            </a:r>
            <a:r>
              <a:rPr lang="en-US" sz="3800" dirty="0" err="1" smtClean="0">
                <a:sym typeface="Wingdings" panose="05000000000000000000" pitchFamily="2" charset="2"/>
              </a:rPr>
              <a:t>herkkiä</a:t>
            </a:r>
            <a:r>
              <a:rPr lang="en-US" sz="3800" dirty="0" smtClean="0">
                <a:sym typeface="Wingdings" panose="05000000000000000000" pitchFamily="2" charset="2"/>
              </a:rPr>
              <a:t> </a:t>
            </a:r>
            <a:r>
              <a:rPr lang="en-US" sz="3800" dirty="0">
                <a:sym typeface="Wingdings" panose="05000000000000000000" pitchFamily="2" charset="2"/>
              </a:rPr>
              <a:t> </a:t>
            </a:r>
            <a:r>
              <a:rPr lang="en-US" sz="3800" dirty="0" err="1">
                <a:sym typeface="Wingdings" panose="05000000000000000000" pitchFamily="2" charset="2"/>
              </a:rPr>
              <a:t>peräkkäinen</a:t>
            </a:r>
            <a:r>
              <a:rPr lang="en-US" sz="3800" dirty="0">
                <a:sym typeface="Wingdings" panose="05000000000000000000" pitchFamily="2" charset="2"/>
              </a:rPr>
              <a:t> </a:t>
            </a:r>
            <a:r>
              <a:rPr lang="en-US" sz="3800" dirty="0" err="1">
                <a:sym typeface="Wingdings" panose="05000000000000000000" pitchFamily="2" charset="2"/>
              </a:rPr>
              <a:t>käyminen</a:t>
            </a:r>
            <a:r>
              <a:rPr lang="en-US" sz="3800" dirty="0">
                <a:sym typeface="Wingdings" panose="05000000000000000000" pitchFamily="2" charset="2"/>
              </a:rPr>
              <a:t> </a:t>
            </a:r>
            <a:r>
              <a:rPr lang="en-US" sz="3800" dirty="0" err="1">
                <a:sym typeface="Wingdings" panose="05000000000000000000" pitchFamily="2" charset="2"/>
              </a:rPr>
              <a:t>tappaa</a:t>
            </a:r>
            <a:r>
              <a:rPr lang="en-US" sz="3800" dirty="0">
                <a:sym typeface="Wingdings" panose="05000000000000000000" pitchFamily="2" charset="2"/>
              </a:rPr>
              <a:t> </a:t>
            </a:r>
            <a:r>
              <a:rPr lang="en-US" sz="3800" dirty="0" err="1">
                <a:sym typeface="Wingdings" panose="05000000000000000000" pitchFamily="2" charset="2"/>
              </a:rPr>
              <a:t>hiivat</a:t>
            </a:r>
            <a:endParaRPr lang="en-US" sz="3800" dirty="0">
              <a:sym typeface="Wingdings" panose="05000000000000000000" pitchFamily="2" charset="2"/>
            </a:endParaRPr>
          </a:p>
          <a:p>
            <a:endParaRPr lang="fi-FI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7767818" y="1825625"/>
            <a:ext cx="4236289" cy="48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0575" y="1825625"/>
            <a:ext cx="5219453" cy="4069849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Omenasiiderit:</a:t>
            </a:r>
          </a:p>
          <a:p>
            <a:pPr lvl="1"/>
            <a:r>
              <a:rPr lang="fi-FI" i="1" dirty="0" err="1"/>
              <a:t>Saccharomyces</a:t>
            </a:r>
            <a:r>
              <a:rPr lang="fi-FI" i="1" dirty="0"/>
              <a:t> </a:t>
            </a:r>
            <a:r>
              <a:rPr lang="fi-FI" i="1" dirty="0" err="1"/>
              <a:t>cerevisiae</a:t>
            </a:r>
            <a:endParaRPr lang="fi-FI" i="1" dirty="0"/>
          </a:p>
          <a:p>
            <a:pPr lvl="1"/>
            <a:r>
              <a:rPr lang="fi-FI" i="1" dirty="0" err="1" smtClean="0"/>
              <a:t>Schizosaccharomyces</a:t>
            </a:r>
            <a:r>
              <a:rPr lang="fi-FI" i="1" dirty="0" smtClean="0"/>
              <a:t> </a:t>
            </a:r>
            <a:r>
              <a:rPr lang="fi-FI" i="1" dirty="0" err="1" smtClean="0"/>
              <a:t>pombe</a:t>
            </a:r>
            <a:endParaRPr lang="fi-FI" i="1" dirty="0" smtClean="0"/>
          </a:p>
          <a:p>
            <a:pPr lvl="2"/>
            <a:r>
              <a:rPr lang="fi-FI" dirty="0" smtClean="0"/>
              <a:t>käyttää omenahappoa</a:t>
            </a:r>
          </a:p>
          <a:p>
            <a:pPr lvl="1"/>
            <a:endParaRPr lang="fi-FI" i="1" dirty="0"/>
          </a:p>
          <a:p>
            <a:pPr lvl="1"/>
            <a:endParaRPr lang="fi-FI" i="1" dirty="0" smtClean="0"/>
          </a:p>
          <a:p>
            <a:r>
              <a:rPr lang="fi-FI" dirty="0" smtClean="0"/>
              <a:t>Suomalaisia omenalajikkeita kotimaisiin siidereihin </a:t>
            </a:r>
          </a:p>
          <a:p>
            <a:pPr lvl="1"/>
            <a:r>
              <a:rPr lang="fi-FI" dirty="0" smtClean="0"/>
              <a:t>yhteistyöhanke Luonnonvarakeskuksen kanssa 2019-2022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6291057" y="1690688"/>
            <a:ext cx="4932000" cy="4546600"/>
          </a:xfrm>
        </p:spPr>
        <p:txBody>
          <a:bodyPr>
            <a:noAutofit/>
          </a:bodyPr>
          <a:lstStyle/>
          <a:p>
            <a:r>
              <a:rPr lang="fi-FI" sz="2400" i="1" dirty="0" smtClean="0"/>
              <a:t>S. </a:t>
            </a:r>
            <a:r>
              <a:rPr lang="fi-FI" sz="2400" i="1" dirty="0" err="1" smtClean="0"/>
              <a:t>pombe</a:t>
            </a:r>
            <a:r>
              <a:rPr lang="fi-FI" sz="2400" i="1" dirty="0" smtClean="0"/>
              <a:t>:</a:t>
            </a:r>
          </a:p>
          <a:p>
            <a:pPr lvl="1"/>
            <a:r>
              <a:rPr lang="fi-FI" sz="2000" u="sng" dirty="0" smtClean="0"/>
              <a:t>erilaisia</a:t>
            </a:r>
            <a:r>
              <a:rPr lang="fi-FI" sz="2000" dirty="0" smtClean="0"/>
              <a:t> haihtuvia yhdisteitä</a:t>
            </a:r>
          </a:p>
          <a:p>
            <a:pPr lvl="1"/>
            <a:r>
              <a:rPr lang="fi-FI" sz="2000" dirty="0" smtClean="0"/>
              <a:t>Omenahappoa vähenee ja siten happamuus vähenee</a:t>
            </a:r>
          </a:p>
          <a:p>
            <a:pPr lvl="2"/>
            <a:r>
              <a:rPr lang="fi-FI" sz="1600" dirty="0" smtClean="0"/>
              <a:t>Muut maut??</a:t>
            </a:r>
          </a:p>
          <a:p>
            <a:r>
              <a:rPr lang="fi-FI" sz="2400" i="1" dirty="0" smtClean="0"/>
              <a:t>S. </a:t>
            </a:r>
            <a:r>
              <a:rPr lang="fi-FI" sz="2400" i="1" dirty="0" err="1" smtClean="0"/>
              <a:t>cerevisiae</a:t>
            </a:r>
            <a:r>
              <a:rPr lang="fi-FI" sz="2400" dirty="0" smtClean="0"/>
              <a:t>:</a:t>
            </a:r>
          </a:p>
          <a:p>
            <a:pPr lvl="1"/>
            <a:r>
              <a:rPr lang="fi-FI" sz="2000" dirty="0" smtClean="0"/>
              <a:t>perinteisempi siiderin maku ja haju</a:t>
            </a:r>
          </a:p>
          <a:p>
            <a:pPr lvl="1"/>
            <a:r>
              <a:rPr lang="fi-FI" sz="2000" dirty="0" smtClean="0"/>
              <a:t>happamampia</a:t>
            </a:r>
          </a:p>
          <a:p>
            <a:pPr lvl="1"/>
            <a:endParaRPr lang="fi-FI" sz="2000" dirty="0"/>
          </a:p>
          <a:p>
            <a:pPr lvl="1"/>
            <a:endParaRPr lang="fi-FI" sz="2000" dirty="0" smtClean="0"/>
          </a:p>
          <a:p>
            <a:r>
              <a:rPr lang="fi-FI" sz="2400" dirty="0" smtClean="0"/>
              <a:t>Omenalajikkeen valinnalla suuri merkitys hiivan lisäksi!!</a:t>
            </a:r>
          </a:p>
          <a:p>
            <a:endParaRPr lang="fi-FI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Elintarvikekehityksen esimerkki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Entsyymit</a:t>
            </a:r>
          </a:p>
          <a:p>
            <a:pPr lvl="1"/>
            <a:r>
              <a:rPr lang="fi-FI" dirty="0" smtClean="0"/>
              <a:t>Pilaavien ”sisäisten” hyötykäyttöä</a:t>
            </a:r>
          </a:p>
          <a:p>
            <a:pPr lvl="1"/>
            <a:r>
              <a:rPr lang="fi-FI" dirty="0" smtClean="0"/>
              <a:t>Tuotto mikrobeissa</a:t>
            </a:r>
          </a:p>
          <a:p>
            <a:pPr lvl="1"/>
            <a:r>
              <a:rPr lang="fi-FI" dirty="0" smtClean="0"/>
              <a:t>Merkittävä ryhmä ”</a:t>
            </a:r>
            <a:r>
              <a:rPr lang="fi-FI" dirty="0" err="1" smtClean="0"/>
              <a:t>hydrolaasit</a:t>
            </a:r>
            <a:r>
              <a:rPr lang="fi-FI" dirty="0" smtClean="0"/>
              <a:t>”</a:t>
            </a:r>
          </a:p>
          <a:p>
            <a:pPr lvl="2"/>
            <a:r>
              <a:rPr lang="fi-FI" dirty="0" smtClean="0"/>
              <a:t>Saannon parannus</a:t>
            </a:r>
          </a:p>
          <a:p>
            <a:pPr lvl="2"/>
            <a:r>
              <a:rPr lang="fi-FI" dirty="0" smtClean="0"/>
              <a:t>prosessin parannus</a:t>
            </a:r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5800725" y="1825625"/>
            <a:ext cx="6229350" cy="4069849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Käyminen</a:t>
            </a:r>
          </a:p>
          <a:p>
            <a:pPr lvl="1"/>
            <a:r>
              <a:rPr lang="fi-FI" dirty="0" smtClean="0"/>
              <a:t>Maitohappokäyminen</a:t>
            </a:r>
          </a:p>
          <a:p>
            <a:pPr lvl="2"/>
            <a:r>
              <a:rPr lang="fi-FI" dirty="0" smtClean="0"/>
              <a:t>ei pelkkää hapon tuottamista</a:t>
            </a:r>
          </a:p>
          <a:p>
            <a:pPr lvl="1"/>
            <a:r>
              <a:rPr lang="fi-FI" dirty="0" smtClean="0"/>
              <a:t>Hiivakäymisessä </a:t>
            </a:r>
            <a:r>
              <a:rPr lang="fi-FI" i="1" dirty="0" smtClean="0"/>
              <a:t>S. </a:t>
            </a:r>
            <a:r>
              <a:rPr lang="fi-FI" i="1" dirty="0" err="1" smtClean="0"/>
              <a:t>cerevisiae</a:t>
            </a:r>
            <a:endParaRPr lang="fi-FI" i="1" dirty="0" smtClean="0"/>
          </a:p>
          <a:p>
            <a:pPr lvl="2"/>
            <a:r>
              <a:rPr lang="fi-FI" dirty="0" smtClean="0"/>
              <a:t>Etanolin tuotto -&gt; juomat</a:t>
            </a:r>
          </a:p>
          <a:p>
            <a:pPr lvl="2"/>
            <a:r>
              <a:rPr lang="fi-FI" dirty="0" smtClean="0"/>
              <a:t>Hiilidioksidin tuotto -&gt; leivät</a:t>
            </a:r>
          </a:p>
          <a:p>
            <a:pPr lvl="1"/>
            <a:r>
              <a:rPr lang="fi-FI" dirty="0" smtClean="0"/>
              <a:t>Muut hiivat? </a:t>
            </a:r>
            <a:endParaRPr lang="fi-FI" dirty="0"/>
          </a:p>
          <a:p>
            <a:pPr lvl="2"/>
            <a:r>
              <a:rPr lang="fi-FI" dirty="0" smtClean="0"/>
              <a:t>Eivät enää pelkästään pilaavia</a:t>
            </a:r>
          </a:p>
          <a:p>
            <a:pPr lvl="1"/>
            <a:r>
              <a:rPr lang="fi-FI" dirty="0" smtClean="0"/>
              <a:t>Merkittävä vaikutus laatuun</a:t>
            </a:r>
          </a:p>
          <a:p>
            <a:pPr lvl="2"/>
            <a:r>
              <a:rPr lang="fi-FI" dirty="0" smtClean="0"/>
              <a:t>Aromit: alkuperäiset aromit vähenee, alkoholeja tilalle</a:t>
            </a:r>
          </a:p>
          <a:p>
            <a:pPr lvl="2"/>
            <a:r>
              <a:rPr lang="fi-FI" dirty="0" smtClean="0"/>
              <a:t>Muodostuu uusia värikomplekseja</a:t>
            </a:r>
          </a:p>
          <a:p>
            <a:pPr lvl="2"/>
            <a:r>
              <a:rPr lang="fi-FI" dirty="0" smtClean="0"/>
              <a:t>Sokerit kuluu pois, mutta hapot…?</a:t>
            </a:r>
          </a:p>
          <a:p>
            <a:pPr lvl="2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0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8028" y="2802731"/>
            <a:ext cx="10145029" cy="1252538"/>
          </a:xfrm>
        </p:spPr>
        <p:txBody>
          <a:bodyPr/>
          <a:lstStyle/>
          <a:p>
            <a:r>
              <a:rPr lang="fi-FI" dirty="0" smtClean="0"/>
              <a:t>Tuliko mieleen kysyttävää? </a:t>
            </a:r>
            <a:br>
              <a:rPr lang="fi-FI" dirty="0" smtClean="0"/>
            </a:br>
            <a:r>
              <a:rPr lang="fi-FI" dirty="0" smtClean="0"/>
              <a:t>Tästä kerrasta tai aiemmista?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8028" y="1816100"/>
            <a:ext cx="10145029" cy="42894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/>
              <a:t>Entsyymit ovat proteiineja ja toimivat </a:t>
            </a:r>
            <a:r>
              <a:rPr lang="fi-FI" dirty="0" smtClean="0"/>
              <a:t>biologisissa systeemeissä katalyytteina </a:t>
            </a:r>
            <a:r>
              <a:rPr lang="fi-FI" dirty="0"/>
              <a:t>nopeuttaen kemiallisia </a:t>
            </a:r>
            <a:r>
              <a:rPr lang="fi-FI" dirty="0" smtClean="0"/>
              <a:t>reaktiota</a:t>
            </a:r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 smtClean="0"/>
              <a:t>Elintarvikkeiden </a:t>
            </a:r>
            <a:r>
              <a:rPr lang="fi-FI" b="1" dirty="0"/>
              <a:t>entsyymit voidaan luokitella:</a:t>
            </a:r>
          </a:p>
          <a:p>
            <a:r>
              <a:rPr lang="fi-FI" b="1" dirty="0">
                <a:solidFill>
                  <a:srgbClr val="FF0000"/>
                </a:solidFill>
              </a:rPr>
              <a:t>eksogeenisiin</a:t>
            </a:r>
            <a:r>
              <a:rPr lang="fi-FI" dirty="0"/>
              <a:t> (lisättyihin) </a:t>
            </a:r>
            <a:r>
              <a:rPr lang="fi-FI" dirty="0" smtClean="0"/>
              <a:t>entsyymeihin</a:t>
            </a:r>
          </a:p>
          <a:p>
            <a:pPr lvl="1"/>
            <a:r>
              <a:rPr lang="fi-FI" dirty="0" smtClean="0"/>
              <a:t>tuo jonkin halutun muutoksen</a:t>
            </a:r>
            <a:endParaRPr lang="fi-FI" dirty="0"/>
          </a:p>
          <a:p>
            <a:r>
              <a:rPr lang="fi-FI" b="1" dirty="0">
                <a:solidFill>
                  <a:srgbClr val="FF0000"/>
                </a:solidFill>
              </a:rPr>
              <a:t>endogeenisiin </a:t>
            </a:r>
            <a:r>
              <a:rPr lang="fi-FI" dirty="0"/>
              <a:t>(elintarvikkeessa alun perin olleisiin) </a:t>
            </a:r>
            <a:r>
              <a:rPr lang="fi-FI" dirty="0" smtClean="0"/>
              <a:t>entsyymeihin</a:t>
            </a:r>
          </a:p>
          <a:p>
            <a:pPr lvl="1"/>
            <a:r>
              <a:rPr lang="fi-FI" dirty="0" smtClean="0"/>
              <a:t>tekee muutoksen olosuhteiden ollessa otolliset</a:t>
            </a:r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-&gt; Kontrollointi</a:t>
            </a:r>
          </a:p>
          <a:p>
            <a:pPr lvl="1"/>
            <a:r>
              <a:rPr lang="fi-FI" dirty="0" smtClean="0"/>
              <a:t>halutun reaktion katalysointi</a:t>
            </a:r>
          </a:p>
          <a:p>
            <a:pPr lvl="1"/>
            <a:r>
              <a:rPr lang="fi-FI" dirty="0" smtClean="0"/>
              <a:t>ei-haluttujen esto</a:t>
            </a:r>
          </a:p>
          <a:p>
            <a:pPr marL="914400" lvl="2" indent="0">
              <a:buNone/>
            </a:pPr>
            <a:r>
              <a:rPr lang="fi-FI" dirty="0" smtClean="0">
                <a:solidFill>
                  <a:srgbClr val="FF0000"/>
                </a:solidFill>
              </a:rPr>
              <a:t>-&gt; edeltävät luennot!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Elintarvikkeiden entsyymit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366" y="2018207"/>
            <a:ext cx="4548641" cy="14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6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Elintarvikekäyttöön (</a:t>
            </a:r>
            <a:r>
              <a:rPr lang="fi-FI" dirty="0" err="1" smtClean="0"/>
              <a:t>eksog</a:t>
            </a:r>
            <a:r>
              <a:rPr lang="fi-FI" dirty="0" smtClean="0"/>
              <a:t>.) tyypillisesti tuotetaan mikrobeissa</a:t>
            </a:r>
          </a:p>
          <a:p>
            <a:pPr lvl="1"/>
            <a:r>
              <a:rPr lang="fi-FI" dirty="0" smtClean="0"/>
              <a:t>myös raaka-aineista, joissa ne esiintyy</a:t>
            </a:r>
          </a:p>
          <a:p>
            <a:pPr lvl="1"/>
            <a:r>
              <a:rPr lang="fi-FI" dirty="0" smtClean="0"/>
              <a:t>Esim. </a:t>
            </a:r>
            <a:r>
              <a:rPr lang="fi-FI" dirty="0" err="1" smtClean="0"/>
              <a:t>kymosiini</a:t>
            </a:r>
            <a:r>
              <a:rPr lang="fi-FI" dirty="0" smtClean="0"/>
              <a:t>:</a:t>
            </a:r>
          </a:p>
          <a:p>
            <a:pPr lvl="2"/>
            <a:r>
              <a:rPr lang="fi-FI" dirty="0" smtClean="0"/>
              <a:t>Apuna juuston kokkaroitumisessa</a:t>
            </a:r>
          </a:p>
          <a:p>
            <a:pPr lvl="2"/>
            <a:r>
              <a:rPr lang="fi-FI" dirty="0" smtClean="0"/>
              <a:t>Ennen vasikoista</a:t>
            </a:r>
          </a:p>
          <a:p>
            <a:pPr lvl="2"/>
            <a:r>
              <a:rPr lang="fi-FI" dirty="0" smtClean="0"/>
              <a:t>Nykyään tuotetaan mikrobeissa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Entsyymien tuotto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876" y="2918784"/>
            <a:ext cx="5669771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6291056" y="1825625"/>
            <a:ext cx="5805693" cy="40698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International </a:t>
            </a:r>
            <a:r>
              <a:rPr lang="en-US" dirty="0"/>
              <a:t>Union of Biochemistry and Molecular </a:t>
            </a:r>
            <a:r>
              <a:rPr lang="fi-FI" dirty="0" err="1"/>
              <a:t>Biology</a:t>
            </a:r>
            <a:r>
              <a:rPr lang="fi-FI" dirty="0"/>
              <a:t>” (IUBMB)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1. Oxidoreductases</a:t>
            </a:r>
          </a:p>
          <a:p>
            <a:pPr marL="0" indent="0">
              <a:buNone/>
            </a:pPr>
            <a:r>
              <a:rPr lang="en-US" dirty="0"/>
              <a:t>	2. Transferases</a:t>
            </a:r>
          </a:p>
          <a:p>
            <a:pPr marL="0" indent="0">
              <a:buNone/>
            </a:pPr>
            <a:r>
              <a:rPr lang="en-US" dirty="0"/>
              <a:t>	3. </a:t>
            </a:r>
            <a:r>
              <a:rPr lang="en-US" b="1" dirty="0" smtClean="0"/>
              <a:t>Hydrolases (</a:t>
            </a:r>
            <a:r>
              <a:rPr lang="en-US" i="1" dirty="0" err="1" smtClean="0"/>
              <a:t>hydrolaasit</a:t>
            </a:r>
            <a:r>
              <a:rPr lang="en-US" b="1" dirty="0" smtClean="0"/>
              <a:t>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4. </a:t>
            </a:r>
            <a:r>
              <a:rPr lang="en-US" dirty="0" err="1"/>
              <a:t>Lyases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5. Isomerases </a:t>
            </a:r>
          </a:p>
          <a:p>
            <a:pPr marL="0" indent="0">
              <a:buNone/>
            </a:pPr>
            <a:r>
              <a:rPr lang="en-US" dirty="0"/>
              <a:t>	6. </a:t>
            </a:r>
            <a:r>
              <a:rPr lang="en-US" dirty="0" smtClean="0"/>
              <a:t>Ligases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7. Translocases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Entsyymien nimeäminen</a:t>
            </a:r>
            <a:endParaRPr lang="fi-F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73" y="2294866"/>
            <a:ext cx="4565624" cy="270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72056" y="6210339"/>
            <a:ext cx="27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3"/>
              </a:rPr>
              <a:t>http://enzyme.expasy.org</a:t>
            </a:r>
            <a:r>
              <a:rPr lang="fi-FI" dirty="0" smtClean="0">
                <a:hlinkClick r:id="rId3"/>
              </a:rPr>
              <a:t>/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8028" y="1825625"/>
            <a:ext cx="5865698" cy="4069849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Hedelmän pektiinien pilkkominen</a:t>
            </a:r>
          </a:p>
          <a:p>
            <a:pPr lvl="1"/>
            <a:r>
              <a:rPr lang="fi-FI" dirty="0" smtClean="0"/>
              <a:t>esim. omenan kiinteä rakenne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-&gt; </a:t>
            </a:r>
            <a:r>
              <a:rPr lang="fi-FI" b="1" dirty="0" err="1" smtClean="0"/>
              <a:t>Polygalakturonaasi</a:t>
            </a:r>
            <a:endParaRPr lang="fi-FI" b="1" dirty="0"/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 smtClean="0"/>
              <a:t>EC 3.2.1.15</a:t>
            </a:r>
            <a:endParaRPr lang="fi-FI" b="1" dirty="0"/>
          </a:p>
          <a:p>
            <a:pPr lvl="1"/>
            <a:r>
              <a:rPr lang="fi-FI" dirty="0" smtClean="0"/>
              <a:t>3 -&gt; </a:t>
            </a:r>
            <a:r>
              <a:rPr lang="fi-FI" dirty="0" err="1" smtClean="0"/>
              <a:t>hydrolaasi</a:t>
            </a:r>
            <a:endParaRPr lang="fi-FI" dirty="0" smtClean="0"/>
          </a:p>
          <a:p>
            <a:pPr lvl="1"/>
            <a:r>
              <a:rPr lang="fi-FI" dirty="0" smtClean="0"/>
              <a:t>2 -&gt; sokereita pilkkovat</a:t>
            </a:r>
          </a:p>
          <a:p>
            <a:pPr lvl="1"/>
            <a:r>
              <a:rPr lang="fi-FI" dirty="0" smtClean="0"/>
              <a:t>1 -&gt; </a:t>
            </a:r>
            <a:r>
              <a:rPr lang="fi-FI" dirty="0" err="1" smtClean="0"/>
              <a:t>karboksyyliesteri</a:t>
            </a:r>
            <a:r>
              <a:rPr lang="fi-FI" dirty="0" smtClean="0"/>
              <a:t> sidos,</a:t>
            </a:r>
            <a:r>
              <a:rPr lang="fi-FI" dirty="0"/>
              <a:t> </a:t>
            </a:r>
            <a:r>
              <a:rPr lang="fi-FI" dirty="0" err="1" smtClean="0"/>
              <a:t>glykosidaasit</a:t>
            </a:r>
            <a:endParaRPr lang="fi-FI" dirty="0" smtClean="0"/>
          </a:p>
          <a:p>
            <a:pPr lvl="1"/>
            <a:r>
              <a:rPr lang="fi-FI" dirty="0" smtClean="0"/>
              <a:t>15 -&gt; juokseva numero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6632582" y="3489445"/>
            <a:ext cx="5464168" cy="2625606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Katalysoitu</a:t>
            </a:r>
            <a:r>
              <a:rPr lang="en-US" b="1" dirty="0" smtClean="0"/>
              <a:t> </a:t>
            </a:r>
            <a:r>
              <a:rPr lang="en-US" b="1" dirty="0" err="1" smtClean="0"/>
              <a:t>reaktio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Random </a:t>
            </a:r>
            <a:r>
              <a:rPr lang="en-US" dirty="0"/>
              <a:t>hydrolysis of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1-&gt;4)-alpha-D-</a:t>
            </a:r>
            <a:r>
              <a:rPr lang="en-US" dirty="0" err="1"/>
              <a:t>galactosiduronic</a:t>
            </a:r>
            <a:r>
              <a:rPr lang="en-US" dirty="0"/>
              <a:t> linkages in pectate and other </a:t>
            </a:r>
            <a:r>
              <a:rPr lang="en-US" dirty="0" err="1"/>
              <a:t>galacturonans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Esimerkki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6" y="72607"/>
            <a:ext cx="5182049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altLang="fi-FI" sz="2400" dirty="0" smtClean="0"/>
          </a:p>
          <a:p>
            <a:pPr marL="0" indent="0">
              <a:buNone/>
            </a:pPr>
            <a:r>
              <a:rPr lang="fi-FI" altLang="fi-FI" sz="2400" dirty="0" smtClean="0"/>
              <a:t>Endogeenisten </a:t>
            </a:r>
            <a:r>
              <a:rPr lang="fi-FI" altLang="fi-FI" sz="2400" dirty="0"/>
              <a:t>entsyymien toimintaa ja sijaintia elintarvikkeessa </a:t>
            </a:r>
            <a:r>
              <a:rPr lang="fi-FI" altLang="fi-FI" sz="2400" dirty="0" smtClean="0"/>
              <a:t>voidaan pyrkiä säädellä</a:t>
            </a:r>
            <a:endParaRPr lang="fi-FI" altLang="fi-FI" sz="2400" dirty="0"/>
          </a:p>
          <a:p>
            <a:pPr marL="839788" lvl="1" indent="-495300"/>
            <a:r>
              <a:rPr lang="fi-FI" altLang="fi-FI" dirty="0"/>
              <a:t>mm. solukon/kudoksen rikkominen </a:t>
            </a:r>
          </a:p>
          <a:p>
            <a:pPr marL="687388" lvl="1" indent="-342900">
              <a:buFont typeface="Symbol"/>
              <a:buChar char="®"/>
            </a:pPr>
            <a:r>
              <a:rPr lang="fi-FI" altLang="fi-FI" b="1" dirty="0"/>
              <a:t>laadun parantuminen </a:t>
            </a:r>
            <a:r>
              <a:rPr lang="fi-FI" altLang="fi-FI" dirty="0"/>
              <a:t>(esim. </a:t>
            </a:r>
            <a:r>
              <a:rPr lang="fi-FI" altLang="fi-FI" dirty="0" err="1"/>
              <a:t>flavorien</a:t>
            </a:r>
            <a:r>
              <a:rPr lang="fi-FI" altLang="fi-FI" dirty="0"/>
              <a:t> muodostuminen) </a:t>
            </a:r>
          </a:p>
          <a:p>
            <a:pPr marL="687388" lvl="1" indent="-342900">
              <a:buFont typeface="Symbol"/>
              <a:buChar char="®"/>
            </a:pPr>
            <a:r>
              <a:rPr lang="fi-FI" altLang="fi-FI" dirty="0"/>
              <a:t>tai </a:t>
            </a:r>
            <a:r>
              <a:rPr lang="fi-FI" altLang="fi-FI" b="1" dirty="0"/>
              <a:t>huonontuminen</a:t>
            </a:r>
            <a:r>
              <a:rPr lang="fi-FI" altLang="fi-FI" dirty="0"/>
              <a:t> (esim. </a:t>
            </a:r>
            <a:r>
              <a:rPr lang="fi-FI" altLang="fi-FI" dirty="0" err="1"/>
              <a:t>entsymaattinen</a:t>
            </a:r>
            <a:r>
              <a:rPr lang="fi-FI" altLang="fi-FI" dirty="0"/>
              <a:t> ruskettuminen)</a:t>
            </a:r>
          </a:p>
          <a:p>
            <a:endParaRPr lang="fi-FI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Endogeeniset entsyymit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88" y="67706"/>
            <a:ext cx="2170112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517" y="5372172"/>
            <a:ext cx="2045796" cy="133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232574"/>
              </p:ext>
            </p:extLst>
          </p:nvPr>
        </p:nvGraphicFramePr>
        <p:xfrm>
          <a:off x="1077913" y="1825625"/>
          <a:ext cx="9084182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0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Esimerkkejä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Vaikutuksia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>
                          <a:solidFill>
                            <a:schemeClr val="tx1"/>
                          </a:solidFill>
                        </a:rPr>
                        <a:t>Lipoksigenaasi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Vitamiinien ja rasvahappojen hapettuminen</a:t>
                      </a:r>
                    </a:p>
                    <a:p>
                      <a:r>
                        <a:rPr lang="fi-FI" dirty="0" err="1" smtClean="0">
                          <a:solidFill>
                            <a:schemeClr val="tx1"/>
                          </a:solidFill>
                        </a:rPr>
                        <a:t>Karotenoidien</a:t>
                      </a:r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 ja klorofyllien (väriyhdisteet) tuho</a:t>
                      </a:r>
                    </a:p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Hap</a:t>
                      </a:r>
                      <a:r>
                        <a:rPr lang="fi-FI" baseline="0" dirty="0" smtClean="0">
                          <a:solidFill>
                            <a:schemeClr val="tx1"/>
                          </a:solidFill>
                        </a:rPr>
                        <a:t>ettumisesta johtuvat hajut ja </a:t>
                      </a:r>
                      <a:r>
                        <a:rPr lang="fi-FI" baseline="0" dirty="0" err="1" smtClean="0">
                          <a:solidFill>
                            <a:schemeClr val="tx1"/>
                          </a:solidFill>
                        </a:rPr>
                        <a:t>flavorit</a:t>
                      </a:r>
                      <a:endParaRPr lang="fi-FI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>
                          <a:solidFill>
                            <a:schemeClr val="tx1"/>
                          </a:solidFill>
                        </a:rPr>
                        <a:t>Klorofyllaasi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Klorofyllien (-&gt; vihreä väri kasviksissa) hydrolysointi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>
                          <a:solidFill>
                            <a:schemeClr val="tx1"/>
                          </a:solidFill>
                        </a:rPr>
                        <a:t>Polyfenolioksidaasi</a:t>
                      </a:r>
                      <a:r>
                        <a:rPr lang="fi-FI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Hedelmien ruskettuminen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err="1" smtClean="0">
                          <a:solidFill>
                            <a:schemeClr val="tx1"/>
                          </a:solidFill>
                        </a:rPr>
                        <a:t>Pektinolyyttiset</a:t>
                      </a:r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i-FI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tx1"/>
                          </a:solidFill>
                        </a:rPr>
                        <a:t>Hedelmien</a:t>
                      </a:r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 rakenteen hajoaminen</a:t>
                      </a:r>
                      <a:endParaRPr lang="fi-FI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>
                          <a:solidFill>
                            <a:schemeClr val="tx1"/>
                          </a:solidFill>
                        </a:rPr>
                        <a:t>Sellulaasi</a:t>
                      </a:r>
                      <a:r>
                        <a:rPr lang="fi-FI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Kasvien rakenteen hajoaminen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Amylaasi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Tärkkelyksen hajoaminen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>
                          <a:solidFill>
                            <a:schemeClr val="tx1"/>
                          </a:solidFill>
                        </a:rPr>
                        <a:t>Proteaasi</a:t>
                      </a:r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Proteiinien</a:t>
                      </a:r>
                      <a:r>
                        <a:rPr lang="fi-FI" baseline="0" dirty="0" smtClean="0">
                          <a:solidFill>
                            <a:schemeClr val="tx1"/>
                          </a:solidFill>
                        </a:rPr>
                        <a:t> hydrolysointi -&gt; rakenteen muutokset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>
                          <a:solidFill>
                            <a:schemeClr val="tx1"/>
                          </a:solidFill>
                        </a:rPr>
                        <a:t>Esteraasi</a:t>
                      </a:r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Aromiyhdisteiden</a:t>
                      </a:r>
                      <a:r>
                        <a:rPr lang="fi-FI" baseline="0" dirty="0" smtClean="0">
                          <a:solidFill>
                            <a:schemeClr val="tx1"/>
                          </a:solidFill>
                        </a:rPr>
                        <a:t> vapautuminen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Endogeeniset entsyymit – ei haluttuja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13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altLang="fi-FI" dirty="0"/>
              <a:t>proteiinin osittainen tai täydellinen </a:t>
            </a:r>
            <a:r>
              <a:rPr lang="fi-FI" altLang="fi-FI" dirty="0" err="1"/>
              <a:t>denaturaatio</a:t>
            </a:r>
            <a:r>
              <a:rPr lang="fi-FI" altLang="fi-FI" dirty="0"/>
              <a:t> (</a:t>
            </a:r>
            <a:r>
              <a:rPr lang="fi-FI" altLang="fi-FI" dirty="0" err="1"/>
              <a:t>inaktivointi</a:t>
            </a:r>
            <a:r>
              <a:rPr lang="fi-FI" altLang="fi-FI" dirty="0"/>
              <a:t>)</a:t>
            </a:r>
          </a:p>
          <a:p>
            <a:pPr lvl="2"/>
            <a:r>
              <a:rPr lang="fi-FI" altLang="fi-FI" sz="1900" b="1" dirty="0"/>
              <a:t>lämpötila</a:t>
            </a:r>
            <a:r>
              <a:rPr lang="fi-FI" altLang="fi-FI" sz="1900" dirty="0"/>
              <a:t>, pH, vesi, veden aktiivisuus, ionikonsentraatio, paine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dirty="0"/>
              <a:t>reaktioympäristön muuttaminen epäoptimaaliseksi entsyymille</a:t>
            </a:r>
          </a:p>
          <a:p>
            <a:pPr lvl="2"/>
            <a:r>
              <a:rPr lang="fi-FI" altLang="fi-FI" sz="1900" dirty="0"/>
              <a:t>pH, ionisuus, </a:t>
            </a:r>
            <a:r>
              <a:rPr lang="fi-FI" altLang="fi-FI" sz="1900" b="1" dirty="0"/>
              <a:t>lämpötila</a:t>
            </a:r>
            <a:r>
              <a:rPr lang="fi-FI" altLang="fi-FI" sz="1900" dirty="0"/>
              <a:t>, veden aktiivisuus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dirty="0"/>
              <a:t>reaktioon osallistuvien komponenttien (substraatin tai </a:t>
            </a:r>
            <a:r>
              <a:rPr lang="fi-FI" altLang="fi-FI" dirty="0" err="1"/>
              <a:t>koentsyymin</a:t>
            </a:r>
            <a:r>
              <a:rPr lang="fi-FI" altLang="fi-FI" dirty="0"/>
              <a:t> jne.) poisto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dirty="0"/>
              <a:t>entsyymi-substraatti assosiaation </a:t>
            </a:r>
            <a:r>
              <a:rPr lang="fi-FI" altLang="fi-FI" dirty="0" smtClean="0"/>
              <a:t>(eli ”kohtaamisen”) </a:t>
            </a:r>
            <a:r>
              <a:rPr lang="fi-FI" altLang="fi-FI" dirty="0"/>
              <a:t>estäminen esim. inhibiittorilla tai kilpailevalla substraatilla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dirty="0" smtClean="0"/>
              <a:t>Estäminen </a:t>
            </a:r>
            <a:r>
              <a:rPr lang="fi-FI" altLang="fi-FI" dirty="0"/>
              <a:t>tai hidastaminen prosessoimalla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0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u-powerpoint-pohja-fi">
  <a:themeElements>
    <a:clrScheme name="UTU-201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8C8D2"/>
      </a:accent1>
      <a:accent2>
        <a:srgbClr val="9063CD"/>
      </a:accent2>
      <a:accent3>
        <a:srgbClr val="ADCB00"/>
      </a:accent3>
      <a:accent4>
        <a:srgbClr val="F8485E"/>
      </a:accent4>
      <a:accent5>
        <a:srgbClr val="868686"/>
      </a:accent5>
      <a:accent6>
        <a:srgbClr val="D9D9D9"/>
      </a:accent6>
      <a:hlink>
        <a:srgbClr val="9063CD"/>
      </a:hlink>
      <a:folHlink>
        <a:srgbClr val="9063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u-powerpoint-pohja-fi.pptx" id="{313CABB6-FB37-474A-B8DD-C831C337203F}" vid="{3A29670A-09DF-473B-AC4C-5C4C168526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utu-powerpoint-pohja-fi</Template>
  <TotalTime>2314</TotalTime>
  <Words>1266</Words>
  <Application>Microsoft Office PowerPoint</Application>
  <PresentationFormat>Widescreen</PresentationFormat>
  <Paragraphs>302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Symbol</vt:lpstr>
      <vt:lpstr>Wingdings</vt:lpstr>
      <vt:lpstr>utu-powerpoint-pohja-fi</vt:lpstr>
      <vt:lpstr>Entsyymit &amp; fermentaatiot</vt:lpstr>
      <vt:lpstr>Mieti hetken yksin tai kaverin kanssa</vt:lpstr>
      <vt:lpstr>Elintarvikkeiden entsyymit</vt:lpstr>
      <vt:lpstr>Entsyymien tuotto</vt:lpstr>
      <vt:lpstr>Entsyymien nimeäminen</vt:lpstr>
      <vt:lpstr>Esimerkki</vt:lpstr>
      <vt:lpstr>Endogeeniset entsyymit</vt:lpstr>
      <vt:lpstr>Endogeeniset entsyymit – ei haluttuja</vt:lpstr>
      <vt:lpstr>Estäminen tai hidastaminen prosessoimalla </vt:lpstr>
      <vt:lpstr>Eksogeeniset entsyymit</vt:lpstr>
      <vt:lpstr>Eksogeeniset entsyymit</vt:lpstr>
      <vt:lpstr>Eksogeeniset entsyymit</vt:lpstr>
      <vt:lpstr>Tärkkelys</vt:lpstr>
      <vt:lpstr>Hiilihydraatteja muokkaavat</vt:lpstr>
      <vt:lpstr>Hiilihydraatteja muokkaavat</vt:lpstr>
      <vt:lpstr>Mehun valmistus</vt:lpstr>
      <vt:lpstr>Elintarvikkeiden fermentaatio (käyminen)</vt:lpstr>
      <vt:lpstr>Elintarvikkeiden fermentaatio</vt:lpstr>
      <vt:lpstr>Elintarvikkeiden fermentaatio</vt:lpstr>
      <vt:lpstr>Maitohappokäyminen</vt:lpstr>
      <vt:lpstr>Hiivakäyminen</vt:lpstr>
      <vt:lpstr>Viinin valmistus</vt:lpstr>
      <vt:lpstr>PowerPoint Presentation</vt:lpstr>
      <vt:lpstr>Elintarvikekehityksen esimerkki</vt:lpstr>
      <vt:lpstr>Yhteenveto</vt:lpstr>
      <vt:lpstr>Tuliko mieleen kysyttävää?  Tästä kerrasta tai aiemmista?</vt:lpstr>
    </vt:vector>
  </TitlesOfParts>
  <Company>University of Turku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Entsyymit</dc:title>
  <dc:creator>Oskar Laaksonen</dc:creator>
  <cp:lastModifiedBy>Oskar Laaksonen</cp:lastModifiedBy>
  <cp:revision>80</cp:revision>
  <dcterms:created xsi:type="dcterms:W3CDTF">2018-09-27T09:49:49Z</dcterms:created>
  <dcterms:modified xsi:type="dcterms:W3CDTF">2022-01-11T13:28:51Z</dcterms:modified>
</cp:coreProperties>
</file>