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embeddedFontLst>
    <p:embeddedFont>
      <p:font typeface="Playfair Display" panose="020B060402020202020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38F9914-B90B-4F0C-BB3C-42EF9F5D6D3A}">
  <a:tblStyle styleId="{F38F9914-B90B-4F0C-BB3C-42EF9F5D6D3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-10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415a03c39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415a03c39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49317" y="0"/>
            <a:ext cx="9593317" cy="1789738"/>
          </a:xfrm>
          <a:prstGeom prst="rect">
            <a:avLst/>
          </a:prstGeom>
          <a:noFill/>
          <a:ln w="9525" cap="flat" cmpd="sng">
            <a:solidFill>
              <a:srgbClr val="BAE7CE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62538"/>
            <a:ext cx="8832300" cy="8439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7200" b="1" dirty="0">
                <a:solidFill>
                  <a:schemeClr val="tx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Pusulan päiväkoti 2023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00" b="1" dirty="0">
              <a:solidFill>
                <a:srgbClr val="274E13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6400" b="1" dirty="0">
                <a:solidFill>
                  <a:srgbClr val="274E13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TOIMINNALLINEN TASA-ARVOTYÖN JA YHDENVERTAISUUDEN EDISTÄMISEN SUUNNITELMA</a:t>
            </a:r>
            <a:endParaRPr sz="6400" b="1" dirty="0">
              <a:solidFill>
                <a:srgbClr val="274E13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05793" y="894869"/>
            <a:ext cx="8450067" cy="116952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R="35992"/>
            <a:endParaRPr lang="fi-FI" sz="1200" b="1" dirty="0">
              <a:solidFill>
                <a:schemeClr val="tx1"/>
              </a:solidFill>
              <a:latin typeface="Playfair Display" panose="020B0604020202020204" charset="0"/>
            </a:endParaRPr>
          </a:p>
          <a:p>
            <a:pPr marR="35992"/>
            <a:r>
              <a:rPr lang="fi-FI" sz="1200" b="1" dirty="0">
                <a:solidFill>
                  <a:schemeClr val="tx1"/>
                </a:solidFill>
                <a:latin typeface="Playfair Display" panose="020B0604020202020204" charset="0"/>
              </a:rPr>
              <a:t>Suunnittelu aloitettiin 9/2023. Sovittiin huoltajien Fun </a:t>
            </a:r>
            <a:r>
              <a:rPr lang="fi-FI" sz="1200" b="1" dirty="0" err="1">
                <a:solidFill>
                  <a:schemeClr val="tx1"/>
                </a:solidFill>
                <a:latin typeface="Playfair Display" panose="020B0604020202020204" charset="0"/>
              </a:rPr>
              <a:t>Friends</a:t>
            </a:r>
            <a:r>
              <a:rPr lang="fi-FI" sz="1200" b="1" dirty="0">
                <a:solidFill>
                  <a:schemeClr val="tx1"/>
                </a:solidFill>
                <a:latin typeface="Playfair Display" panose="020B0604020202020204" charset="0"/>
              </a:rPr>
              <a:t> illasta, huoltajien haastattelusta ja Google </a:t>
            </a:r>
            <a:r>
              <a:rPr lang="fi-FI" sz="1200" b="1" dirty="0" err="1">
                <a:solidFill>
                  <a:schemeClr val="tx1"/>
                </a:solidFill>
                <a:latin typeface="Playfair Display" panose="020B0604020202020204" charset="0"/>
              </a:rPr>
              <a:t>Forms</a:t>
            </a:r>
            <a:r>
              <a:rPr lang="fi-FI" sz="1200" b="1" dirty="0">
                <a:solidFill>
                  <a:schemeClr val="tx1"/>
                </a:solidFill>
                <a:latin typeface="Playfair Display" panose="020B0604020202020204" charset="0"/>
              </a:rPr>
              <a:t> kyselystä. Selvitys tehtiin 1.11.2023 pienryhmittäin ja koottiin 6.11.23. Arviointi kevätkauden päätteeksi.</a:t>
            </a:r>
            <a:endParaRPr lang="fi-FI" sz="1200" dirty="0">
              <a:solidFill>
                <a:schemeClr val="tx1"/>
              </a:solidFill>
              <a:latin typeface="Playfair Display" panose="020B0604020202020204" charset="0"/>
            </a:endParaRPr>
          </a:p>
          <a:p>
            <a:br>
              <a:rPr lang="fi-FI" dirty="0"/>
            </a:br>
            <a:endParaRPr dirty="0"/>
          </a:p>
        </p:txBody>
      </p:sp>
      <p:graphicFrame>
        <p:nvGraphicFramePr>
          <p:cNvPr id="58" name="Google Shape;58;p13"/>
          <p:cNvGraphicFramePr/>
          <p:nvPr>
            <p:extLst>
              <p:ext uri="{D42A27DB-BD31-4B8C-83A1-F6EECF244321}">
                <p14:modId xmlns:p14="http://schemas.microsoft.com/office/powerpoint/2010/main" val="916147192"/>
              </p:ext>
            </p:extLst>
          </p:nvPr>
        </p:nvGraphicFramePr>
        <p:xfrm>
          <a:off x="-449319" y="1789738"/>
          <a:ext cx="9593316" cy="7376040"/>
        </p:xfrm>
        <a:graphic>
          <a:graphicData uri="http://schemas.openxmlformats.org/drawingml/2006/table">
            <a:tbl>
              <a:tblPr>
                <a:noFill/>
                <a:tableStyleId>{F38F9914-B90B-4F0C-BB3C-42EF9F5D6D3A}</a:tableStyleId>
              </a:tblPr>
              <a:tblGrid>
                <a:gridCol w="384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5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3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19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17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 sz="1000" b="1">
                          <a:solidFill>
                            <a:srgbClr val="274E13"/>
                          </a:solidFill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KEHITETTÄVÄ TEEMA</a:t>
                      </a:r>
                      <a:endParaRPr sz="1000" b="1">
                        <a:solidFill>
                          <a:srgbClr val="274E1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 sz="1000" b="1">
                          <a:solidFill>
                            <a:srgbClr val="274E13"/>
                          </a:solidFill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TAVOITE</a:t>
                      </a:r>
                      <a:endParaRPr sz="1000" b="1">
                        <a:solidFill>
                          <a:srgbClr val="274E1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 sz="1000" b="1">
                          <a:solidFill>
                            <a:srgbClr val="4C8CBC"/>
                          </a:solidFill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KEHITTÄMISTOIMET</a:t>
                      </a:r>
                      <a:endParaRPr sz="1000" b="1">
                        <a:solidFill>
                          <a:srgbClr val="4C8CBC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 sz="800" b="1">
                          <a:solidFill>
                            <a:srgbClr val="274E13"/>
                          </a:solidFill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AIKATAULU, VASTUUHENKILÖ, MILLOIN ARVIOIDAAN</a:t>
                      </a:r>
                      <a:endParaRPr sz="800" b="1">
                        <a:solidFill>
                          <a:srgbClr val="274E1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 sz="1000" b="1">
                          <a:solidFill>
                            <a:srgbClr val="EC1C93"/>
                          </a:solidFill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ARVIOINNIN TULOKSET</a:t>
                      </a:r>
                      <a:endParaRPr sz="1000" b="1">
                        <a:solidFill>
                          <a:srgbClr val="EC1C9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44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/>
                        <a:t>OSALLISTUMISEN KANNUSTAMINEN ja  RYHMÄYTYMISESTÄ HUOLEHTIMINEN</a:t>
                      </a:r>
                      <a:endParaRPr sz="10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/>
                        <a:t>Kasvattaja huolehtii, että lapsi voi osallistua yhteisiin keskusteluihin:  osallistaminen on kasvattajan vastuulla. </a:t>
                      </a:r>
                      <a:endParaRPr sz="10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/>
                        <a:t>-Mielipiteen kysyminen ujolta/aralta/vetäytyvältä lapseltakin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/>
                        <a:t>-Kasvattaja huolehtii leikkeihin ohjaamisesta</a:t>
                      </a:r>
                    </a:p>
                    <a:p>
                      <a:pPr rtl="0"/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-Leikkitoiveita huomioon ja annetaan lasten valita. Myös aremmat lapset saavat tilaa.</a:t>
                      </a:r>
                      <a:endParaRPr lang="fi-FI" sz="1000" b="0" dirty="0">
                        <a:effectLst/>
                      </a:endParaRPr>
                    </a:p>
                    <a:p>
                      <a:pPr rtl="0"/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-Aikuinen auttaa lasta pääsemään osalliseksi tekemisestä</a:t>
                      </a:r>
                      <a:endParaRPr lang="fi-FI" sz="1000" b="0" dirty="0">
                        <a:effectLst/>
                      </a:endParaRPr>
                    </a:p>
                    <a:p>
                      <a:pPr rtl="0"/>
                      <a:r>
                        <a:rPr lang="fi-FI" sz="1000" b="0" dirty="0">
                          <a:effectLst/>
                        </a:rPr>
                        <a:t>-Ei erotella tyttöjen ja poikien juttuja</a:t>
                      </a:r>
                    </a:p>
                    <a:p>
                      <a:br>
                        <a:rPr lang="fi-FI" sz="1000" dirty="0"/>
                      </a:br>
                      <a:endParaRPr lang="fi-FI" sz="10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/>
                        <a:t>Kesäkuu 2024</a:t>
                      </a:r>
                      <a:endParaRPr sz="10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61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/>
                        <a:t>YKSILÖLLINEN HUOMIOIMINEN: KASVATTAJA HUOMAA LAPSEN TARPEET JA TUNTEET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-Tervehditään jokaista</a:t>
                      </a:r>
                      <a:endParaRPr lang="fi-FI" sz="1000" b="0" dirty="0">
                        <a:effectLst/>
                      </a:endParaRPr>
                    </a:p>
                    <a:p>
                      <a:pPr rtl="0"/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-Kehutaan onnistumisista</a:t>
                      </a:r>
                      <a:endParaRPr lang="fi-FI" sz="1000" b="0" dirty="0">
                        <a:effectLst/>
                      </a:endParaRPr>
                    </a:p>
                    <a:p>
                      <a:pPr rtl="0"/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-Annetaan jokaisen aikuisen toimesta päivittäin huomiota </a:t>
                      </a:r>
                      <a:endParaRPr lang="fi-FI" sz="1000" b="0" dirty="0">
                        <a:effectLst/>
                      </a:endParaRPr>
                    </a:p>
                    <a:p>
                      <a:pPr rtl="0"/>
                      <a:br>
                        <a:rPr lang="fi-FI" dirty="0"/>
                      </a:br>
                      <a:endParaRPr lang="fi-FI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/>
                        <a:t>Viittomavartit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/>
                        <a:t>Pienryhmitys monipuolista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/>
                        <a:t>Tunnetaitomateriaalien käyttö</a:t>
                      </a:r>
                    </a:p>
                    <a:p>
                      <a:pPr rtl="0"/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Viittomat: jokainen opettelee muutaman ja käyttää</a:t>
                      </a:r>
                      <a:endParaRPr lang="fi-FI" sz="1000" b="0" dirty="0">
                        <a:effectLst/>
                      </a:endParaRPr>
                    </a:p>
                    <a:p>
                      <a:pPr rtl="0"/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-Kuvat: lähettyville esim. kaulaan ja seinälle</a:t>
                      </a:r>
                      <a:endParaRPr lang="fi-FI" sz="1000" b="0" dirty="0">
                        <a:effectLst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0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/>
                        <a:t>Kesäkuu 2024</a:t>
                      </a:r>
                      <a:endParaRPr sz="10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377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>
                        <a:solidFill>
                          <a:srgbClr val="274E1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MATERIAALIEN JA VÄLINEIDEN HELPPO SAATAVUUS</a:t>
                      </a:r>
                      <a:endParaRPr sz="1000" b="1" dirty="0">
                        <a:solidFill>
                          <a:srgbClr val="274E1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Välineitä pääsee vaihtamaan ja valitsemaan tarpeen mukaan </a:t>
                      </a:r>
                      <a:r>
                        <a:rPr lang="fi-FI" sz="10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Ikätasosta</a:t>
                      </a:r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, sukupuolesta tai ryhmästä riippumatta</a:t>
                      </a:r>
                      <a:endParaRPr lang="fi-FI" sz="1000" b="0" dirty="0">
                        <a:effectLst/>
                      </a:endParaRPr>
                    </a:p>
                    <a:p>
                      <a:br>
                        <a:rPr lang="fi-FI" sz="800" dirty="0"/>
                      </a:br>
                      <a:endParaRPr sz="700" b="1" dirty="0">
                        <a:solidFill>
                          <a:srgbClr val="274E1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dirty="0">
                        <a:solidFill>
                          <a:srgbClr val="274E1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dirty="0">
                        <a:solidFill>
                          <a:srgbClr val="274E1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b="0" dirty="0">
                          <a:solidFill>
                            <a:schemeClr val="tx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Välineet keskitetysti varastoihin, joista välineet ”lainataan” ryhmiin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+mn-lt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b="0" dirty="0">
                          <a:solidFill>
                            <a:schemeClr val="tx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-Leikkiympäristön rikastuttaminen, lainataan leluja ryhmistä toiseen: kauppaleikki, kotileikki, nukkeleikki, lääkärileikki, junaradat ym.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+mn-lt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b="0" dirty="0">
                          <a:solidFill>
                            <a:schemeClr val="tx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-Tilataan leluja, joista kaikki voivat iloita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b="0" dirty="0">
                          <a:solidFill>
                            <a:schemeClr val="tx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Työryhmä: Minna </a:t>
                      </a:r>
                      <a:r>
                        <a:rPr lang="fi-FI" sz="1000" b="0" dirty="0" err="1">
                          <a:solidFill>
                            <a:schemeClr val="tx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Castello</a:t>
                      </a:r>
                      <a:r>
                        <a:rPr lang="fi-FI" sz="1000" b="0" dirty="0">
                          <a:solidFill>
                            <a:schemeClr val="tx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, Merja Gustafsson, Päivi Linnakoski</a:t>
                      </a:r>
                      <a:endParaRPr sz="1000" b="0" dirty="0">
                        <a:solidFill>
                          <a:schemeClr val="tx1"/>
                        </a:solidFill>
                        <a:latin typeface="+mn-lt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dirty="0">
                        <a:solidFill>
                          <a:srgbClr val="274E1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313431" y="3246694"/>
            <a:ext cx="1438449" cy="1414925"/>
          </a:xfrm>
          <a:prstGeom prst="rect">
            <a:avLst/>
          </a:prstGeom>
          <a:noFill/>
          <a:ln w="9525" cap="flat" cmpd="sng">
            <a:solidFill>
              <a:srgbClr val="BAE7CE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1670565"/>
          </a:xfrm>
          <a:prstGeom prst="rect">
            <a:avLst/>
          </a:prstGeom>
          <a:noFill/>
          <a:ln w="9525" cap="flat" cmpd="sng">
            <a:solidFill>
              <a:srgbClr val="ACCB8A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88825" y="97457"/>
            <a:ext cx="8520600" cy="7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500" b="1" dirty="0">
                <a:solidFill>
                  <a:srgbClr val="274E13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lang="fi" sz="1500" b="1" dirty="0">
                <a:solidFill>
                  <a:srgbClr val="0C343D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Pusilan päiväkoti</a:t>
            </a:r>
            <a:endParaRPr sz="1500" b="1" dirty="0">
              <a:solidFill>
                <a:srgbClr val="274E13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500" b="1" dirty="0">
                <a:solidFill>
                  <a:srgbClr val="434343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SUUNNITELMA LASTEN SUOJAAMISEKSI KIUSAAMISELTA, HÄIRINNÄLTÄ, SYRJINNÄLTÄ JA VÄKIVALLALTA 2023-2024</a:t>
            </a:r>
            <a:endParaRPr sz="1500" b="1" dirty="0">
              <a:solidFill>
                <a:srgbClr val="434343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270975" y="870275"/>
            <a:ext cx="8520600" cy="4002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82" name="Google Shape;82;p15"/>
          <p:cNvGraphicFramePr/>
          <p:nvPr>
            <p:extLst>
              <p:ext uri="{D42A27DB-BD31-4B8C-83A1-F6EECF244321}">
                <p14:modId xmlns:p14="http://schemas.microsoft.com/office/powerpoint/2010/main" val="2096516066"/>
              </p:ext>
            </p:extLst>
          </p:nvPr>
        </p:nvGraphicFramePr>
        <p:xfrm>
          <a:off x="-1" y="1670564"/>
          <a:ext cx="9144000" cy="9987544"/>
        </p:xfrm>
        <a:graphic>
          <a:graphicData uri="http://schemas.openxmlformats.org/drawingml/2006/table">
            <a:tbl>
              <a:tblPr>
                <a:noFill/>
                <a:tableStyleId>{F38F9914-B90B-4F0C-BB3C-42EF9F5D6D3A}</a:tableStyleId>
              </a:tblPr>
              <a:tblGrid>
                <a:gridCol w="3382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3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702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1127">
                <a:tc gridSpan="4"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" sz="1000" b="0" dirty="0">
                          <a:solidFill>
                            <a:schemeClr val="tx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YKSIKÖN YHTEINEN NÄKEMYS KIUSAAMISESTA, HÄIRINNÄSTÄ, SYRJINNÄSTÄ JA VÄKIVALLASTA:</a:t>
                      </a:r>
                    </a:p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sym typeface="Playfair Display"/>
                      </a:endParaRPr>
                    </a:p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Pusulan päiväkodissa puututaan heti. Huoltajia tiedotetaan ja otetaan tarvittaessa mukaan. Lasten kanssa harjoitellaan vuorovaikutus- ja tunnetaitoja. Lapset oppivat tasavertaisen riitatilanteen ja kiusaamisen erot</a:t>
                      </a:r>
                      <a:r>
                        <a:rPr lang="fi-FI" sz="1000" b="0" i="0" u="none" strike="noStrike" dirty="0">
                          <a:solidFill>
                            <a:srgbClr val="434343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fi-FI" sz="1000" b="0" dirty="0">
                        <a:effectLst/>
                        <a:latin typeface="+mn-lt"/>
                      </a:endParaRPr>
                    </a:p>
                    <a:p>
                      <a:br>
                        <a:rPr lang="fi-FI" sz="800" dirty="0"/>
                      </a:br>
                      <a:endParaRPr sz="700" b="1" dirty="0">
                        <a:solidFill>
                          <a:srgbClr val="43434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496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 sz="700" b="1" dirty="0">
                          <a:solidFill>
                            <a:schemeClr val="tx1"/>
                          </a:solidFill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ILMIÖIDEN EHKÄISEMISEN TAVAT</a:t>
                      </a:r>
                      <a:endParaRPr sz="700" b="1" dirty="0">
                        <a:solidFill>
                          <a:schemeClr val="tx1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dirty="0">
                        <a:solidFill>
                          <a:srgbClr val="43434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dirty="0">
                        <a:solidFill>
                          <a:srgbClr val="43434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dirty="0">
                        <a:solidFill>
                          <a:srgbClr val="43434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dirty="0">
                        <a:solidFill>
                          <a:srgbClr val="43434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dirty="0">
                        <a:solidFill>
                          <a:srgbClr val="43434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-Kasvattajat ovat läsnäolevia, toimivat selkeästi, selkeä suunnitelma ja struktuuri päivään luovat turvallisuutta, ennakoivat tilanteita, keskustellaan empatiasta, </a:t>
                      </a:r>
                      <a:endParaRPr lang="fi-FI" sz="1000" b="0" dirty="0">
                        <a:effectLst/>
                      </a:endParaRPr>
                    </a:p>
                    <a:p>
                      <a:pPr rtl="0"/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-Kaikki kirjallisuus. </a:t>
                      </a:r>
                      <a:r>
                        <a:rPr lang="fi-FI" sz="10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Saga</a:t>
                      </a:r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menetelmän dialogikortit. Luetaan paljon ja näitä asioita käsitellään paljon kirjallisuuden avulla.</a:t>
                      </a:r>
                      <a:endParaRPr lang="fi-FI" sz="1000" b="0" dirty="0">
                        <a:effectLst/>
                      </a:endParaRPr>
                    </a:p>
                    <a:p>
                      <a:pPr rtl="0"/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-Kasvattajat huolehtivat ryhmäytymisestä ja huolehtivat, että jokaisella on leikkiseuraa</a:t>
                      </a:r>
                      <a:endParaRPr lang="fi-FI" sz="1000" b="0" dirty="0">
                        <a:effectLst/>
                      </a:endParaRPr>
                    </a:p>
                    <a:p>
                      <a:pPr rtl="0"/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-Kannustetaan auttamaan toinen toista</a:t>
                      </a:r>
                      <a:endParaRPr lang="fi-FI" sz="1000" b="0" dirty="0">
                        <a:effectLst/>
                      </a:endParaRPr>
                    </a:p>
                    <a:p>
                      <a:pPr rtl="0"/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-Keskustelua lasten kanssa: Mikä on riitelyä ja mikä kiusaamista?</a:t>
                      </a:r>
                      <a:endParaRPr lang="fi-FI" sz="1000" b="0" dirty="0">
                        <a:effectLst/>
                      </a:endParaRPr>
                    </a:p>
                    <a:p>
                      <a:pPr rtl="0"/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-Pienryhmitys, ennakointi, valvonta, läsnäolo leikkitilanteissa</a:t>
                      </a:r>
                      <a:endParaRPr lang="fi-FI" sz="1000" b="0" dirty="0">
                        <a:effectLst/>
                      </a:endParaRPr>
                    </a:p>
                    <a:p>
                      <a:pPr rtl="0"/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-Ei kauko-ohjausta, vaan läsnä ja lähellä</a:t>
                      </a:r>
                      <a:endParaRPr lang="fi-FI" sz="1000" b="0" dirty="0">
                        <a:effectLst/>
                      </a:endParaRPr>
                    </a:p>
                    <a:p>
                      <a:pPr rtl="0"/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-Nukketeatteri, ennakkoon tilanteiden läpikäynti</a:t>
                      </a:r>
                      <a:endParaRPr lang="fi-FI" sz="1000" b="0" dirty="0">
                        <a:effectLst/>
                      </a:endParaRPr>
                    </a:p>
                    <a:p>
                      <a:pPr rtl="0"/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-Miltä tuntuu nallesta? Kielinuppu</a:t>
                      </a:r>
                      <a:endParaRPr lang="fi-FI" sz="1000" b="0" dirty="0">
                        <a:effectLst/>
                      </a:endParaRPr>
                    </a:p>
                    <a:p>
                      <a:pPr rtl="0"/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-Positiivinen huomioiminen ja kehuminen</a:t>
                      </a:r>
                      <a:endParaRPr lang="fi-FI" sz="1000" b="0" dirty="0">
                        <a:effectLst/>
                      </a:endParaRPr>
                    </a:p>
                    <a:p>
                      <a:pPr rtl="0"/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-Joka ryhmässä tunnetaitomateriaali käytössä</a:t>
                      </a:r>
                      <a:endParaRPr lang="fi-FI" sz="1000" b="0" dirty="0">
                        <a:effectLst/>
                      </a:endParaRPr>
                    </a:p>
                    <a:p>
                      <a:pPr rtl="0"/>
                      <a:r>
                        <a:rPr lang="fi-FI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-Kavereiden sekoittaminen esimerkiksi arpomalla</a:t>
                      </a:r>
                      <a:endParaRPr lang="fi-FI" sz="1000" b="0" dirty="0">
                        <a:effectLst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 sz="700" b="1" dirty="0">
                          <a:solidFill>
                            <a:schemeClr val="tx1"/>
                          </a:solidFill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MITEN SUUNNITELLUT EHKÄISEMISEN TAVAT TOIMIVAT KÄYTÄNNÖSSÄ?</a:t>
                      </a:r>
                      <a:endParaRPr sz="700" b="1" dirty="0">
                        <a:solidFill>
                          <a:schemeClr val="tx1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>
                        <a:solidFill>
                          <a:schemeClr val="dk1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428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" sz="700" b="1" dirty="0">
                          <a:solidFill>
                            <a:schemeClr val="tx1"/>
                          </a:solidFill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ILMIÖIHIN PUUTTUMISEN TAVAT</a:t>
                      </a:r>
                      <a:endParaRPr sz="700" b="1" dirty="0">
                        <a:solidFill>
                          <a:schemeClr val="tx1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dirty="0">
                        <a:solidFill>
                          <a:srgbClr val="43434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dirty="0">
                        <a:solidFill>
                          <a:srgbClr val="43434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dirty="0">
                        <a:solidFill>
                          <a:srgbClr val="43434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dirty="0">
                        <a:solidFill>
                          <a:srgbClr val="43434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dirty="0">
                        <a:solidFill>
                          <a:srgbClr val="43434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dirty="0">
                        <a:solidFill>
                          <a:srgbClr val="43434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dirty="0">
                        <a:solidFill>
                          <a:srgbClr val="434343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dk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-Keskustelu niiden kanssa, koita asia koskee-koskee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dk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-Kuunteleminen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dk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-Kahden kesken turvallista kertoa aikuiselle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dk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-Huoltajat mukaan, kerrotaan niin, että lapsi on mukana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dk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-Ikätasoisesti selvitys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dk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-Ei oleteta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dk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-Ei vähätellä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dk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-Kasvattaja huomioi, että kaikki pääsevät mukaan leikkiin, Aikuinen tukee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dk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-Kasvattaja osaa kysyä oikeat kysymykset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dk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-Mallittaminen, konkreettisesti näytetään esimerkkiä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dk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-Puututaan heti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dk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-Jokainen puhuu vuorollaan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dk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-Keskustelua toisessa tilassa selvittelyä varten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dk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-Kasvattaja usein jo tietoinen tilanteesta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dk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-Hyvittämisen tärkeys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dk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-Sarjakuvittaminen, pikapiirtäminen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dk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-Kasvattaja sanojensa mittainen, ei uhkailla, vaan tekoja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dk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-Lapsen pysäyttäminen tekonsa äärelle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dk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-Seurataan ja tutkitaan tapahtuneen taustoja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>
                          <a:solidFill>
                            <a:schemeClr val="dk1"/>
                          </a:solidFill>
                          <a:latin typeface="+mn-lt"/>
                          <a:ea typeface="Playfair Display"/>
                          <a:cs typeface="Playfair Display"/>
                          <a:sym typeface="Playfair Display"/>
                        </a:rPr>
                        <a:t>-Kasvattajan sijoittuminen ulkona leikkitilanteiden lähelle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>
                        <a:solidFill>
                          <a:schemeClr val="dk1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" sz="700" b="1" dirty="0">
                          <a:solidFill>
                            <a:schemeClr val="tx1"/>
                          </a:solidFill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MITEN SUUNNITELLUT PUUTTUMISEN TAVAT TOIMIVAT KÄYTÄNNÖSSÄ?</a:t>
                      </a:r>
                      <a:endParaRPr b="1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>
                        <a:solidFill>
                          <a:schemeClr val="dk1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45F0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3" name="Google Shape;83;p15"/>
          <p:cNvSpPr txBox="1"/>
          <p:nvPr/>
        </p:nvSpPr>
        <p:spPr>
          <a:xfrm>
            <a:off x="185763" y="870250"/>
            <a:ext cx="8691000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R="35992"/>
            <a:r>
              <a:rPr lang="fi-FI" sz="1000" b="1" dirty="0">
                <a:solidFill>
                  <a:srgbClr val="434343"/>
                </a:solidFill>
                <a:latin typeface="+mj-lt"/>
              </a:rPr>
              <a:t>Alkukartoitus tehtiin Google </a:t>
            </a:r>
            <a:r>
              <a:rPr lang="fi-FI" sz="1000" b="1" dirty="0" err="1">
                <a:solidFill>
                  <a:srgbClr val="434343"/>
                </a:solidFill>
                <a:latin typeface="+mj-lt"/>
              </a:rPr>
              <a:t>Forms</a:t>
            </a:r>
            <a:r>
              <a:rPr lang="fi-FI" sz="1000" b="1" dirty="0">
                <a:solidFill>
                  <a:srgbClr val="434343"/>
                </a:solidFill>
                <a:latin typeface="+mj-lt"/>
              </a:rPr>
              <a:t> kyselyn avulla. Esiopetus </a:t>
            </a:r>
            <a:r>
              <a:rPr lang="fi-FI" sz="1000" b="1" dirty="0" err="1">
                <a:solidFill>
                  <a:srgbClr val="434343"/>
                </a:solidFill>
                <a:latin typeface="+mj-lt"/>
              </a:rPr>
              <a:t>osallisti</a:t>
            </a:r>
            <a:r>
              <a:rPr lang="fi-FI" sz="1000" b="1" dirty="0">
                <a:solidFill>
                  <a:srgbClr val="434343"/>
                </a:solidFill>
                <a:latin typeface="+mj-lt"/>
              </a:rPr>
              <a:t> myös lapsia. Pohdittiin miten autetaan lasta, joka toimii haitallisesti tai uhreja tai heidän huoltajiaan. Ymmärrys lasten välisistä suhteista olennaista.</a:t>
            </a:r>
            <a:endParaRPr lang="fi-FI" sz="1000" dirty="0">
              <a:latin typeface="+mj-lt"/>
            </a:endParaRPr>
          </a:p>
          <a:p>
            <a:pPr marR="35992"/>
            <a:r>
              <a:rPr lang="fi-FI" sz="1000" b="1" dirty="0">
                <a:solidFill>
                  <a:srgbClr val="434343"/>
                </a:solidFill>
                <a:latin typeface="+mj-lt"/>
              </a:rPr>
              <a:t>Arvioidaan tarpeen mukaan, lasten ja henkilöstön vaihtuessa sekä  huoltajien toivoessa muutoksia. </a:t>
            </a:r>
            <a:endParaRPr lang="fi-FI" sz="1000" dirty="0">
              <a:latin typeface="+mj-lt"/>
            </a:endParaRPr>
          </a:p>
          <a:p>
            <a:br>
              <a:rPr lang="fi-FI" sz="1000" dirty="0">
                <a:latin typeface="+mj-lt"/>
              </a:rPr>
            </a:br>
            <a:endParaRPr sz="1000" b="1" dirty="0">
              <a:solidFill>
                <a:schemeClr val="dk1"/>
              </a:solidFill>
              <a:latin typeface="+mj-lt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579</Words>
  <Application>Microsoft Office PowerPoint</Application>
  <PresentationFormat>Näytössä katseltava esitys (16:9)</PresentationFormat>
  <Paragraphs>94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Playfair Display</vt:lpstr>
      <vt:lpstr>Arial</vt:lpstr>
      <vt:lpstr>Simple Light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Tikkanen Merja</dc:creator>
  <cp:lastModifiedBy>Laamanen Teija</cp:lastModifiedBy>
  <cp:revision>13</cp:revision>
  <dcterms:modified xsi:type="dcterms:W3CDTF">2023-11-20T09:13:31Z</dcterms:modified>
</cp:coreProperties>
</file>