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Lst>
  <p:sldSz cy="5143500" cx="9144000"/>
  <p:notesSz cx="6858000" cy="9144000"/>
  <p:embeddedFontLst>
    <p:embeddedFont>
      <p:font typeface="Raleway"/>
      <p:regular r:id="rId16"/>
      <p:bold r:id="rId17"/>
      <p:italic r:id="rId18"/>
      <p:boldItalic r:id="rId1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4C157F6B-E962-4C30-8814-09FF767CE327}">
  <a:tblStyle styleId="{4C157F6B-E962-4C30-8814-09FF767CE327}" styleName="Table_0">
    <a:wholeTbl>
      <a:tcTxStyle>
        <a:font>
          <a:latin typeface="Arial"/>
          <a:ea typeface="Arial"/>
          <a:cs typeface="Arial"/>
        </a:font>
        <a:srgbClr val="000000"/>
      </a:tcTxStyle>
      <a:tcStyle>
        <a:tcBdr>
          <a:left>
            <a:ln cap="flat" cmpd="sng" w="12700">
              <a:solidFill>
                <a:srgbClr val="000000"/>
              </a:solidFill>
              <a:prstDash val="solid"/>
              <a:round/>
              <a:headEnd len="sm" w="sm" type="none"/>
              <a:tailEnd len="sm" w="sm" type="none"/>
            </a:ln>
          </a:left>
          <a:right>
            <a:ln cap="flat" cmpd="sng" w="12700">
              <a:solidFill>
                <a:srgbClr val="000000"/>
              </a:solidFill>
              <a:prstDash val="solid"/>
              <a:round/>
              <a:headEnd len="sm" w="sm" type="none"/>
              <a:tailEnd len="sm" w="sm" type="none"/>
            </a:ln>
          </a:right>
          <a:top>
            <a:ln cap="flat" cmpd="sng" w="12700">
              <a:solidFill>
                <a:srgbClr val="000000"/>
              </a:solidFill>
              <a:prstDash val="solid"/>
              <a:round/>
              <a:headEnd len="sm" w="sm" type="none"/>
              <a:tailEnd len="sm" w="sm" type="none"/>
            </a:ln>
          </a:top>
          <a:bottom>
            <a:ln cap="flat" cmpd="sng" w="12700">
              <a:solidFill>
                <a:srgbClr val="000000"/>
              </a:solidFill>
              <a:prstDash val="solid"/>
              <a:round/>
              <a:headEnd len="sm" w="sm" type="none"/>
              <a:tailEnd len="sm" w="sm" type="none"/>
            </a:ln>
          </a:bottom>
          <a:insideH>
            <a:ln cap="flat" cmpd="sng" w="12700">
              <a:solidFill>
                <a:srgbClr val="000000"/>
              </a:solidFill>
              <a:prstDash val="solid"/>
              <a:round/>
              <a:headEnd len="sm" w="sm" type="none"/>
              <a:tailEnd len="sm" w="sm" type="none"/>
            </a:ln>
          </a:insideH>
          <a:insideV>
            <a:ln cap="flat" cmpd="sng" w="12700">
              <a:solidFill>
                <a:srgbClr val="000000"/>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D1A09D82-614A-4E29-8D64-04188A9FEE67}" styleName="Table_1">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font" Target="fonts/Raleway-bold.fntdata"/><Relationship Id="rId16" Type="http://schemas.openxmlformats.org/officeDocument/2006/relationships/font" Target="fonts/Raleway-regular.fntdata"/><Relationship Id="rId5" Type="http://schemas.openxmlformats.org/officeDocument/2006/relationships/slideMaster" Target="slideMasters/slideMaster1.xml"/><Relationship Id="rId19" Type="http://schemas.openxmlformats.org/officeDocument/2006/relationships/font" Target="fonts/Raleway-boldItalic.fntdata"/><Relationship Id="rId6" Type="http://schemas.openxmlformats.org/officeDocument/2006/relationships/notesMaster" Target="notesMasters/notesMaster1.xml"/><Relationship Id="rId18" Type="http://schemas.openxmlformats.org/officeDocument/2006/relationships/font" Target="fonts/Raleway-italic.fntdata"/><Relationship Id="rId7" Type="http://schemas.openxmlformats.org/officeDocument/2006/relationships/slide" Target="slides/slide1.xml"/><Relationship Id="rId8"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4"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4"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 name="Shape 57"/>
        <p:cNvGrpSpPr/>
        <p:nvPr/>
      </p:nvGrpSpPr>
      <p:grpSpPr>
        <a:xfrm>
          <a:off x="0" y="0"/>
          <a:ext cx="0" cy="0"/>
          <a:chOff x="0" y="0"/>
          <a:chExt cx="0" cy="0"/>
        </a:xfrm>
      </p:grpSpPr>
      <p:sp>
        <p:nvSpPr>
          <p:cNvPr id="58" name="Google Shape;58;gcc444a5e4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 name="Google Shape;59;gcc444a5e4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 name="Shape 63"/>
        <p:cNvGrpSpPr/>
        <p:nvPr/>
      </p:nvGrpSpPr>
      <p:grpSpPr>
        <a:xfrm>
          <a:off x="0" y="0"/>
          <a:ext cx="0" cy="0"/>
          <a:chOff x="0" y="0"/>
          <a:chExt cx="0" cy="0"/>
        </a:xfrm>
      </p:grpSpPr>
      <p:sp>
        <p:nvSpPr>
          <p:cNvPr id="64" name="Google Shape;64;gcc444a5e47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 name="Google Shape;65;gcc444a5e47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gcc444a5e47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 name="Google Shape;87;gcc444a5e47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gd4558be1e7_0_3:notes"/>
          <p:cNvSpPr/>
          <p:nvPr>
            <p:ph idx="2" type="sldImg"/>
          </p:nvPr>
        </p:nvSpPr>
        <p:spPr>
          <a:xfrm>
            <a:off x="381304"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 name="Google Shape;94;gd4558be1e7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gcc444a5e47_1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 name="Google Shape;101;gcc444a5e47_1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gcc444a5e47_1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 name="Google Shape;110;gcc444a5e47_1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gd368c51672_0_3:notes"/>
          <p:cNvSpPr/>
          <p:nvPr>
            <p:ph idx="2" type="sldImg"/>
          </p:nvPr>
        </p:nvSpPr>
        <p:spPr>
          <a:xfrm>
            <a:off x="381304"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8" name="Google Shape;118;gd368c51672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gcc444a5e47_1_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5" name="Google Shape;125;gcc444a5e47_1_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i"/>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i"/>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i"/>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i"/>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i"/>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i"/>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i"/>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i"/>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i"/>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i"/>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i"/>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fi"/>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21.png"/></Relationships>
</file>

<file path=ppt/slides/_rels/slide3.xml.rels><?xml version="1.0" encoding="UTF-8" standalone="yes"?><Relationships xmlns="http://schemas.openxmlformats.org/package/2006/relationships"><Relationship Id="rId11" Type="http://schemas.openxmlformats.org/officeDocument/2006/relationships/image" Target="../media/image14.png"/><Relationship Id="rId10" Type="http://schemas.openxmlformats.org/officeDocument/2006/relationships/image" Target="../media/image9.png"/><Relationship Id="rId13" Type="http://schemas.openxmlformats.org/officeDocument/2006/relationships/image" Target="../media/image5.png"/><Relationship Id="rId12" Type="http://schemas.openxmlformats.org/officeDocument/2006/relationships/image" Target="../media/image3.png"/><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20.png"/><Relationship Id="rId4" Type="http://schemas.openxmlformats.org/officeDocument/2006/relationships/image" Target="../media/image7.png"/><Relationship Id="rId9" Type="http://schemas.openxmlformats.org/officeDocument/2006/relationships/image" Target="../media/image6.png"/><Relationship Id="rId15" Type="http://schemas.openxmlformats.org/officeDocument/2006/relationships/image" Target="../media/image15.png"/><Relationship Id="rId14" Type="http://schemas.openxmlformats.org/officeDocument/2006/relationships/image" Target="../media/image2.png"/><Relationship Id="rId17" Type="http://schemas.openxmlformats.org/officeDocument/2006/relationships/image" Target="../media/image11.png"/><Relationship Id="rId16" Type="http://schemas.openxmlformats.org/officeDocument/2006/relationships/image" Target="../media/image8.png"/><Relationship Id="rId5" Type="http://schemas.openxmlformats.org/officeDocument/2006/relationships/image" Target="../media/image4.png"/><Relationship Id="rId6" Type="http://schemas.openxmlformats.org/officeDocument/2006/relationships/image" Target="../media/image13.png"/><Relationship Id="rId18" Type="http://schemas.openxmlformats.org/officeDocument/2006/relationships/image" Target="../media/image12.png"/><Relationship Id="rId7" Type="http://schemas.openxmlformats.org/officeDocument/2006/relationships/image" Target="../media/image16.png"/><Relationship Id="rId8" Type="http://schemas.openxmlformats.org/officeDocument/2006/relationships/image" Target="../media/image1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9.png"/><Relationship Id="rId4" Type="http://schemas.openxmlformats.org/officeDocument/2006/relationships/image" Target="../media/image22.png"/><Relationship Id="rId5" Type="http://schemas.openxmlformats.org/officeDocument/2006/relationships/image" Target="../media/image1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 Id="rId3" Type="http://schemas.openxmlformats.org/officeDocument/2006/relationships/image" Target="../media/image1.png"/><Relationship Id="rId4" Type="http://schemas.openxmlformats.org/officeDocument/2006/relationships/image" Target="../media/image14.png"/><Relationship Id="rId5" Type="http://schemas.openxmlformats.org/officeDocument/2006/relationships/image" Target="../media/image4.png"/><Relationship Id="rId6"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txBox="1"/>
          <p:nvPr>
            <p:ph type="ctrTitle"/>
          </p:nvPr>
        </p:nvSpPr>
        <p:spPr>
          <a:xfrm>
            <a:off x="205025" y="194825"/>
            <a:ext cx="8520600" cy="9474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fi">
                <a:latin typeface="Raleway"/>
                <a:ea typeface="Raleway"/>
                <a:cs typeface="Raleway"/>
                <a:sym typeface="Raleway"/>
              </a:rPr>
              <a:t>Piha</a:t>
            </a:r>
            <a:r>
              <a:rPr lang="fi">
                <a:latin typeface="Raleway"/>
                <a:ea typeface="Raleway"/>
                <a:cs typeface="Raleway"/>
                <a:sym typeface="Raleway"/>
              </a:rPr>
              <a:t>bingo</a:t>
            </a:r>
            <a:endParaRPr>
              <a:latin typeface="Raleway"/>
              <a:ea typeface="Raleway"/>
              <a:cs typeface="Raleway"/>
              <a:sym typeface="Raleway"/>
            </a:endParaRPr>
          </a:p>
        </p:txBody>
      </p:sp>
      <p:sp>
        <p:nvSpPr>
          <p:cNvPr id="55" name="Google Shape;55;p13"/>
          <p:cNvSpPr txBox="1"/>
          <p:nvPr>
            <p:ph idx="1" type="subTitle"/>
          </p:nvPr>
        </p:nvSpPr>
        <p:spPr>
          <a:xfrm>
            <a:off x="311700" y="1535100"/>
            <a:ext cx="8520600" cy="2487000"/>
          </a:xfrm>
          <a:prstGeom prst="rect">
            <a:avLst/>
          </a:prstGeom>
        </p:spPr>
        <p:txBody>
          <a:bodyPr anchorCtr="0" anchor="t"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i="1" lang="fi" sz="1700">
                <a:solidFill>
                  <a:schemeClr val="dk1"/>
                </a:solidFill>
                <a:latin typeface="Raleway"/>
                <a:ea typeface="Raleway"/>
                <a:cs typeface="Raleway"/>
                <a:sym typeface="Raleway"/>
              </a:rPr>
              <a:t>Ohjeet kasvattajille:</a:t>
            </a:r>
            <a:endParaRPr i="1" sz="1700">
              <a:solidFill>
                <a:schemeClr val="dk1"/>
              </a:solidFill>
              <a:latin typeface="Raleway"/>
              <a:ea typeface="Raleway"/>
              <a:cs typeface="Raleway"/>
              <a:sym typeface="Raleway"/>
            </a:endParaRPr>
          </a:p>
          <a:p>
            <a:pPr indent="0" lvl="0" marL="0" rtl="0" algn="ctr">
              <a:lnSpc>
                <a:spcPct val="115000"/>
              </a:lnSpc>
              <a:spcBef>
                <a:spcPts val="0"/>
              </a:spcBef>
              <a:spcAft>
                <a:spcPts val="0"/>
              </a:spcAft>
              <a:buClr>
                <a:schemeClr val="dk1"/>
              </a:buClr>
              <a:buSzPts val="1100"/>
              <a:buFont typeface="Arial"/>
              <a:buNone/>
            </a:pPr>
            <a:r>
              <a:t/>
            </a:r>
            <a:endParaRPr sz="1300">
              <a:solidFill>
                <a:schemeClr val="dk1"/>
              </a:solidFill>
              <a:latin typeface="Raleway"/>
              <a:ea typeface="Raleway"/>
              <a:cs typeface="Raleway"/>
              <a:sym typeface="Raleway"/>
            </a:endParaRPr>
          </a:p>
          <a:p>
            <a:pPr indent="0" lvl="0" marL="0" rtl="0" algn="ctr">
              <a:lnSpc>
                <a:spcPct val="115000"/>
              </a:lnSpc>
              <a:spcBef>
                <a:spcPts val="0"/>
              </a:spcBef>
              <a:spcAft>
                <a:spcPts val="0"/>
              </a:spcAft>
              <a:buClr>
                <a:schemeClr val="dk1"/>
              </a:buClr>
              <a:buSzPts val="1100"/>
              <a:buFont typeface="Arial"/>
              <a:buNone/>
            </a:pPr>
            <a:r>
              <a:rPr lang="fi" sz="1300">
                <a:solidFill>
                  <a:schemeClr val="dk1"/>
                </a:solidFill>
                <a:latin typeface="Raleway"/>
                <a:ea typeface="Raleway"/>
                <a:cs typeface="Raleway"/>
                <a:sym typeface="Raleway"/>
              </a:rPr>
              <a:t>Mahdollista tehtävien suorittaminen pihalla/metsässä/tai vaikka sisällä. Jokaiselle lapselle annetaan oma lappu ja aina kun on tehtävän suorittanut saa rastin tai vastaavan merkin.</a:t>
            </a:r>
            <a:endParaRPr sz="1300">
              <a:solidFill>
                <a:schemeClr val="dk1"/>
              </a:solidFill>
              <a:latin typeface="Raleway"/>
              <a:ea typeface="Raleway"/>
              <a:cs typeface="Raleway"/>
              <a:sym typeface="Raleway"/>
            </a:endParaRPr>
          </a:p>
          <a:p>
            <a:pPr indent="0" lvl="0" marL="0" rtl="0" algn="ctr">
              <a:lnSpc>
                <a:spcPct val="115000"/>
              </a:lnSpc>
              <a:spcBef>
                <a:spcPts val="0"/>
              </a:spcBef>
              <a:spcAft>
                <a:spcPts val="0"/>
              </a:spcAft>
              <a:buClr>
                <a:schemeClr val="dk1"/>
              </a:buClr>
              <a:buSzPts val="1100"/>
              <a:buFont typeface="Arial"/>
              <a:buNone/>
            </a:pPr>
            <a:r>
              <a:t/>
            </a:r>
            <a:endParaRPr sz="1300">
              <a:solidFill>
                <a:schemeClr val="dk1"/>
              </a:solidFill>
              <a:latin typeface="Raleway"/>
              <a:ea typeface="Raleway"/>
              <a:cs typeface="Raleway"/>
              <a:sym typeface="Raleway"/>
            </a:endParaRPr>
          </a:p>
          <a:p>
            <a:pPr indent="0" lvl="0" marL="0" rtl="0" algn="ctr">
              <a:lnSpc>
                <a:spcPct val="115000"/>
              </a:lnSpc>
              <a:spcBef>
                <a:spcPts val="0"/>
              </a:spcBef>
              <a:spcAft>
                <a:spcPts val="0"/>
              </a:spcAft>
              <a:buClr>
                <a:schemeClr val="dk1"/>
              </a:buClr>
              <a:buSzPts val="1100"/>
              <a:buFont typeface="Arial"/>
              <a:buNone/>
            </a:pPr>
            <a:r>
              <a:rPr lang="fi" sz="1300">
                <a:solidFill>
                  <a:schemeClr val="dk1"/>
                </a:solidFill>
                <a:latin typeface="Raleway"/>
                <a:ea typeface="Raleway"/>
                <a:cs typeface="Raleway"/>
                <a:sym typeface="Raleway"/>
              </a:rPr>
              <a:t>Kirjallisessa versiossa kasvattaja lukee lapselle tehtävän. </a:t>
            </a:r>
            <a:r>
              <a:rPr lang="fi" sz="1300">
                <a:solidFill>
                  <a:schemeClr val="dk1"/>
                </a:solidFill>
                <a:latin typeface="Raleway"/>
                <a:ea typeface="Raleway"/>
                <a:cs typeface="Raleway"/>
                <a:sym typeface="Raleway"/>
              </a:rPr>
              <a:t>Piirrostehtävän</a:t>
            </a:r>
            <a:r>
              <a:rPr lang="fi" sz="1300">
                <a:solidFill>
                  <a:schemeClr val="dk1"/>
                </a:solidFill>
                <a:latin typeface="Raleway"/>
                <a:ea typeface="Raleway"/>
                <a:cs typeface="Raleway"/>
                <a:sym typeface="Raleway"/>
              </a:rPr>
              <a:t> kanssa voi tukea lasten omaehtoista liikkumista ja vapauttaa omat kädet.</a:t>
            </a:r>
            <a:endParaRPr sz="1300">
              <a:solidFill>
                <a:schemeClr val="dk1"/>
              </a:solidFill>
              <a:latin typeface="Raleway"/>
              <a:ea typeface="Raleway"/>
              <a:cs typeface="Raleway"/>
              <a:sym typeface="Raleway"/>
            </a:endParaRPr>
          </a:p>
          <a:p>
            <a:pPr indent="0" lvl="0" marL="0" rtl="0" algn="ctr">
              <a:lnSpc>
                <a:spcPct val="115000"/>
              </a:lnSpc>
              <a:spcBef>
                <a:spcPts val="0"/>
              </a:spcBef>
              <a:spcAft>
                <a:spcPts val="0"/>
              </a:spcAft>
              <a:buClr>
                <a:schemeClr val="dk1"/>
              </a:buClr>
              <a:buSzPts val="1100"/>
              <a:buFont typeface="Arial"/>
              <a:buNone/>
            </a:pPr>
            <a:r>
              <a:t/>
            </a:r>
            <a:endParaRPr sz="1300">
              <a:solidFill>
                <a:schemeClr val="dk1"/>
              </a:solidFill>
              <a:latin typeface="Raleway"/>
              <a:ea typeface="Raleway"/>
              <a:cs typeface="Raleway"/>
              <a:sym typeface="Raleway"/>
            </a:endParaRPr>
          </a:p>
          <a:p>
            <a:pPr indent="0" lvl="0" marL="0" rtl="0" algn="ctr">
              <a:lnSpc>
                <a:spcPct val="115000"/>
              </a:lnSpc>
              <a:spcBef>
                <a:spcPts val="0"/>
              </a:spcBef>
              <a:spcAft>
                <a:spcPts val="0"/>
              </a:spcAft>
              <a:buClr>
                <a:schemeClr val="dk1"/>
              </a:buClr>
              <a:buSzPts val="1100"/>
              <a:buFont typeface="Arial"/>
              <a:buNone/>
            </a:pPr>
            <a:r>
              <a:rPr lang="fi" sz="1300">
                <a:solidFill>
                  <a:schemeClr val="dk1"/>
                </a:solidFill>
                <a:latin typeface="Raleway"/>
                <a:ea typeface="Raleway"/>
                <a:cs typeface="Raleway"/>
                <a:sym typeface="Raleway"/>
              </a:rPr>
              <a:t> Tehtävänä voi olla, että kerätään suoria tai sitten niin, että pyritään täyttämään koko ruudukko.</a:t>
            </a:r>
            <a:endParaRPr sz="1300">
              <a:solidFill>
                <a:schemeClr val="dk1"/>
              </a:solidFill>
              <a:latin typeface="Raleway"/>
              <a:ea typeface="Raleway"/>
              <a:cs typeface="Raleway"/>
              <a:sym typeface="Raleway"/>
            </a:endParaRPr>
          </a:p>
          <a:p>
            <a:pPr indent="0" lvl="0" marL="0" rtl="0" algn="ctr">
              <a:lnSpc>
                <a:spcPct val="115000"/>
              </a:lnSpc>
              <a:spcBef>
                <a:spcPts val="0"/>
              </a:spcBef>
              <a:spcAft>
                <a:spcPts val="0"/>
              </a:spcAft>
              <a:buClr>
                <a:schemeClr val="dk1"/>
              </a:buClr>
              <a:buSzPts val="1100"/>
              <a:buFont typeface="Arial"/>
              <a:buNone/>
            </a:pPr>
            <a:r>
              <a:t/>
            </a:r>
            <a:endParaRPr sz="1300">
              <a:solidFill>
                <a:schemeClr val="dk1"/>
              </a:solidFill>
              <a:latin typeface="Raleway"/>
              <a:ea typeface="Raleway"/>
              <a:cs typeface="Raleway"/>
              <a:sym typeface="Raleway"/>
            </a:endParaRPr>
          </a:p>
          <a:p>
            <a:pPr indent="0" lvl="0" marL="0" rtl="0" algn="ctr">
              <a:lnSpc>
                <a:spcPct val="115000"/>
              </a:lnSpc>
              <a:spcBef>
                <a:spcPts val="0"/>
              </a:spcBef>
              <a:spcAft>
                <a:spcPts val="0"/>
              </a:spcAft>
              <a:buClr>
                <a:schemeClr val="dk1"/>
              </a:buClr>
              <a:buSzPts val="1100"/>
              <a:buFont typeface="Arial"/>
              <a:buNone/>
            </a:pPr>
            <a:r>
              <a:t/>
            </a:r>
            <a:endParaRPr sz="1300">
              <a:solidFill>
                <a:schemeClr val="dk1"/>
              </a:solidFill>
              <a:latin typeface="Raleway"/>
              <a:ea typeface="Raleway"/>
              <a:cs typeface="Raleway"/>
              <a:sym typeface="Raleway"/>
            </a:endParaRPr>
          </a:p>
        </p:txBody>
      </p:sp>
      <p:pic>
        <p:nvPicPr>
          <p:cNvPr id="56" name="Google Shape;56;p13"/>
          <p:cNvPicPr preferRelativeResize="0"/>
          <p:nvPr/>
        </p:nvPicPr>
        <p:blipFill>
          <a:blip r:embed="rId3">
            <a:alphaModFix/>
          </a:blip>
          <a:stretch>
            <a:fillRect/>
          </a:stretch>
        </p:blipFill>
        <p:spPr>
          <a:xfrm>
            <a:off x="2789125" y="4282950"/>
            <a:ext cx="4175650" cy="8605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0" name="Shape 60"/>
        <p:cNvGrpSpPr/>
        <p:nvPr/>
      </p:nvGrpSpPr>
      <p:grpSpPr>
        <a:xfrm>
          <a:off x="0" y="0"/>
          <a:ext cx="0" cy="0"/>
          <a:chOff x="0" y="0"/>
          <a:chExt cx="0" cy="0"/>
        </a:xfrm>
      </p:grpSpPr>
      <p:graphicFrame>
        <p:nvGraphicFramePr>
          <p:cNvPr id="61" name="Google Shape;61;p14"/>
          <p:cNvGraphicFramePr/>
          <p:nvPr/>
        </p:nvGraphicFramePr>
        <p:xfrm>
          <a:off x="2154400" y="493700"/>
          <a:ext cx="3000000" cy="3000000"/>
        </p:xfrm>
        <a:graphic>
          <a:graphicData uri="http://schemas.openxmlformats.org/drawingml/2006/table">
            <a:tbl>
              <a:tblPr>
                <a:noFill/>
                <a:tableStyleId>{4C157F6B-E962-4C30-8814-09FF767CE327}</a:tableStyleId>
              </a:tblPr>
              <a:tblGrid>
                <a:gridCol w="1542950"/>
                <a:gridCol w="1565950"/>
                <a:gridCol w="1646575"/>
                <a:gridCol w="1623550"/>
              </a:tblGrid>
              <a:tr h="1194500">
                <a:tc>
                  <a:txBody>
                    <a:bodyPr/>
                    <a:lstStyle/>
                    <a:p>
                      <a:pPr indent="0" lvl="0" marL="0" rtl="0" algn="ctr">
                        <a:lnSpc>
                          <a:spcPct val="115000"/>
                        </a:lnSpc>
                        <a:spcBef>
                          <a:spcPts val="0"/>
                        </a:spcBef>
                        <a:spcAft>
                          <a:spcPts val="0"/>
                        </a:spcAft>
                        <a:buNone/>
                      </a:pPr>
                      <a:r>
                        <a:rPr b="1" lang="fi" sz="1100">
                          <a:solidFill>
                            <a:srgbClr val="FFFFFF"/>
                          </a:solidFill>
                          <a:latin typeface="Raleway"/>
                          <a:ea typeface="Raleway"/>
                          <a:cs typeface="Raleway"/>
                          <a:sym typeface="Raleway"/>
                        </a:rPr>
                        <a:t>Kuljeta palloa jaloilla </a:t>
                      </a:r>
                      <a:endParaRPr b="1" sz="1100">
                        <a:solidFill>
                          <a:srgbClr val="FFFFFF"/>
                        </a:solidFill>
                        <a:latin typeface="Raleway"/>
                        <a:ea typeface="Raleway"/>
                        <a:cs typeface="Raleway"/>
                        <a:sym typeface="Raleway"/>
                      </a:endParaRPr>
                    </a:p>
                  </a:txBody>
                  <a:tcPr marT="63500" marB="63500" marR="63500" marL="6350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fi" sz="1100">
                          <a:solidFill>
                            <a:srgbClr val="FFFFFF"/>
                          </a:solidFill>
                          <a:latin typeface="Raleway"/>
                          <a:ea typeface="Raleway"/>
                          <a:cs typeface="Raleway"/>
                          <a:sym typeface="Raleway"/>
                        </a:rPr>
                        <a:t>Hypi yhdellä jalalla. Muista kokeilla molempia jalkoja.</a:t>
                      </a:r>
                      <a:endParaRPr b="1" sz="1100">
                        <a:solidFill>
                          <a:srgbClr val="FFFFFF"/>
                        </a:solidFill>
                        <a:latin typeface="Raleway"/>
                        <a:ea typeface="Raleway"/>
                        <a:cs typeface="Raleway"/>
                        <a:sym typeface="Raleway"/>
                      </a:endParaRPr>
                    </a:p>
                    <a:p>
                      <a:pPr indent="0" lvl="0" marL="0" rtl="0" algn="ctr">
                        <a:lnSpc>
                          <a:spcPct val="115000"/>
                        </a:lnSpc>
                        <a:spcBef>
                          <a:spcPts val="0"/>
                        </a:spcBef>
                        <a:spcAft>
                          <a:spcPts val="0"/>
                        </a:spcAft>
                        <a:buNone/>
                      </a:pPr>
                      <a:r>
                        <a:t/>
                      </a:r>
                      <a:endParaRPr b="1" sz="1100">
                        <a:solidFill>
                          <a:srgbClr val="FFFFFF"/>
                        </a:solidFill>
                        <a:latin typeface="Raleway"/>
                        <a:ea typeface="Raleway"/>
                        <a:cs typeface="Raleway"/>
                        <a:sym typeface="Raleway"/>
                      </a:endParaRPr>
                    </a:p>
                  </a:txBody>
                  <a:tcPr marT="63500" marB="63500" marR="63500" marL="6350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fi" sz="1100">
                          <a:solidFill>
                            <a:srgbClr val="FFFFFF"/>
                          </a:solidFill>
                          <a:latin typeface="Raleway"/>
                          <a:ea typeface="Raleway"/>
                          <a:cs typeface="Raleway"/>
                          <a:sym typeface="Raleway"/>
                        </a:rPr>
                        <a:t>Pujottele kartiorata</a:t>
                      </a:r>
                      <a:endParaRPr b="1" sz="1100">
                        <a:solidFill>
                          <a:srgbClr val="FFFFFF"/>
                        </a:solidFill>
                        <a:latin typeface="Raleway"/>
                        <a:ea typeface="Raleway"/>
                        <a:cs typeface="Raleway"/>
                        <a:sym typeface="Raleway"/>
                      </a:endParaRPr>
                    </a:p>
                  </a:txBody>
                  <a:tcPr marT="63500" marB="63500" marR="63500" marL="6350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fi" sz="1100">
                          <a:solidFill>
                            <a:srgbClr val="FFFFFF"/>
                          </a:solidFill>
                          <a:latin typeface="Raleway"/>
                          <a:ea typeface="Raleway"/>
                          <a:cs typeface="Raleway"/>
                          <a:sym typeface="Raleway"/>
                        </a:rPr>
                        <a:t>Roiku mahdollisimman pitkään</a:t>
                      </a:r>
                      <a:endParaRPr b="1" sz="1100">
                        <a:solidFill>
                          <a:srgbClr val="FFFFFF"/>
                        </a:solidFill>
                        <a:latin typeface="Raleway"/>
                        <a:ea typeface="Raleway"/>
                        <a:cs typeface="Raleway"/>
                        <a:sym typeface="Raleway"/>
                      </a:endParaRPr>
                    </a:p>
                  </a:txBody>
                  <a:tcPr marT="63500" marB="63500" marR="63500" marL="6350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r>
              <a:tr h="983700">
                <a:tc>
                  <a:txBody>
                    <a:bodyPr/>
                    <a:lstStyle/>
                    <a:p>
                      <a:pPr indent="0" lvl="0" marL="0" rtl="0" algn="ctr">
                        <a:lnSpc>
                          <a:spcPct val="115000"/>
                        </a:lnSpc>
                        <a:spcBef>
                          <a:spcPts val="0"/>
                        </a:spcBef>
                        <a:spcAft>
                          <a:spcPts val="0"/>
                        </a:spcAft>
                        <a:buNone/>
                      </a:pPr>
                      <a:r>
                        <a:rPr b="1" lang="fi" sz="1100">
                          <a:solidFill>
                            <a:srgbClr val="FFFFFF"/>
                          </a:solidFill>
                          <a:latin typeface="Raleway"/>
                          <a:ea typeface="Raleway"/>
                          <a:cs typeface="Raleway"/>
                          <a:sym typeface="Raleway"/>
                        </a:rPr>
                        <a:t>Pallon kuljettaminen mailalla</a:t>
                      </a:r>
                      <a:endParaRPr b="1" sz="1100">
                        <a:solidFill>
                          <a:srgbClr val="FFFFFF"/>
                        </a:solidFill>
                        <a:latin typeface="Raleway"/>
                        <a:ea typeface="Raleway"/>
                        <a:cs typeface="Raleway"/>
                        <a:sym typeface="Raleway"/>
                      </a:endParaRPr>
                    </a:p>
                  </a:txBody>
                  <a:tcPr marT="63500" marB="63500" marR="63500" marL="6350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fi" sz="1100">
                          <a:solidFill>
                            <a:srgbClr val="FFFFFF"/>
                          </a:solidFill>
                          <a:latin typeface="Raleway"/>
                          <a:ea typeface="Raleway"/>
                          <a:cs typeface="Raleway"/>
                          <a:sym typeface="Raleway"/>
                        </a:rPr>
                        <a:t>Laukkaa sivuttain</a:t>
                      </a:r>
                      <a:endParaRPr b="1" sz="1100">
                        <a:solidFill>
                          <a:srgbClr val="FFFFFF"/>
                        </a:solidFill>
                        <a:latin typeface="Raleway"/>
                        <a:ea typeface="Raleway"/>
                        <a:cs typeface="Raleway"/>
                        <a:sym typeface="Raleway"/>
                      </a:endParaRPr>
                    </a:p>
                  </a:txBody>
                  <a:tcPr marT="63500" marB="63500" marR="63500" marL="6350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fi" sz="1100">
                          <a:solidFill>
                            <a:srgbClr val="FFFFFF"/>
                          </a:solidFill>
                          <a:latin typeface="Raleway"/>
                          <a:ea typeface="Raleway"/>
                          <a:cs typeface="Raleway"/>
                          <a:sym typeface="Raleway"/>
                        </a:rPr>
                        <a:t>Heitä  palloa ilmaan 5 kertaa ja yrittää ottaa pallon kiinni</a:t>
                      </a:r>
                      <a:endParaRPr b="1" sz="1100">
                        <a:solidFill>
                          <a:srgbClr val="FFFFFF"/>
                        </a:solidFill>
                        <a:latin typeface="Raleway"/>
                        <a:ea typeface="Raleway"/>
                        <a:cs typeface="Raleway"/>
                        <a:sym typeface="Raleway"/>
                      </a:endParaRPr>
                    </a:p>
                  </a:txBody>
                  <a:tcPr marT="63500" marB="63500" marR="63500" marL="6350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fi" sz="1100">
                          <a:solidFill>
                            <a:srgbClr val="FFFFFF"/>
                          </a:solidFill>
                          <a:latin typeface="Raleway"/>
                          <a:ea typeface="Raleway"/>
                          <a:cs typeface="Raleway"/>
                          <a:sym typeface="Raleway"/>
                        </a:rPr>
                        <a:t>Juokse piha ympäri</a:t>
                      </a:r>
                      <a:endParaRPr b="1" sz="1100">
                        <a:solidFill>
                          <a:srgbClr val="FFFFFF"/>
                        </a:solidFill>
                        <a:latin typeface="Raleway"/>
                        <a:ea typeface="Raleway"/>
                        <a:cs typeface="Raleway"/>
                        <a:sym typeface="Raleway"/>
                      </a:endParaRPr>
                    </a:p>
                  </a:txBody>
                  <a:tcPr marT="63500" marB="63500" marR="63500" marL="6350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r>
              <a:tr h="1194500">
                <a:tc>
                  <a:txBody>
                    <a:bodyPr/>
                    <a:lstStyle/>
                    <a:p>
                      <a:pPr indent="0" lvl="0" marL="0" rtl="0" algn="ctr">
                        <a:lnSpc>
                          <a:spcPct val="115000"/>
                        </a:lnSpc>
                        <a:spcBef>
                          <a:spcPts val="0"/>
                        </a:spcBef>
                        <a:spcAft>
                          <a:spcPts val="0"/>
                        </a:spcAft>
                        <a:buNone/>
                      </a:pPr>
                      <a:r>
                        <a:rPr b="1" lang="fi" sz="1100">
                          <a:solidFill>
                            <a:srgbClr val="FFFFFF"/>
                          </a:solidFill>
                          <a:latin typeface="Raleway"/>
                          <a:ea typeface="Raleway"/>
                          <a:cs typeface="Raleway"/>
                          <a:sym typeface="Raleway"/>
                        </a:rPr>
                        <a:t>10 tasajalkahyppyä eteenpäin</a:t>
                      </a:r>
                      <a:endParaRPr b="1" sz="1100">
                        <a:solidFill>
                          <a:srgbClr val="FFFFFF"/>
                        </a:solidFill>
                        <a:latin typeface="Raleway"/>
                        <a:ea typeface="Raleway"/>
                        <a:cs typeface="Raleway"/>
                        <a:sym typeface="Raleway"/>
                      </a:endParaRPr>
                    </a:p>
                  </a:txBody>
                  <a:tcPr marT="63500" marB="63500" marR="63500" marL="6350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fi" sz="1100">
                          <a:solidFill>
                            <a:srgbClr val="FFFFFF"/>
                          </a:solidFill>
                          <a:latin typeface="Raleway"/>
                          <a:ea typeface="Raleway"/>
                          <a:cs typeface="Raleway"/>
                          <a:sym typeface="Raleway"/>
                        </a:rPr>
                        <a:t>Pyöri ympäri paikoillaan 5 kertaa molempiin suuntiin</a:t>
                      </a:r>
                      <a:endParaRPr b="1" sz="1100">
                        <a:solidFill>
                          <a:srgbClr val="FFFFFF"/>
                        </a:solidFill>
                        <a:latin typeface="Raleway"/>
                        <a:ea typeface="Raleway"/>
                        <a:cs typeface="Raleway"/>
                        <a:sym typeface="Raleway"/>
                      </a:endParaRPr>
                    </a:p>
                    <a:p>
                      <a:pPr indent="0" lvl="0" marL="0" rtl="0" algn="ctr">
                        <a:lnSpc>
                          <a:spcPct val="115000"/>
                        </a:lnSpc>
                        <a:spcBef>
                          <a:spcPts val="0"/>
                        </a:spcBef>
                        <a:spcAft>
                          <a:spcPts val="0"/>
                        </a:spcAft>
                        <a:buNone/>
                      </a:pPr>
                      <a:r>
                        <a:t/>
                      </a:r>
                      <a:endParaRPr b="1" sz="1100">
                        <a:solidFill>
                          <a:srgbClr val="FFFFFF"/>
                        </a:solidFill>
                        <a:latin typeface="Raleway"/>
                        <a:ea typeface="Raleway"/>
                        <a:cs typeface="Raleway"/>
                        <a:sym typeface="Raleway"/>
                      </a:endParaRPr>
                    </a:p>
                  </a:txBody>
                  <a:tcPr marT="63500" marB="63500" marR="63500" marL="6350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fi" sz="1100">
                          <a:solidFill>
                            <a:srgbClr val="FFFFFF"/>
                          </a:solidFill>
                          <a:latin typeface="Raleway"/>
                          <a:ea typeface="Raleway"/>
                          <a:cs typeface="Raleway"/>
                          <a:sym typeface="Raleway"/>
                        </a:rPr>
                        <a:t>Kiipeää liukumäkeä ylöspäin.</a:t>
                      </a:r>
                      <a:endParaRPr b="1" sz="1100">
                        <a:solidFill>
                          <a:srgbClr val="FFFFFF"/>
                        </a:solidFill>
                        <a:latin typeface="Raleway"/>
                        <a:ea typeface="Raleway"/>
                        <a:cs typeface="Raleway"/>
                        <a:sym typeface="Raleway"/>
                      </a:endParaRPr>
                    </a:p>
                  </a:txBody>
                  <a:tcPr marT="63500" marB="63500" marR="63500" marL="6350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fi" sz="1100">
                          <a:solidFill>
                            <a:srgbClr val="FFFFFF"/>
                          </a:solidFill>
                          <a:latin typeface="Raleway"/>
                          <a:ea typeface="Raleway"/>
                          <a:cs typeface="Raleway"/>
                          <a:sym typeface="Raleway"/>
                        </a:rPr>
                        <a:t>Hyppynarulla hyppiminen</a:t>
                      </a:r>
                      <a:endParaRPr b="1" sz="1100">
                        <a:solidFill>
                          <a:srgbClr val="FFFFFF"/>
                        </a:solidFill>
                        <a:latin typeface="Raleway"/>
                        <a:ea typeface="Raleway"/>
                        <a:cs typeface="Raleway"/>
                        <a:sym typeface="Raleway"/>
                      </a:endParaRPr>
                    </a:p>
                  </a:txBody>
                  <a:tcPr marT="63500" marB="63500" marR="63500" marL="6350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r>
              <a:tr h="983700">
                <a:tc>
                  <a:txBody>
                    <a:bodyPr/>
                    <a:lstStyle/>
                    <a:p>
                      <a:pPr indent="0" lvl="0" marL="0" rtl="0" algn="ctr">
                        <a:lnSpc>
                          <a:spcPct val="115000"/>
                        </a:lnSpc>
                        <a:spcBef>
                          <a:spcPts val="0"/>
                        </a:spcBef>
                        <a:spcAft>
                          <a:spcPts val="0"/>
                        </a:spcAft>
                        <a:buNone/>
                      </a:pPr>
                      <a:r>
                        <a:rPr b="1" lang="fi" sz="1100">
                          <a:solidFill>
                            <a:srgbClr val="FFFFFF"/>
                          </a:solidFill>
                          <a:latin typeface="Raleway"/>
                          <a:ea typeface="Raleway"/>
                          <a:cs typeface="Raleway"/>
                          <a:sym typeface="Raleway"/>
                        </a:rPr>
                        <a:t>Tasapainoile puomi päästä päähän</a:t>
                      </a:r>
                      <a:endParaRPr b="1" sz="1100">
                        <a:solidFill>
                          <a:srgbClr val="FFFFFF"/>
                        </a:solidFill>
                        <a:latin typeface="Raleway"/>
                        <a:ea typeface="Raleway"/>
                        <a:cs typeface="Raleway"/>
                        <a:sym typeface="Raleway"/>
                      </a:endParaRPr>
                    </a:p>
                  </a:txBody>
                  <a:tcPr marT="63500" marB="63500" marR="63500" marL="6350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fi" sz="1100">
                          <a:solidFill>
                            <a:srgbClr val="FFFFFF"/>
                          </a:solidFill>
                          <a:latin typeface="Raleway"/>
                          <a:ea typeface="Raleway"/>
                          <a:cs typeface="Raleway"/>
                          <a:sym typeface="Raleway"/>
                        </a:rPr>
                        <a:t>Seiso yhdellä jalalla mahdollisimman pitkään</a:t>
                      </a:r>
                      <a:endParaRPr b="1" sz="1100">
                        <a:solidFill>
                          <a:srgbClr val="FFFFFF"/>
                        </a:solidFill>
                        <a:latin typeface="Raleway"/>
                        <a:ea typeface="Raleway"/>
                        <a:cs typeface="Raleway"/>
                        <a:sym typeface="Raleway"/>
                      </a:endParaRPr>
                    </a:p>
                  </a:txBody>
                  <a:tcPr marT="63500" marB="63500" marR="63500" marL="6350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fi" sz="1100">
                          <a:solidFill>
                            <a:srgbClr val="FFFFFF"/>
                          </a:solidFill>
                          <a:latin typeface="Raleway"/>
                          <a:ea typeface="Raleway"/>
                          <a:cs typeface="Raleway"/>
                          <a:sym typeface="Raleway"/>
                        </a:rPr>
                        <a:t>Pomputa palloa 10 kertaa</a:t>
                      </a:r>
                      <a:endParaRPr b="1" sz="1100">
                        <a:solidFill>
                          <a:srgbClr val="FFFFFF"/>
                        </a:solidFill>
                        <a:latin typeface="Raleway"/>
                        <a:ea typeface="Raleway"/>
                        <a:cs typeface="Raleway"/>
                        <a:sym typeface="Raleway"/>
                      </a:endParaRPr>
                    </a:p>
                    <a:p>
                      <a:pPr indent="0" lvl="0" marL="0" rtl="0" algn="ctr">
                        <a:lnSpc>
                          <a:spcPct val="115000"/>
                        </a:lnSpc>
                        <a:spcBef>
                          <a:spcPts val="0"/>
                        </a:spcBef>
                        <a:spcAft>
                          <a:spcPts val="0"/>
                        </a:spcAft>
                        <a:buNone/>
                      </a:pPr>
                      <a:r>
                        <a:t/>
                      </a:r>
                      <a:endParaRPr b="1" sz="1100">
                        <a:solidFill>
                          <a:srgbClr val="FFFFFF"/>
                        </a:solidFill>
                        <a:latin typeface="Raleway"/>
                        <a:ea typeface="Raleway"/>
                        <a:cs typeface="Raleway"/>
                        <a:sym typeface="Raleway"/>
                      </a:endParaRPr>
                    </a:p>
                  </a:txBody>
                  <a:tcPr marT="63500" marB="63500" marR="63500" marL="6350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fi" sz="1100">
                          <a:solidFill>
                            <a:srgbClr val="FFFFFF"/>
                          </a:solidFill>
                          <a:latin typeface="Raleway"/>
                          <a:ea typeface="Raleway"/>
                          <a:cs typeface="Raleway"/>
                          <a:sym typeface="Raleway"/>
                        </a:rPr>
                        <a:t>Ruutujen hyppiminen</a:t>
                      </a:r>
                      <a:endParaRPr b="1" sz="1100">
                        <a:solidFill>
                          <a:srgbClr val="FFFFFF"/>
                        </a:solidFill>
                        <a:latin typeface="Raleway"/>
                        <a:ea typeface="Raleway"/>
                        <a:cs typeface="Raleway"/>
                        <a:sym typeface="Raleway"/>
                      </a:endParaRPr>
                    </a:p>
                  </a:txBody>
                  <a:tcPr marT="63500" marB="63500" marR="63500" marL="6350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r>
            </a:tbl>
          </a:graphicData>
        </a:graphic>
      </p:graphicFrame>
      <p:sp>
        <p:nvSpPr>
          <p:cNvPr id="62" name="Google Shape;62;p14"/>
          <p:cNvSpPr txBox="1"/>
          <p:nvPr>
            <p:ph idx="4294967295" type="ctrTitle"/>
          </p:nvPr>
        </p:nvSpPr>
        <p:spPr>
          <a:xfrm rot="-5400000">
            <a:off x="-2963325" y="2380000"/>
            <a:ext cx="8520600" cy="5838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fi">
                <a:solidFill>
                  <a:srgbClr val="FFFFFF"/>
                </a:solidFill>
                <a:latin typeface="Raleway"/>
                <a:ea typeface="Raleway"/>
                <a:cs typeface="Raleway"/>
                <a:sym typeface="Raleway"/>
              </a:rPr>
              <a:t>Pihabingo</a:t>
            </a:r>
            <a:endParaRPr>
              <a:solidFill>
                <a:srgbClr val="FFFFFF"/>
              </a:solidFill>
              <a:latin typeface="Raleway"/>
              <a:ea typeface="Raleway"/>
              <a:cs typeface="Raleway"/>
              <a:sym typeface="Raleway"/>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6" name="Shape 66"/>
        <p:cNvGrpSpPr/>
        <p:nvPr/>
      </p:nvGrpSpPr>
      <p:grpSpPr>
        <a:xfrm>
          <a:off x="0" y="0"/>
          <a:ext cx="0" cy="0"/>
          <a:chOff x="0" y="0"/>
          <a:chExt cx="0" cy="0"/>
        </a:xfrm>
      </p:grpSpPr>
      <p:graphicFrame>
        <p:nvGraphicFramePr>
          <p:cNvPr id="67" name="Google Shape;67;p15"/>
          <p:cNvGraphicFramePr/>
          <p:nvPr/>
        </p:nvGraphicFramePr>
        <p:xfrm>
          <a:off x="1996975" y="139285"/>
          <a:ext cx="3000000" cy="3000000"/>
        </p:xfrm>
        <a:graphic>
          <a:graphicData uri="http://schemas.openxmlformats.org/drawingml/2006/table">
            <a:tbl>
              <a:tblPr>
                <a:noFill/>
                <a:tableStyleId>{D1A09D82-614A-4E29-8D64-04188A9FEE67}</a:tableStyleId>
              </a:tblPr>
              <a:tblGrid>
                <a:gridCol w="1690400"/>
                <a:gridCol w="1634000"/>
                <a:gridCol w="1719150"/>
                <a:gridCol w="1344600"/>
              </a:tblGrid>
              <a:tr h="1106025">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r>
              <a:tr h="1150150">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r>
              <a:tr h="1106025">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r>
              <a:tr h="1329850">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r>
            </a:tbl>
          </a:graphicData>
        </a:graphic>
      </p:graphicFrame>
      <p:pic>
        <p:nvPicPr>
          <p:cNvPr id="68" name="Google Shape;68;p15"/>
          <p:cNvPicPr preferRelativeResize="0"/>
          <p:nvPr/>
        </p:nvPicPr>
        <p:blipFill rotWithShape="1">
          <a:blip r:embed="rId4">
            <a:alphaModFix/>
          </a:blip>
          <a:srcRect b="46804" l="4094" r="75348" t="28334"/>
          <a:stretch/>
        </p:blipFill>
        <p:spPr>
          <a:xfrm>
            <a:off x="2405242" y="163082"/>
            <a:ext cx="828475" cy="1085555"/>
          </a:xfrm>
          <a:prstGeom prst="rect">
            <a:avLst/>
          </a:prstGeom>
          <a:noFill/>
          <a:ln>
            <a:noFill/>
          </a:ln>
        </p:spPr>
      </p:pic>
      <p:pic>
        <p:nvPicPr>
          <p:cNvPr id="69" name="Google Shape;69;p15"/>
          <p:cNvPicPr preferRelativeResize="0"/>
          <p:nvPr/>
        </p:nvPicPr>
        <p:blipFill rotWithShape="1">
          <a:blip r:embed="rId5">
            <a:alphaModFix/>
          </a:blip>
          <a:srcRect b="3571" l="8378" r="65831" t="65558"/>
          <a:stretch/>
        </p:blipFill>
        <p:spPr>
          <a:xfrm>
            <a:off x="4050075" y="154186"/>
            <a:ext cx="781575" cy="1003664"/>
          </a:xfrm>
          <a:prstGeom prst="rect">
            <a:avLst/>
          </a:prstGeom>
          <a:noFill/>
          <a:ln>
            <a:noFill/>
          </a:ln>
        </p:spPr>
      </p:pic>
      <p:pic>
        <p:nvPicPr>
          <p:cNvPr id="70" name="Google Shape;70;p15"/>
          <p:cNvPicPr preferRelativeResize="0"/>
          <p:nvPr/>
        </p:nvPicPr>
        <p:blipFill rotWithShape="1">
          <a:blip r:embed="rId6">
            <a:alphaModFix/>
          </a:blip>
          <a:srcRect b="68751" l="0" r="73966" t="2643"/>
          <a:stretch/>
        </p:blipFill>
        <p:spPr>
          <a:xfrm>
            <a:off x="5582275" y="84892"/>
            <a:ext cx="998350" cy="1195882"/>
          </a:xfrm>
          <a:prstGeom prst="rect">
            <a:avLst/>
          </a:prstGeom>
          <a:noFill/>
          <a:ln>
            <a:noFill/>
          </a:ln>
        </p:spPr>
      </p:pic>
      <p:pic>
        <p:nvPicPr>
          <p:cNvPr id="71" name="Google Shape;71;p15"/>
          <p:cNvPicPr preferRelativeResize="0"/>
          <p:nvPr/>
        </p:nvPicPr>
        <p:blipFill rotWithShape="1">
          <a:blip r:embed="rId7">
            <a:alphaModFix/>
          </a:blip>
          <a:srcRect b="0" l="62690" r="0" t="71875"/>
          <a:stretch/>
        </p:blipFill>
        <p:spPr>
          <a:xfrm>
            <a:off x="2213850" y="1295339"/>
            <a:ext cx="1388713" cy="1120900"/>
          </a:xfrm>
          <a:prstGeom prst="rect">
            <a:avLst/>
          </a:prstGeom>
          <a:noFill/>
          <a:ln>
            <a:noFill/>
          </a:ln>
        </p:spPr>
      </p:pic>
      <p:pic>
        <p:nvPicPr>
          <p:cNvPr id="72" name="Google Shape;72;p15"/>
          <p:cNvPicPr preferRelativeResize="0"/>
          <p:nvPr/>
        </p:nvPicPr>
        <p:blipFill rotWithShape="1">
          <a:blip r:embed="rId8">
            <a:alphaModFix/>
          </a:blip>
          <a:srcRect b="34813" l="64328" r="9187" t="31853"/>
          <a:stretch/>
        </p:blipFill>
        <p:spPr>
          <a:xfrm>
            <a:off x="4050075" y="1247952"/>
            <a:ext cx="894200" cy="1215674"/>
          </a:xfrm>
          <a:prstGeom prst="rect">
            <a:avLst/>
          </a:prstGeom>
          <a:noFill/>
          <a:ln>
            <a:noFill/>
          </a:ln>
        </p:spPr>
      </p:pic>
      <p:pic>
        <p:nvPicPr>
          <p:cNvPr id="73" name="Google Shape;73;p15"/>
          <p:cNvPicPr preferRelativeResize="0"/>
          <p:nvPr/>
        </p:nvPicPr>
        <p:blipFill rotWithShape="1">
          <a:blip r:embed="rId9">
            <a:alphaModFix/>
          </a:blip>
          <a:srcRect b="40602" l="35986" r="34530" t="29664"/>
          <a:stretch/>
        </p:blipFill>
        <p:spPr>
          <a:xfrm>
            <a:off x="5572813" y="1227623"/>
            <a:ext cx="1043578" cy="1120900"/>
          </a:xfrm>
          <a:prstGeom prst="rect">
            <a:avLst/>
          </a:prstGeom>
          <a:noFill/>
          <a:ln>
            <a:noFill/>
          </a:ln>
        </p:spPr>
      </p:pic>
      <p:pic>
        <p:nvPicPr>
          <p:cNvPr id="74" name="Google Shape;74;p15"/>
          <p:cNvPicPr preferRelativeResize="0"/>
          <p:nvPr/>
        </p:nvPicPr>
        <p:blipFill rotWithShape="1">
          <a:blip r:embed="rId10">
            <a:alphaModFix/>
          </a:blip>
          <a:srcRect b="60624" l="0" r="66168" t="3501"/>
          <a:stretch/>
        </p:blipFill>
        <p:spPr>
          <a:xfrm>
            <a:off x="2365342" y="2408810"/>
            <a:ext cx="894200" cy="1035818"/>
          </a:xfrm>
          <a:prstGeom prst="rect">
            <a:avLst/>
          </a:prstGeom>
          <a:noFill/>
          <a:ln>
            <a:noFill/>
          </a:ln>
        </p:spPr>
      </p:pic>
      <p:pic>
        <p:nvPicPr>
          <p:cNvPr id="75" name="Google Shape;75;p15"/>
          <p:cNvPicPr preferRelativeResize="0"/>
          <p:nvPr/>
        </p:nvPicPr>
        <p:blipFill rotWithShape="1">
          <a:blip r:embed="rId11">
            <a:alphaModFix/>
          </a:blip>
          <a:srcRect b="0" l="34244" r="42199" t="75555"/>
          <a:stretch/>
        </p:blipFill>
        <p:spPr>
          <a:xfrm>
            <a:off x="4008625" y="2366271"/>
            <a:ext cx="998346" cy="1120900"/>
          </a:xfrm>
          <a:prstGeom prst="rect">
            <a:avLst/>
          </a:prstGeom>
          <a:noFill/>
          <a:ln>
            <a:noFill/>
          </a:ln>
        </p:spPr>
      </p:pic>
      <p:pic>
        <p:nvPicPr>
          <p:cNvPr id="76" name="Google Shape;76;p15"/>
          <p:cNvPicPr preferRelativeResize="0"/>
          <p:nvPr/>
        </p:nvPicPr>
        <p:blipFill rotWithShape="1">
          <a:blip r:embed="rId12">
            <a:alphaModFix/>
          </a:blip>
          <a:srcRect b="44360" l="54586" r="23655" t="25680"/>
          <a:stretch/>
        </p:blipFill>
        <p:spPr>
          <a:xfrm>
            <a:off x="5756050" y="2380881"/>
            <a:ext cx="781575" cy="1144169"/>
          </a:xfrm>
          <a:prstGeom prst="rect">
            <a:avLst/>
          </a:prstGeom>
          <a:noFill/>
          <a:ln>
            <a:noFill/>
          </a:ln>
        </p:spPr>
      </p:pic>
      <p:pic>
        <p:nvPicPr>
          <p:cNvPr id="77" name="Google Shape;77;p15"/>
          <p:cNvPicPr preferRelativeResize="0"/>
          <p:nvPr/>
        </p:nvPicPr>
        <p:blipFill rotWithShape="1">
          <a:blip r:embed="rId13">
            <a:alphaModFix/>
          </a:blip>
          <a:srcRect b="40638" l="11473" r="63720" t="38502"/>
          <a:stretch/>
        </p:blipFill>
        <p:spPr>
          <a:xfrm>
            <a:off x="7077698" y="166249"/>
            <a:ext cx="1144851" cy="1035825"/>
          </a:xfrm>
          <a:prstGeom prst="rect">
            <a:avLst/>
          </a:prstGeom>
          <a:noFill/>
          <a:ln>
            <a:noFill/>
          </a:ln>
        </p:spPr>
      </p:pic>
      <p:pic>
        <p:nvPicPr>
          <p:cNvPr id="78" name="Google Shape;78;p15"/>
          <p:cNvPicPr preferRelativeResize="0"/>
          <p:nvPr/>
        </p:nvPicPr>
        <p:blipFill rotWithShape="1">
          <a:blip r:embed="rId14">
            <a:alphaModFix/>
          </a:blip>
          <a:srcRect b="0" l="63480" r="10552" t="72902"/>
          <a:stretch/>
        </p:blipFill>
        <p:spPr>
          <a:xfrm>
            <a:off x="7188675" y="3588656"/>
            <a:ext cx="998350" cy="1120944"/>
          </a:xfrm>
          <a:prstGeom prst="rect">
            <a:avLst/>
          </a:prstGeom>
          <a:noFill/>
          <a:ln>
            <a:noFill/>
          </a:ln>
        </p:spPr>
      </p:pic>
      <p:pic>
        <p:nvPicPr>
          <p:cNvPr id="79" name="Google Shape;79;p15"/>
          <p:cNvPicPr preferRelativeResize="0"/>
          <p:nvPr/>
        </p:nvPicPr>
        <p:blipFill rotWithShape="1">
          <a:blip r:embed="rId14">
            <a:alphaModFix/>
          </a:blip>
          <a:srcRect b="72603" l="75193" r="0" t="4106"/>
          <a:stretch/>
        </p:blipFill>
        <p:spPr>
          <a:xfrm>
            <a:off x="7224200" y="2395443"/>
            <a:ext cx="998350" cy="1008482"/>
          </a:xfrm>
          <a:prstGeom prst="rect">
            <a:avLst/>
          </a:prstGeom>
          <a:noFill/>
          <a:ln>
            <a:noFill/>
          </a:ln>
        </p:spPr>
      </p:pic>
      <p:pic>
        <p:nvPicPr>
          <p:cNvPr id="80" name="Google Shape;80;p15"/>
          <p:cNvPicPr preferRelativeResize="0"/>
          <p:nvPr/>
        </p:nvPicPr>
        <p:blipFill rotWithShape="1">
          <a:blip r:embed="rId15">
            <a:alphaModFix/>
          </a:blip>
          <a:srcRect b="35244" l="8149" r="52651" t="33323"/>
          <a:stretch/>
        </p:blipFill>
        <p:spPr>
          <a:xfrm>
            <a:off x="3758602" y="3525050"/>
            <a:ext cx="1516647" cy="1306275"/>
          </a:xfrm>
          <a:prstGeom prst="rect">
            <a:avLst/>
          </a:prstGeom>
          <a:noFill/>
          <a:ln>
            <a:noFill/>
          </a:ln>
        </p:spPr>
      </p:pic>
      <p:pic>
        <p:nvPicPr>
          <p:cNvPr id="81" name="Google Shape;81;p15"/>
          <p:cNvPicPr preferRelativeResize="0"/>
          <p:nvPr/>
        </p:nvPicPr>
        <p:blipFill rotWithShape="1">
          <a:blip r:embed="rId16">
            <a:alphaModFix/>
          </a:blip>
          <a:srcRect b="24594" l="4254" r="70251" t="5733"/>
          <a:stretch/>
        </p:blipFill>
        <p:spPr>
          <a:xfrm>
            <a:off x="7292827" y="1233740"/>
            <a:ext cx="894198" cy="1130036"/>
          </a:xfrm>
          <a:prstGeom prst="rect">
            <a:avLst/>
          </a:prstGeom>
          <a:noFill/>
          <a:ln>
            <a:noFill/>
          </a:ln>
        </p:spPr>
      </p:pic>
      <p:pic>
        <p:nvPicPr>
          <p:cNvPr id="82" name="Google Shape;82;p15"/>
          <p:cNvPicPr preferRelativeResize="0"/>
          <p:nvPr/>
        </p:nvPicPr>
        <p:blipFill rotWithShape="1">
          <a:blip r:embed="rId17">
            <a:alphaModFix/>
          </a:blip>
          <a:srcRect b="31416" l="38444" r="42170" t="11865"/>
          <a:stretch/>
        </p:blipFill>
        <p:spPr>
          <a:xfrm>
            <a:off x="5647513" y="3544223"/>
            <a:ext cx="894198" cy="1209814"/>
          </a:xfrm>
          <a:prstGeom prst="rect">
            <a:avLst/>
          </a:prstGeom>
          <a:noFill/>
          <a:ln>
            <a:noFill/>
          </a:ln>
        </p:spPr>
      </p:pic>
      <p:pic>
        <p:nvPicPr>
          <p:cNvPr id="83" name="Google Shape;83;p15"/>
          <p:cNvPicPr preferRelativeResize="0"/>
          <p:nvPr/>
        </p:nvPicPr>
        <p:blipFill rotWithShape="1">
          <a:blip r:embed="rId18">
            <a:alphaModFix/>
          </a:blip>
          <a:srcRect b="3909" l="66255" r="8757" t="6637"/>
          <a:stretch/>
        </p:blipFill>
        <p:spPr>
          <a:xfrm rot="-1268662">
            <a:off x="2340307" y="3355870"/>
            <a:ext cx="958356" cy="1586503"/>
          </a:xfrm>
          <a:prstGeom prst="rect">
            <a:avLst/>
          </a:prstGeom>
          <a:noFill/>
          <a:ln>
            <a:noFill/>
          </a:ln>
        </p:spPr>
      </p:pic>
      <p:sp>
        <p:nvSpPr>
          <p:cNvPr id="84" name="Google Shape;84;p15"/>
          <p:cNvSpPr txBox="1"/>
          <p:nvPr>
            <p:ph idx="4294967295" type="ctrTitle"/>
          </p:nvPr>
        </p:nvSpPr>
        <p:spPr>
          <a:xfrm rot="-5400000">
            <a:off x="-2963325" y="2380000"/>
            <a:ext cx="8520600" cy="5838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fi">
                <a:latin typeface="Raleway"/>
                <a:ea typeface="Raleway"/>
                <a:cs typeface="Raleway"/>
                <a:sym typeface="Raleway"/>
              </a:rPr>
              <a:t>Pihabingo</a:t>
            </a:r>
            <a:endParaRPr>
              <a:latin typeface="Raleway"/>
              <a:ea typeface="Raleway"/>
              <a:cs typeface="Raleway"/>
              <a:sym typeface="Raleway"/>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sp>
        <p:nvSpPr>
          <p:cNvPr id="89" name="Google Shape;89;p16"/>
          <p:cNvSpPr txBox="1"/>
          <p:nvPr>
            <p:ph type="ctrTitle"/>
          </p:nvPr>
        </p:nvSpPr>
        <p:spPr>
          <a:xfrm>
            <a:off x="311688" y="0"/>
            <a:ext cx="8520600" cy="11145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fi">
                <a:highlight>
                  <a:srgbClr val="C5DA36"/>
                </a:highlight>
                <a:latin typeface="Raleway"/>
                <a:ea typeface="Raleway"/>
                <a:cs typeface="Raleway"/>
                <a:sym typeface="Raleway"/>
              </a:rPr>
              <a:t>Viskareiden liikkumishaaste</a:t>
            </a:r>
            <a:endParaRPr>
              <a:highlight>
                <a:srgbClr val="C5DA36"/>
              </a:highlight>
              <a:latin typeface="Raleway"/>
              <a:ea typeface="Raleway"/>
              <a:cs typeface="Raleway"/>
              <a:sym typeface="Raleway"/>
            </a:endParaRPr>
          </a:p>
        </p:txBody>
      </p:sp>
      <p:sp>
        <p:nvSpPr>
          <p:cNvPr id="90" name="Google Shape;90;p16"/>
          <p:cNvSpPr txBox="1"/>
          <p:nvPr>
            <p:ph idx="1" type="subTitle"/>
          </p:nvPr>
        </p:nvSpPr>
        <p:spPr>
          <a:xfrm>
            <a:off x="311688" y="1311263"/>
            <a:ext cx="8520600" cy="2499300"/>
          </a:xfrm>
          <a:prstGeom prst="rect">
            <a:avLst/>
          </a:prstGeom>
        </p:spPr>
        <p:txBody>
          <a:bodyPr anchorCtr="0" anchor="t" bIns="91425" lIns="91425" spcFirstLastPara="1" rIns="91425" wrap="square" tIns="91425">
            <a:noAutofit/>
          </a:bodyPr>
          <a:lstStyle/>
          <a:p>
            <a:pPr indent="0" lvl="0" marL="0" rtl="0" algn="ctr">
              <a:lnSpc>
                <a:spcPct val="80000"/>
              </a:lnSpc>
              <a:spcBef>
                <a:spcPts val="0"/>
              </a:spcBef>
              <a:spcAft>
                <a:spcPts val="0"/>
              </a:spcAft>
              <a:buSzPts val="935"/>
              <a:buNone/>
            </a:pPr>
            <a:r>
              <a:rPr lang="fi" sz="2080">
                <a:latin typeface="Raleway"/>
                <a:ea typeface="Raleway"/>
                <a:cs typeface="Raleway"/>
                <a:sym typeface="Raleway"/>
              </a:rPr>
              <a:t>Liikkumishaasteen ideana on, että lapset haastavat vanhempiaan kokeilemaan miten motoriset perustaidot onnistuvat vanhemmilta. </a:t>
            </a:r>
            <a:endParaRPr sz="2080">
              <a:latin typeface="Raleway"/>
              <a:ea typeface="Raleway"/>
              <a:cs typeface="Raleway"/>
              <a:sym typeface="Raleway"/>
            </a:endParaRPr>
          </a:p>
          <a:p>
            <a:pPr indent="0" lvl="0" marL="0" rtl="0" algn="ctr">
              <a:lnSpc>
                <a:spcPct val="80000"/>
              </a:lnSpc>
              <a:spcBef>
                <a:spcPts val="0"/>
              </a:spcBef>
              <a:spcAft>
                <a:spcPts val="0"/>
              </a:spcAft>
              <a:buSzPts val="935"/>
              <a:buNone/>
            </a:pPr>
            <a:r>
              <a:t/>
            </a:r>
            <a:endParaRPr sz="2080">
              <a:latin typeface="Raleway"/>
              <a:ea typeface="Raleway"/>
              <a:cs typeface="Raleway"/>
              <a:sym typeface="Raleway"/>
            </a:endParaRPr>
          </a:p>
          <a:p>
            <a:pPr indent="0" lvl="0" marL="0" rtl="0" algn="ctr">
              <a:lnSpc>
                <a:spcPct val="80000"/>
              </a:lnSpc>
              <a:spcBef>
                <a:spcPts val="0"/>
              </a:spcBef>
              <a:spcAft>
                <a:spcPts val="0"/>
              </a:spcAft>
              <a:buSzPts val="935"/>
              <a:buNone/>
            </a:pPr>
            <a:r>
              <a:rPr lang="fi" sz="2080">
                <a:latin typeface="Raleway"/>
                <a:ea typeface="Raleway"/>
                <a:cs typeface="Raleway"/>
                <a:sym typeface="Raleway"/>
              </a:rPr>
              <a:t>Tarkoituksena,  että vanhemmat ja lapset yhdessä kokeilevat ja opettelevat asioita.</a:t>
            </a:r>
            <a:endParaRPr sz="2080">
              <a:latin typeface="Raleway"/>
              <a:ea typeface="Raleway"/>
              <a:cs typeface="Raleway"/>
              <a:sym typeface="Raleway"/>
            </a:endParaRPr>
          </a:p>
          <a:p>
            <a:pPr indent="0" lvl="0" marL="0" rtl="0" algn="ctr">
              <a:lnSpc>
                <a:spcPct val="80000"/>
              </a:lnSpc>
              <a:spcBef>
                <a:spcPts val="0"/>
              </a:spcBef>
              <a:spcAft>
                <a:spcPts val="0"/>
              </a:spcAft>
              <a:buSzPts val="935"/>
              <a:buNone/>
            </a:pPr>
            <a:r>
              <a:t/>
            </a:r>
            <a:endParaRPr sz="2080">
              <a:latin typeface="Raleway"/>
              <a:ea typeface="Raleway"/>
              <a:cs typeface="Raleway"/>
              <a:sym typeface="Raleway"/>
            </a:endParaRPr>
          </a:p>
          <a:p>
            <a:pPr indent="0" lvl="0" marL="0" rtl="0" algn="ctr">
              <a:lnSpc>
                <a:spcPct val="80000"/>
              </a:lnSpc>
              <a:spcBef>
                <a:spcPts val="0"/>
              </a:spcBef>
              <a:spcAft>
                <a:spcPts val="0"/>
              </a:spcAft>
              <a:buSzPts val="935"/>
              <a:buNone/>
            </a:pPr>
            <a:r>
              <a:rPr lang="fi" sz="2080">
                <a:latin typeface="Raleway"/>
                <a:ea typeface="Raleway"/>
                <a:cs typeface="Raleway"/>
                <a:sym typeface="Raleway"/>
              </a:rPr>
              <a:t>Haastetta voi toteuttaa 1 tehtävä/viikko niin on aikaa kokeilla ja harjoitella. Kun tehtävä on kotona suoritettu saa merkin taulukkoon.</a:t>
            </a:r>
            <a:endParaRPr sz="2080">
              <a:latin typeface="Raleway"/>
              <a:ea typeface="Raleway"/>
              <a:cs typeface="Raleway"/>
              <a:sym typeface="Raleway"/>
            </a:endParaRPr>
          </a:p>
          <a:p>
            <a:pPr indent="0" lvl="0" marL="0" rtl="0" algn="ctr">
              <a:lnSpc>
                <a:spcPct val="80000"/>
              </a:lnSpc>
              <a:spcBef>
                <a:spcPts val="0"/>
              </a:spcBef>
              <a:spcAft>
                <a:spcPts val="0"/>
              </a:spcAft>
              <a:buSzPts val="935"/>
              <a:buNone/>
            </a:pPr>
            <a:r>
              <a:t/>
            </a:r>
            <a:endParaRPr sz="2080">
              <a:latin typeface="Raleway"/>
              <a:ea typeface="Raleway"/>
              <a:cs typeface="Raleway"/>
              <a:sym typeface="Raleway"/>
            </a:endParaRPr>
          </a:p>
          <a:p>
            <a:pPr indent="0" lvl="0" marL="0" rtl="0" algn="ctr">
              <a:lnSpc>
                <a:spcPct val="80000"/>
              </a:lnSpc>
              <a:spcBef>
                <a:spcPts val="0"/>
              </a:spcBef>
              <a:spcAft>
                <a:spcPts val="0"/>
              </a:spcAft>
              <a:buSzPts val="935"/>
              <a:buNone/>
            </a:pPr>
            <a:r>
              <a:rPr lang="fi" sz="2080">
                <a:latin typeface="Raleway"/>
                <a:ea typeface="Raleway"/>
                <a:cs typeface="Raleway"/>
                <a:sym typeface="Raleway"/>
              </a:rPr>
              <a:t>Kääntöpuolella lisää tietoa ja ohjeita vanhemmille ja kasvattajille</a:t>
            </a:r>
            <a:endParaRPr sz="2080">
              <a:latin typeface="Raleway"/>
              <a:ea typeface="Raleway"/>
              <a:cs typeface="Raleway"/>
              <a:sym typeface="Raleway"/>
            </a:endParaRPr>
          </a:p>
        </p:txBody>
      </p:sp>
      <p:pic>
        <p:nvPicPr>
          <p:cNvPr id="91" name="Google Shape;91;p16"/>
          <p:cNvPicPr preferRelativeResize="0"/>
          <p:nvPr/>
        </p:nvPicPr>
        <p:blipFill>
          <a:blip r:embed="rId3">
            <a:alphaModFix/>
          </a:blip>
          <a:stretch>
            <a:fillRect/>
          </a:stretch>
        </p:blipFill>
        <p:spPr>
          <a:xfrm>
            <a:off x="2789125" y="4282950"/>
            <a:ext cx="4175650" cy="8605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 name="Shape 95"/>
        <p:cNvGrpSpPr/>
        <p:nvPr/>
      </p:nvGrpSpPr>
      <p:grpSpPr>
        <a:xfrm>
          <a:off x="0" y="0"/>
          <a:ext cx="0" cy="0"/>
          <a:chOff x="0" y="0"/>
          <a:chExt cx="0" cy="0"/>
        </a:xfrm>
      </p:grpSpPr>
      <p:pic>
        <p:nvPicPr>
          <p:cNvPr id="96" name="Google Shape;96;p17"/>
          <p:cNvPicPr preferRelativeResize="0"/>
          <p:nvPr/>
        </p:nvPicPr>
        <p:blipFill>
          <a:blip r:embed="rId3">
            <a:alphaModFix/>
          </a:blip>
          <a:stretch>
            <a:fillRect/>
          </a:stretch>
        </p:blipFill>
        <p:spPr>
          <a:xfrm>
            <a:off x="3077075" y="4411549"/>
            <a:ext cx="3104999" cy="639900"/>
          </a:xfrm>
          <a:prstGeom prst="rect">
            <a:avLst/>
          </a:prstGeom>
          <a:noFill/>
          <a:ln>
            <a:noFill/>
          </a:ln>
        </p:spPr>
      </p:pic>
      <p:sp>
        <p:nvSpPr>
          <p:cNvPr id="97" name="Google Shape;97;p17"/>
          <p:cNvSpPr txBox="1"/>
          <p:nvPr/>
        </p:nvSpPr>
        <p:spPr>
          <a:xfrm>
            <a:off x="456925" y="308450"/>
            <a:ext cx="8479800" cy="4410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i">
                <a:latin typeface="Raleway"/>
                <a:ea typeface="Raleway"/>
                <a:cs typeface="Raleway"/>
                <a:sym typeface="Raleway"/>
              </a:rPr>
              <a:t>Haasteessa tutustutaan niihin motorisiin perustaitoihin jotka viskareilta tullaan kasvattajien toimesta havainnoimaan keväällä. </a:t>
            </a:r>
            <a:endParaRPr>
              <a:latin typeface="Raleway"/>
              <a:ea typeface="Raleway"/>
              <a:cs typeface="Raleway"/>
              <a:sym typeface="Raleway"/>
            </a:endParaRPr>
          </a:p>
          <a:p>
            <a:pPr indent="0" lvl="0" marL="0" rtl="0" algn="ctr">
              <a:spcBef>
                <a:spcPts val="0"/>
              </a:spcBef>
              <a:spcAft>
                <a:spcPts val="0"/>
              </a:spcAft>
              <a:buNone/>
            </a:pPr>
            <a:r>
              <a:t/>
            </a:r>
            <a:endParaRPr>
              <a:latin typeface="Raleway"/>
              <a:ea typeface="Raleway"/>
              <a:cs typeface="Raleway"/>
              <a:sym typeface="Raleway"/>
            </a:endParaRPr>
          </a:p>
          <a:p>
            <a:pPr indent="0" lvl="0" marL="0" rtl="0" algn="ctr">
              <a:spcBef>
                <a:spcPts val="0"/>
              </a:spcBef>
              <a:spcAft>
                <a:spcPts val="0"/>
              </a:spcAft>
              <a:buNone/>
            </a:pPr>
            <a:r>
              <a:rPr lang="fi">
                <a:solidFill>
                  <a:schemeClr val="dk1"/>
                </a:solidFill>
                <a:latin typeface="Raleway"/>
                <a:ea typeface="Raleway"/>
                <a:cs typeface="Raleway"/>
                <a:sym typeface="Raleway"/>
              </a:rPr>
              <a:t>Lapset tarvitsevat esimerkkiä ja kannustusta uusien taitojen oppimisessa.</a:t>
            </a:r>
            <a:r>
              <a:rPr lang="fi">
                <a:latin typeface="Raleway"/>
                <a:ea typeface="Raleway"/>
                <a:cs typeface="Raleway"/>
                <a:sym typeface="Raleway"/>
              </a:rPr>
              <a:t>  Kasvattajat kertovat jokaisen viikon alussa mitä asioita vanhempien tulisi tämän tehtävän osalta tarkkailla lapsen sekä itsensä tekemisessä. </a:t>
            </a:r>
            <a:endParaRPr>
              <a:latin typeface="Raleway"/>
              <a:ea typeface="Raleway"/>
              <a:cs typeface="Raleway"/>
              <a:sym typeface="Raleway"/>
            </a:endParaRPr>
          </a:p>
          <a:p>
            <a:pPr indent="0" lvl="0" marL="0" rtl="0" algn="ctr">
              <a:spcBef>
                <a:spcPts val="0"/>
              </a:spcBef>
              <a:spcAft>
                <a:spcPts val="0"/>
              </a:spcAft>
              <a:buNone/>
            </a:pPr>
            <a:r>
              <a:t/>
            </a:r>
            <a:endParaRPr>
              <a:latin typeface="Raleway"/>
              <a:ea typeface="Raleway"/>
              <a:cs typeface="Raleway"/>
              <a:sym typeface="Raleway"/>
            </a:endParaRPr>
          </a:p>
          <a:p>
            <a:pPr indent="0" lvl="0" marL="0" rtl="0" algn="ctr">
              <a:spcBef>
                <a:spcPts val="0"/>
              </a:spcBef>
              <a:spcAft>
                <a:spcPts val="0"/>
              </a:spcAft>
              <a:buNone/>
            </a:pPr>
            <a:r>
              <a:rPr lang="fi">
                <a:latin typeface="Raleway"/>
                <a:ea typeface="Raleway"/>
                <a:cs typeface="Raleway"/>
                <a:sym typeface="Raleway"/>
              </a:rPr>
              <a:t>Oletko vanhempana valmis ottamaan haasteen vastaan ja kokeilemaan kuinka taidot sinulta sujuu?</a:t>
            </a:r>
            <a:endParaRPr>
              <a:latin typeface="Raleway"/>
              <a:ea typeface="Raleway"/>
              <a:cs typeface="Raleway"/>
              <a:sym typeface="Raleway"/>
            </a:endParaRPr>
          </a:p>
          <a:p>
            <a:pPr indent="0" lvl="0" marL="0" rtl="0" algn="l">
              <a:spcBef>
                <a:spcPts val="0"/>
              </a:spcBef>
              <a:spcAft>
                <a:spcPts val="0"/>
              </a:spcAft>
              <a:buNone/>
            </a:pPr>
            <a:r>
              <a:t/>
            </a:r>
            <a:endParaRPr>
              <a:latin typeface="Raleway"/>
              <a:ea typeface="Raleway"/>
              <a:cs typeface="Raleway"/>
              <a:sym typeface="Raleway"/>
            </a:endParaRPr>
          </a:p>
          <a:p>
            <a:pPr indent="0" lvl="0" marL="0" rtl="0" algn="l">
              <a:spcBef>
                <a:spcPts val="0"/>
              </a:spcBef>
              <a:spcAft>
                <a:spcPts val="0"/>
              </a:spcAft>
              <a:buNone/>
            </a:pPr>
            <a:r>
              <a:t/>
            </a:r>
            <a:endParaRPr>
              <a:latin typeface="Raleway"/>
              <a:ea typeface="Raleway"/>
              <a:cs typeface="Raleway"/>
              <a:sym typeface="Raleway"/>
            </a:endParaRPr>
          </a:p>
          <a:p>
            <a:pPr indent="0" lvl="0" marL="0" rtl="0" algn="l">
              <a:spcBef>
                <a:spcPts val="0"/>
              </a:spcBef>
              <a:spcAft>
                <a:spcPts val="0"/>
              </a:spcAft>
              <a:buNone/>
            </a:pPr>
            <a:r>
              <a:t/>
            </a:r>
            <a:endParaRPr>
              <a:latin typeface="Raleway"/>
              <a:ea typeface="Raleway"/>
              <a:cs typeface="Raleway"/>
              <a:sym typeface="Raleway"/>
            </a:endParaRPr>
          </a:p>
          <a:p>
            <a:pPr indent="0" lvl="0" marL="0" rtl="0" algn="l">
              <a:lnSpc>
                <a:spcPct val="150000"/>
              </a:lnSpc>
              <a:spcBef>
                <a:spcPts val="0"/>
              </a:spcBef>
              <a:spcAft>
                <a:spcPts val="0"/>
              </a:spcAft>
              <a:buNone/>
            </a:pPr>
            <a:r>
              <a:t/>
            </a:r>
            <a:endParaRPr sz="1200">
              <a:latin typeface="Raleway"/>
              <a:ea typeface="Raleway"/>
              <a:cs typeface="Raleway"/>
              <a:sym typeface="Raleway"/>
            </a:endParaRPr>
          </a:p>
          <a:p>
            <a:pPr indent="0" lvl="0" marL="0" rtl="0" algn="l">
              <a:lnSpc>
                <a:spcPct val="150000"/>
              </a:lnSpc>
              <a:spcBef>
                <a:spcPts val="0"/>
              </a:spcBef>
              <a:spcAft>
                <a:spcPts val="0"/>
              </a:spcAft>
              <a:buClr>
                <a:schemeClr val="dk1"/>
              </a:buClr>
              <a:buSzPts val="1100"/>
              <a:buFont typeface="Arial"/>
              <a:buNone/>
            </a:pPr>
            <a:r>
              <a:t/>
            </a:r>
            <a:endParaRPr sz="1100">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98" name="Google Shape;98;p17"/>
          <p:cNvSpPr/>
          <p:nvPr/>
        </p:nvSpPr>
        <p:spPr>
          <a:xfrm>
            <a:off x="282450" y="2492950"/>
            <a:ext cx="8579100" cy="1777500"/>
          </a:xfrm>
          <a:prstGeom prst="roundRect">
            <a:avLst>
              <a:gd fmla="val 11224" name="adj"/>
            </a:avLst>
          </a:prstGeom>
          <a:solidFill>
            <a:srgbClr val="DE437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50000"/>
              </a:lnSpc>
              <a:spcBef>
                <a:spcPts val="0"/>
              </a:spcBef>
              <a:spcAft>
                <a:spcPts val="0"/>
              </a:spcAft>
              <a:buClr>
                <a:schemeClr val="dk1"/>
              </a:buClr>
              <a:buSzPts val="1100"/>
              <a:buFont typeface="Arial"/>
              <a:buNone/>
            </a:pPr>
            <a:r>
              <a:rPr lang="fi" sz="1000">
                <a:solidFill>
                  <a:srgbClr val="FFFFFF"/>
                </a:solidFill>
                <a:latin typeface="Raleway"/>
                <a:ea typeface="Raleway"/>
                <a:cs typeface="Raleway"/>
                <a:sym typeface="Raleway"/>
              </a:rPr>
              <a:t>Lapsena opitut liikuntataidot ja -tiedot sekä -asenteet mahdollistavat aktiivisen arjen läpi elämän. Liikunnallinen lapsuus edistää kokonaisvaltaista terveyttä ja hyvinvointia.  Lapsena omaksutut liikuntataidot ja -tiedot kannustavat ja mahdollistavat osallistumaan monipuoliseen arkiliikuntaan ja erilaisiin liikunnallisiin harrastuksiin.</a:t>
            </a:r>
            <a:endParaRPr sz="1000">
              <a:solidFill>
                <a:srgbClr val="FFFFFF"/>
              </a:solidFill>
              <a:latin typeface="Raleway"/>
              <a:ea typeface="Raleway"/>
              <a:cs typeface="Raleway"/>
              <a:sym typeface="Raleway"/>
            </a:endParaRPr>
          </a:p>
          <a:p>
            <a:pPr indent="0" lvl="0" marL="0" rtl="0" algn="ctr">
              <a:lnSpc>
                <a:spcPct val="150000"/>
              </a:lnSpc>
              <a:spcBef>
                <a:spcPts val="0"/>
              </a:spcBef>
              <a:spcAft>
                <a:spcPts val="0"/>
              </a:spcAft>
              <a:buNone/>
            </a:pPr>
            <a:r>
              <a:rPr lang="fi" sz="1000">
                <a:solidFill>
                  <a:srgbClr val="FFFFFF"/>
                </a:solidFill>
                <a:latin typeface="Raleway"/>
                <a:ea typeface="Raleway"/>
                <a:cs typeface="Raleway"/>
                <a:sym typeface="Raleway"/>
              </a:rPr>
              <a:t>Tutkimukset ovat osoittaneet, että liikunnan avulla voidaan edistää oppimisvalmiuksia ja tukea myönteistä elämänkulkua. Liikkumisen on myös nähty ehkäisevän lasten ja nuorten masennusta ja syrjäytymistä. Liikunnalla on nähty olevan paljon positiivisia vaikutuksia moniin elämäämme liittyviin asioihin, mutta silti lasten liikunnan lisäämisessä ollaan vielä lasten kengissä. Tiesitkö, että nykyisten suositusten mukaan lasten tulisi liikku 3 tuntia päivässä hyvän kasvun ja kehityksen takaamiseksi. </a:t>
            </a:r>
            <a:endParaRPr sz="12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 name="Shape 102"/>
        <p:cNvGrpSpPr/>
        <p:nvPr/>
      </p:nvGrpSpPr>
      <p:grpSpPr>
        <a:xfrm>
          <a:off x="0" y="0"/>
          <a:ext cx="0" cy="0"/>
          <a:chOff x="0" y="0"/>
          <a:chExt cx="0" cy="0"/>
        </a:xfrm>
      </p:grpSpPr>
      <p:graphicFrame>
        <p:nvGraphicFramePr>
          <p:cNvPr id="103" name="Google Shape;103;p18"/>
          <p:cNvGraphicFramePr/>
          <p:nvPr/>
        </p:nvGraphicFramePr>
        <p:xfrm>
          <a:off x="345875" y="598939"/>
          <a:ext cx="3000000" cy="3000000"/>
        </p:xfrm>
        <a:graphic>
          <a:graphicData uri="http://schemas.openxmlformats.org/drawingml/2006/table">
            <a:tbl>
              <a:tblPr>
                <a:noFill/>
                <a:tableStyleId>{D1A09D82-614A-4E29-8D64-04188A9FEE67}</a:tableStyleId>
              </a:tblPr>
              <a:tblGrid>
                <a:gridCol w="409550"/>
                <a:gridCol w="3816575"/>
                <a:gridCol w="382850"/>
                <a:gridCol w="3847625"/>
              </a:tblGrid>
              <a:tr h="431925">
                <a:tc>
                  <a:txBody>
                    <a:bodyPr/>
                    <a:lstStyle/>
                    <a:p>
                      <a:pPr indent="0" lvl="0" marL="0" rtl="0" algn="ctr">
                        <a:spcBef>
                          <a:spcPts val="0"/>
                        </a:spcBef>
                        <a:spcAft>
                          <a:spcPts val="0"/>
                        </a:spcAft>
                        <a:buNone/>
                      </a:pPr>
                      <a:r>
                        <a:rPr lang="fi" sz="900">
                          <a:solidFill>
                            <a:srgbClr val="666666"/>
                          </a:solidFill>
                          <a:latin typeface="Raleway"/>
                          <a:ea typeface="Raleway"/>
                          <a:cs typeface="Raleway"/>
                          <a:sym typeface="Raleway"/>
                        </a:rPr>
                        <a:t>1</a:t>
                      </a:r>
                      <a:endParaRPr sz="900">
                        <a:solidFill>
                          <a:srgbClr val="666666"/>
                        </a:solidFill>
                        <a:latin typeface="Raleway"/>
                        <a:ea typeface="Raleway"/>
                        <a:cs typeface="Raleway"/>
                        <a:sym typeface="Raleway"/>
                      </a:endParaRPr>
                    </a:p>
                  </a:txBody>
                  <a:tcPr marT="91425" marB="91425" marR="91425" marL="9142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Clr>
                          <a:schemeClr val="dk1"/>
                        </a:buClr>
                        <a:buSzPts val="1100"/>
                        <a:buFont typeface="Arial"/>
                        <a:buNone/>
                      </a:pPr>
                      <a:r>
                        <a:rPr lang="fi" sz="900">
                          <a:solidFill>
                            <a:schemeClr val="dk1"/>
                          </a:solidFill>
                          <a:latin typeface="Raleway"/>
                          <a:ea typeface="Raleway"/>
                          <a:cs typeface="Raleway"/>
                          <a:sym typeface="Raleway"/>
                        </a:rPr>
                        <a:t>Kävelyä metsässä 30 min ajan. </a:t>
                      </a:r>
                      <a:endParaRPr sz="900">
                        <a:latin typeface="Raleway"/>
                        <a:ea typeface="Raleway"/>
                        <a:cs typeface="Raleway"/>
                        <a:sym typeface="Raleway"/>
                      </a:endParaRPr>
                    </a:p>
                  </a:txBody>
                  <a:tcPr marT="91425" marB="91425" marR="91425" marL="9142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rPr lang="fi" sz="900">
                          <a:solidFill>
                            <a:srgbClr val="666666"/>
                          </a:solidFill>
                          <a:latin typeface="Raleway"/>
                          <a:ea typeface="Raleway"/>
                          <a:cs typeface="Raleway"/>
                          <a:sym typeface="Raleway"/>
                        </a:rPr>
                        <a:t>2</a:t>
                      </a:r>
                      <a:endParaRPr sz="900">
                        <a:solidFill>
                          <a:srgbClr val="666666"/>
                        </a:solidFill>
                        <a:latin typeface="Raleway"/>
                        <a:ea typeface="Raleway"/>
                        <a:cs typeface="Raleway"/>
                        <a:sym typeface="Raleway"/>
                      </a:endParaRPr>
                    </a:p>
                  </a:txBody>
                  <a:tcPr marT="91425" marB="91425" marR="91425" marL="91425" anchor="ctr">
                    <a:lnL cap="flat" cmpd="sng" w="9525">
                      <a:solidFill>
                        <a:srgbClr val="CCCCCC"/>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l">
                        <a:lnSpc>
                          <a:spcPct val="115000"/>
                        </a:lnSpc>
                        <a:spcBef>
                          <a:spcPts val="0"/>
                        </a:spcBef>
                        <a:spcAft>
                          <a:spcPts val="0"/>
                        </a:spcAft>
                        <a:buClr>
                          <a:schemeClr val="dk1"/>
                        </a:buClr>
                        <a:buSzPts val="1100"/>
                        <a:buFont typeface="Arial"/>
                        <a:buNone/>
                      </a:pPr>
                      <a:r>
                        <a:rPr lang="fi" sz="900">
                          <a:solidFill>
                            <a:schemeClr val="dk1"/>
                          </a:solidFill>
                          <a:latin typeface="Raleway"/>
                          <a:ea typeface="Raleway"/>
                          <a:cs typeface="Raleway"/>
                          <a:sym typeface="Raleway"/>
                        </a:rPr>
                        <a:t>Juoksua pihassa muiden lasten ja aikuisten kanssa. Juoksuleikkejä.</a:t>
                      </a:r>
                      <a:endParaRPr sz="900">
                        <a:latin typeface="Raleway"/>
                        <a:ea typeface="Raleway"/>
                        <a:cs typeface="Raleway"/>
                        <a:sym typeface="Raleway"/>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574525">
                <a:tc>
                  <a:txBody>
                    <a:bodyPr/>
                    <a:lstStyle/>
                    <a:p>
                      <a:pPr indent="0" lvl="0" marL="0" rtl="0" algn="ctr">
                        <a:spcBef>
                          <a:spcPts val="0"/>
                        </a:spcBef>
                        <a:spcAft>
                          <a:spcPts val="0"/>
                        </a:spcAft>
                        <a:buNone/>
                      </a:pPr>
                      <a:r>
                        <a:rPr lang="fi" sz="900">
                          <a:solidFill>
                            <a:srgbClr val="666666"/>
                          </a:solidFill>
                          <a:latin typeface="Raleway"/>
                          <a:ea typeface="Raleway"/>
                          <a:cs typeface="Raleway"/>
                          <a:sym typeface="Raleway"/>
                        </a:rPr>
                        <a:t>3</a:t>
                      </a:r>
                      <a:endParaRPr sz="900">
                        <a:solidFill>
                          <a:srgbClr val="666666"/>
                        </a:solidFill>
                        <a:latin typeface="Raleway"/>
                        <a:ea typeface="Raleway"/>
                        <a:cs typeface="Raleway"/>
                        <a:sym typeface="Raleway"/>
                      </a:endParaRPr>
                    </a:p>
                  </a:txBody>
                  <a:tcPr marT="91425" marB="91425" marR="91425" marL="9142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Clr>
                          <a:schemeClr val="dk1"/>
                        </a:buClr>
                        <a:buSzPts val="1100"/>
                        <a:buFont typeface="Arial"/>
                        <a:buNone/>
                      </a:pPr>
                      <a:r>
                        <a:rPr lang="fi" sz="900">
                          <a:solidFill>
                            <a:schemeClr val="dk1"/>
                          </a:solidFill>
                          <a:latin typeface="Raleway"/>
                          <a:ea typeface="Raleway"/>
                          <a:cs typeface="Raleway"/>
                          <a:sym typeface="Raleway"/>
                        </a:rPr>
                        <a:t>Harjoitellaan pyörimään oman akselin ympäri pystyasennossa. Kokeilkaa paikallaan, kävellessä, juostessa,silmät kiinni?</a:t>
                      </a:r>
                      <a:endParaRPr sz="900">
                        <a:latin typeface="Raleway"/>
                        <a:ea typeface="Raleway"/>
                        <a:cs typeface="Raleway"/>
                        <a:sym typeface="Raleway"/>
                      </a:endParaRPr>
                    </a:p>
                  </a:txBody>
                  <a:tcPr marT="91425" marB="91425" marR="91425" marL="9142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rPr lang="fi" sz="900">
                          <a:solidFill>
                            <a:srgbClr val="666666"/>
                          </a:solidFill>
                          <a:latin typeface="Raleway"/>
                          <a:ea typeface="Raleway"/>
                          <a:cs typeface="Raleway"/>
                          <a:sym typeface="Raleway"/>
                        </a:rPr>
                        <a:t>4</a:t>
                      </a:r>
                      <a:endParaRPr sz="900">
                        <a:solidFill>
                          <a:srgbClr val="666666"/>
                        </a:solidFill>
                        <a:latin typeface="Raleway"/>
                        <a:ea typeface="Raleway"/>
                        <a:cs typeface="Raleway"/>
                        <a:sym typeface="Raleway"/>
                      </a:endParaRPr>
                    </a:p>
                  </a:txBody>
                  <a:tcPr marT="91425" marB="91425" marR="91425" marL="91425" anchor="ctr">
                    <a:lnL cap="flat" cmpd="sng" w="9525">
                      <a:solidFill>
                        <a:srgbClr val="CCCCCC"/>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l">
                        <a:lnSpc>
                          <a:spcPct val="115000"/>
                        </a:lnSpc>
                        <a:spcBef>
                          <a:spcPts val="0"/>
                        </a:spcBef>
                        <a:spcAft>
                          <a:spcPts val="0"/>
                        </a:spcAft>
                        <a:buClr>
                          <a:schemeClr val="dk1"/>
                        </a:buClr>
                        <a:buSzPts val="1100"/>
                        <a:buFont typeface="Arial"/>
                        <a:buNone/>
                      </a:pPr>
                      <a:r>
                        <a:rPr lang="fi" sz="900">
                          <a:solidFill>
                            <a:schemeClr val="dk1"/>
                          </a:solidFill>
                          <a:latin typeface="Raleway"/>
                          <a:ea typeface="Raleway"/>
                          <a:cs typeface="Raleway"/>
                          <a:sym typeface="Raleway"/>
                        </a:rPr>
                        <a:t>Tasajalkahypyt eteenpäin - Kokeilkaa ruutuhyppelyä, hyppynaruja, . erilaisten pienten esteiden yli hyppiminen. Korkealle sekä pitkälle.</a:t>
                      </a:r>
                      <a:endParaRPr sz="900">
                        <a:latin typeface="Raleway"/>
                        <a:ea typeface="Raleway"/>
                        <a:cs typeface="Raleway"/>
                        <a:sym typeface="Raleway"/>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466350">
                <a:tc>
                  <a:txBody>
                    <a:bodyPr/>
                    <a:lstStyle/>
                    <a:p>
                      <a:pPr indent="0" lvl="0" marL="0" rtl="0" algn="ctr">
                        <a:spcBef>
                          <a:spcPts val="0"/>
                        </a:spcBef>
                        <a:spcAft>
                          <a:spcPts val="0"/>
                        </a:spcAft>
                        <a:buNone/>
                      </a:pPr>
                      <a:r>
                        <a:rPr lang="fi" sz="900">
                          <a:solidFill>
                            <a:srgbClr val="666666"/>
                          </a:solidFill>
                          <a:latin typeface="Raleway"/>
                          <a:ea typeface="Raleway"/>
                          <a:cs typeface="Raleway"/>
                          <a:sym typeface="Raleway"/>
                        </a:rPr>
                        <a:t>5</a:t>
                      </a:r>
                      <a:endParaRPr sz="900">
                        <a:solidFill>
                          <a:srgbClr val="666666"/>
                        </a:solidFill>
                        <a:latin typeface="Raleway"/>
                        <a:ea typeface="Raleway"/>
                        <a:cs typeface="Raleway"/>
                        <a:sym typeface="Raleway"/>
                      </a:endParaRPr>
                    </a:p>
                  </a:txBody>
                  <a:tcPr marT="91425" marB="91425" marR="91425" marL="9142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Clr>
                          <a:schemeClr val="dk1"/>
                        </a:buClr>
                        <a:buSzPts val="1100"/>
                        <a:buFont typeface="Arial"/>
                        <a:buNone/>
                      </a:pPr>
                      <a:r>
                        <a:rPr lang="fi" sz="900">
                          <a:solidFill>
                            <a:schemeClr val="dk1"/>
                          </a:solidFill>
                          <a:latin typeface="Raleway"/>
                          <a:ea typeface="Raleway"/>
                          <a:cs typeface="Raleway"/>
                          <a:sym typeface="Raleway"/>
                        </a:rPr>
                        <a:t>Kuka pystyy pyörimään pisimpään niin, ettei kädet ja jalat osu maahan? Muistakaa pyöriä molempiin suuntiin</a:t>
                      </a:r>
                      <a:endParaRPr sz="900">
                        <a:latin typeface="Raleway"/>
                        <a:ea typeface="Raleway"/>
                        <a:cs typeface="Raleway"/>
                        <a:sym typeface="Raleway"/>
                      </a:endParaRPr>
                    </a:p>
                  </a:txBody>
                  <a:tcPr marT="91425" marB="91425" marR="91425" marL="9142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rPr lang="fi" sz="900">
                          <a:solidFill>
                            <a:srgbClr val="666666"/>
                          </a:solidFill>
                          <a:latin typeface="Raleway"/>
                          <a:ea typeface="Raleway"/>
                          <a:cs typeface="Raleway"/>
                          <a:sym typeface="Raleway"/>
                        </a:rPr>
                        <a:t>6</a:t>
                      </a:r>
                      <a:endParaRPr sz="900">
                        <a:solidFill>
                          <a:srgbClr val="666666"/>
                        </a:solidFill>
                        <a:latin typeface="Raleway"/>
                        <a:ea typeface="Raleway"/>
                        <a:cs typeface="Raleway"/>
                        <a:sym typeface="Raleway"/>
                      </a:endParaRPr>
                    </a:p>
                  </a:txBody>
                  <a:tcPr marT="91425" marB="91425" marR="91425" marL="91425" anchor="ctr">
                    <a:lnL cap="flat" cmpd="sng" w="9525">
                      <a:solidFill>
                        <a:srgbClr val="CCCCCC"/>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l">
                        <a:lnSpc>
                          <a:spcPct val="115000"/>
                        </a:lnSpc>
                        <a:spcBef>
                          <a:spcPts val="0"/>
                        </a:spcBef>
                        <a:spcAft>
                          <a:spcPts val="0"/>
                        </a:spcAft>
                        <a:buClr>
                          <a:schemeClr val="dk1"/>
                        </a:buClr>
                        <a:buSzPts val="1100"/>
                        <a:buFont typeface="Arial"/>
                        <a:buNone/>
                      </a:pPr>
                      <a:r>
                        <a:rPr lang="fi" sz="900">
                          <a:solidFill>
                            <a:schemeClr val="dk1"/>
                          </a:solidFill>
                          <a:latin typeface="Raleway"/>
                          <a:ea typeface="Raleway"/>
                          <a:cs typeface="Raleway"/>
                          <a:sym typeface="Raleway"/>
                        </a:rPr>
                        <a:t>Kyykkyyn ja ylös x 10 - Kuka jaksaa?</a:t>
                      </a:r>
                      <a:endParaRPr sz="900">
                        <a:latin typeface="Raleway"/>
                        <a:ea typeface="Raleway"/>
                        <a:cs typeface="Raleway"/>
                        <a:sym typeface="Raleway"/>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574525">
                <a:tc>
                  <a:txBody>
                    <a:bodyPr/>
                    <a:lstStyle/>
                    <a:p>
                      <a:pPr indent="0" lvl="0" marL="0" rtl="0" algn="ctr">
                        <a:spcBef>
                          <a:spcPts val="0"/>
                        </a:spcBef>
                        <a:spcAft>
                          <a:spcPts val="0"/>
                        </a:spcAft>
                        <a:buNone/>
                      </a:pPr>
                      <a:r>
                        <a:rPr lang="fi" sz="900">
                          <a:solidFill>
                            <a:srgbClr val="666666"/>
                          </a:solidFill>
                          <a:latin typeface="Raleway"/>
                          <a:ea typeface="Raleway"/>
                          <a:cs typeface="Raleway"/>
                          <a:sym typeface="Raleway"/>
                        </a:rPr>
                        <a:t>7</a:t>
                      </a:r>
                      <a:endParaRPr sz="900">
                        <a:solidFill>
                          <a:srgbClr val="666666"/>
                        </a:solidFill>
                        <a:latin typeface="Raleway"/>
                        <a:ea typeface="Raleway"/>
                        <a:cs typeface="Raleway"/>
                        <a:sym typeface="Raleway"/>
                      </a:endParaRPr>
                    </a:p>
                  </a:txBody>
                  <a:tcPr marT="91425" marB="91425" marR="91425" marL="9142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Clr>
                          <a:schemeClr val="dk1"/>
                        </a:buClr>
                        <a:buSzPts val="1100"/>
                        <a:buFont typeface="Arial"/>
                        <a:buNone/>
                      </a:pPr>
                      <a:r>
                        <a:rPr lang="fi" sz="900">
                          <a:solidFill>
                            <a:schemeClr val="dk1"/>
                          </a:solidFill>
                          <a:latin typeface="Raleway"/>
                          <a:ea typeface="Raleway"/>
                          <a:cs typeface="Raleway"/>
                          <a:sym typeface="Raleway"/>
                        </a:rPr>
                        <a:t>X - I -hyppely yhtäjaksoisesti 5 tai 10 kertaa putkeen</a:t>
                      </a:r>
                      <a:endParaRPr sz="900">
                        <a:latin typeface="Raleway"/>
                        <a:ea typeface="Raleway"/>
                        <a:cs typeface="Raleway"/>
                        <a:sym typeface="Raleway"/>
                      </a:endParaRPr>
                    </a:p>
                  </a:txBody>
                  <a:tcPr marT="91425" marB="91425" marR="91425" marL="9142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rPr lang="fi" sz="900">
                          <a:solidFill>
                            <a:srgbClr val="666666"/>
                          </a:solidFill>
                          <a:latin typeface="Raleway"/>
                          <a:ea typeface="Raleway"/>
                          <a:cs typeface="Raleway"/>
                          <a:sym typeface="Raleway"/>
                        </a:rPr>
                        <a:t>8</a:t>
                      </a:r>
                      <a:endParaRPr sz="900">
                        <a:solidFill>
                          <a:srgbClr val="666666"/>
                        </a:solidFill>
                        <a:latin typeface="Raleway"/>
                        <a:ea typeface="Raleway"/>
                        <a:cs typeface="Raleway"/>
                        <a:sym typeface="Raleway"/>
                      </a:endParaRPr>
                    </a:p>
                  </a:txBody>
                  <a:tcPr marT="91425" marB="91425" marR="91425" marL="91425" anchor="ctr">
                    <a:lnL cap="flat" cmpd="sng" w="9525">
                      <a:solidFill>
                        <a:srgbClr val="CCCCCC"/>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l">
                        <a:lnSpc>
                          <a:spcPct val="115000"/>
                        </a:lnSpc>
                        <a:spcBef>
                          <a:spcPts val="0"/>
                        </a:spcBef>
                        <a:spcAft>
                          <a:spcPts val="0"/>
                        </a:spcAft>
                        <a:buClr>
                          <a:schemeClr val="dk1"/>
                        </a:buClr>
                        <a:buSzPts val="1100"/>
                        <a:buFont typeface="Arial"/>
                        <a:buNone/>
                      </a:pPr>
                      <a:r>
                        <a:rPr lang="fi" sz="900">
                          <a:solidFill>
                            <a:schemeClr val="dk1"/>
                          </a:solidFill>
                          <a:latin typeface="Raleway"/>
                          <a:ea typeface="Raleway"/>
                          <a:cs typeface="Raleway"/>
                          <a:sym typeface="Raleway"/>
                        </a:rPr>
                        <a:t>Yhdellä jalalla hyppiminen. </a:t>
                      </a:r>
                      <a:r>
                        <a:rPr lang="fi" sz="900">
                          <a:solidFill>
                            <a:schemeClr val="dk1"/>
                          </a:solidFill>
                          <a:latin typeface="Raleway"/>
                          <a:ea typeface="Raleway"/>
                          <a:cs typeface="Raleway"/>
                          <a:sym typeface="Raleway"/>
                        </a:rPr>
                        <a:t>Hyppyruutujen hyppiminen. Kuka hyppää pisimmälle? Kuka jaksaa hyppiä pisimpään?</a:t>
                      </a:r>
                      <a:endParaRPr sz="900">
                        <a:solidFill>
                          <a:schemeClr val="dk1"/>
                        </a:solidFill>
                        <a:latin typeface="Raleway"/>
                        <a:ea typeface="Raleway"/>
                        <a:cs typeface="Raleway"/>
                        <a:sym typeface="Raleway"/>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446275">
                <a:tc>
                  <a:txBody>
                    <a:bodyPr/>
                    <a:lstStyle/>
                    <a:p>
                      <a:pPr indent="0" lvl="0" marL="0" rtl="0" algn="ctr">
                        <a:spcBef>
                          <a:spcPts val="0"/>
                        </a:spcBef>
                        <a:spcAft>
                          <a:spcPts val="0"/>
                        </a:spcAft>
                        <a:buNone/>
                      </a:pPr>
                      <a:r>
                        <a:rPr lang="fi" sz="900">
                          <a:solidFill>
                            <a:srgbClr val="666666"/>
                          </a:solidFill>
                          <a:latin typeface="Raleway"/>
                          <a:ea typeface="Raleway"/>
                          <a:cs typeface="Raleway"/>
                          <a:sym typeface="Raleway"/>
                        </a:rPr>
                        <a:t>9</a:t>
                      </a:r>
                      <a:endParaRPr sz="900">
                        <a:solidFill>
                          <a:srgbClr val="666666"/>
                        </a:solidFill>
                        <a:latin typeface="Raleway"/>
                        <a:ea typeface="Raleway"/>
                        <a:cs typeface="Raleway"/>
                        <a:sym typeface="Raleway"/>
                      </a:endParaRPr>
                    </a:p>
                  </a:txBody>
                  <a:tcPr marT="91425" marB="91425" marR="91425" marL="9142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Clr>
                          <a:schemeClr val="dk1"/>
                        </a:buClr>
                        <a:buSzPts val="1100"/>
                        <a:buFont typeface="Arial"/>
                        <a:buNone/>
                      </a:pPr>
                      <a:r>
                        <a:rPr lang="fi" sz="900">
                          <a:solidFill>
                            <a:schemeClr val="dk1"/>
                          </a:solidFill>
                          <a:latin typeface="Raleway"/>
                          <a:ea typeface="Raleway"/>
                          <a:cs typeface="Raleway"/>
                          <a:sym typeface="Raleway"/>
                        </a:rPr>
                        <a:t>Heittäminen kahdella kädellä alakautta - Harjoitelkaa alakautta heittämistä yhdessä</a:t>
                      </a:r>
                      <a:endParaRPr sz="900">
                        <a:latin typeface="Raleway"/>
                        <a:ea typeface="Raleway"/>
                        <a:cs typeface="Raleway"/>
                        <a:sym typeface="Raleway"/>
                      </a:endParaRPr>
                    </a:p>
                  </a:txBody>
                  <a:tcPr marT="91425" marB="91425" marR="91425" marL="9142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rPr lang="fi" sz="900">
                          <a:solidFill>
                            <a:srgbClr val="666666"/>
                          </a:solidFill>
                          <a:latin typeface="Raleway"/>
                          <a:ea typeface="Raleway"/>
                          <a:cs typeface="Raleway"/>
                          <a:sym typeface="Raleway"/>
                        </a:rPr>
                        <a:t>10</a:t>
                      </a:r>
                      <a:endParaRPr sz="900">
                        <a:solidFill>
                          <a:srgbClr val="666666"/>
                        </a:solidFill>
                        <a:latin typeface="Raleway"/>
                        <a:ea typeface="Raleway"/>
                        <a:cs typeface="Raleway"/>
                        <a:sym typeface="Raleway"/>
                      </a:endParaRPr>
                    </a:p>
                  </a:txBody>
                  <a:tcPr marT="91425" marB="91425" marR="91425" marL="91425" anchor="ctr">
                    <a:lnL cap="flat" cmpd="sng" w="9525">
                      <a:solidFill>
                        <a:srgbClr val="CCCCCC"/>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l">
                        <a:spcBef>
                          <a:spcPts val="0"/>
                        </a:spcBef>
                        <a:spcAft>
                          <a:spcPts val="0"/>
                        </a:spcAft>
                        <a:buClr>
                          <a:schemeClr val="dk1"/>
                        </a:buClr>
                        <a:buSzPts val="1100"/>
                        <a:buFont typeface="Arial"/>
                        <a:buNone/>
                      </a:pPr>
                      <a:r>
                        <a:rPr lang="fi" sz="900">
                          <a:solidFill>
                            <a:schemeClr val="dk1"/>
                          </a:solidFill>
                          <a:latin typeface="Raleway"/>
                          <a:ea typeface="Raleway"/>
                          <a:cs typeface="Raleway"/>
                          <a:sym typeface="Raleway"/>
                        </a:rPr>
                        <a:t>Heittäminen kahdella kädellä yläkautta - Harjoitelkaa alakautta heittämistä yhdessä</a:t>
                      </a:r>
                      <a:endParaRPr sz="900">
                        <a:latin typeface="Raleway"/>
                        <a:ea typeface="Raleway"/>
                        <a:cs typeface="Raleway"/>
                        <a:sym typeface="Raleway"/>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537325">
                <a:tc>
                  <a:txBody>
                    <a:bodyPr/>
                    <a:lstStyle/>
                    <a:p>
                      <a:pPr indent="0" lvl="0" marL="0" rtl="0" algn="ctr">
                        <a:spcBef>
                          <a:spcPts val="0"/>
                        </a:spcBef>
                        <a:spcAft>
                          <a:spcPts val="0"/>
                        </a:spcAft>
                        <a:buNone/>
                      </a:pPr>
                      <a:r>
                        <a:rPr lang="fi" sz="900">
                          <a:solidFill>
                            <a:srgbClr val="666666"/>
                          </a:solidFill>
                          <a:latin typeface="Raleway"/>
                          <a:ea typeface="Raleway"/>
                          <a:cs typeface="Raleway"/>
                          <a:sym typeface="Raleway"/>
                        </a:rPr>
                        <a:t>11</a:t>
                      </a:r>
                      <a:endParaRPr sz="900">
                        <a:solidFill>
                          <a:srgbClr val="666666"/>
                        </a:solidFill>
                        <a:latin typeface="Raleway"/>
                        <a:ea typeface="Raleway"/>
                        <a:cs typeface="Raleway"/>
                        <a:sym typeface="Raleway"/>
                      </a:endParaRPr>
                    </a:p>
                  </a:txBody>
                  <a:tcPr marT="91425" marB="91425" marR="91425" marL="9142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Clr>
                          <a:schemeClr val="dk1"/>
                        </a:buClr>
                        <a:buSzPts val="1100"/>
                        <a:buFont typeface="Arial"/>
                        <a:buNone/>
                      </a:pPr>
                      <a:r>
                        <a:rPr lang="fi" sz="900">
                          <a:solidFill>
                            <a:schemeClr val="dk1"/>
                          </a:solidFill>
                          <a:latin typeface="Raleway"/>
                          <a:ea typeface="Raleway"/>
                          <a:cs typeface="Raleway"/>
                          <a:sym typeface="Raleway"/>
                        </a:rPr>
                        <a:t>Heittäminen yhdellä kädellä alakautta - Kuka heittää pisimmälle? Entä tarkimmin? Kokeilkaa miten erilaiset välineet lentää</a:t>
                      </a:r>
                      <a:endParaRPr sz="900">
                        <a:solidFill>
                          <a:schemeClr val="dk1"/>
                        </a:solidFill>
                        <a:latin typeface="Raleway"/>
                        <a:ea typeface="Raleway"/>
                        <a:cs typeface="Raleway"/>
                        <a:sym typeface="Raleway"/>
                      </a:endParaRPr>
                    </a:p>
                  </a:txBody>
                  <a:tcPr marT="91425" marB="91425" marR="91425" marL="9142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rPr lang="fi" sz="900">
                          <a:solidFill>
                            <a:srgbClr val="666666"/>
                          </a:solidFill>
                          <a:latin typeface="Raleway"/>
                          <a:ea typeface="Raleway"/>
                          <a:cs typeface="Raleway"/>
                          <a:sym typeface="Raleway"/>
                        </a:rPr>
                        <a:t>12</a:t>
                      </a:r>
                      <a:endParaRPr sz="900">
                        <a:solidFill>
                          <a:srgbClr val="666666"/>
                        </a:solidFill>
                        <a:latin typeface="Raleway"/>
                        <a:ea typeface="Raleway"/>
                        <a:cs typeface="Raleway"/>
                        <a:sym typeface="Raleway"/>
                      </a:endParaRPr>
                    </a:p>
                  </a:txBody>
                  <a:tcPr marT="91425" marB="91425" marR="91425" marL="91425" anchor="ctr">
                    <a:lnL cap="flat" cmpd="sng" w="9525">
                      <a:solidFill>
                        <a:srgbClr val="CCCCCC"/>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l">
                        <a:spcBef>
                          <a:spcPts val="0"/>
                        </a:spcBef>
                        <a:spcAft>
                          <a:spcPts val="0"/>
                        </a:spcAft>
                        <a:buClr>
                          <a:schemeClr val="dk1"/>
                        </a:buClr>
                        <a:buSzPts val="1100"/>
                        <a:buFont typeface="Arial"/>
                        <a:buNone/>
                      </a:pPr>
                      <a:r>
                        <a:rPr lang="fi" sz="900">
                          <a:solidFill>
                            <a:schemeClr val="dk1"/>
                          </a:solidFill>
                          <a:latin typeface="Raleway"/>
                          <a:ea typeface="Raleway"/>
                          <a:cs typeface="Raleway"/>
                          <a:sym typeface="Raleway"/>
                        </a:rPr>
                        <a:t>Heittäminen yhdellä kädellä yläkautta- Kuka heittää pisimmälle? Entä tarkimmin? Kokeilkaa miten erilaiset välineet lentää</a:t>
                      </a:r>
                      <a:endParaRPr sz="900">
                        <a:solidFill>
                          <a:schemeClr val="dk1"/>
                        </a:solidFill>
                        <a:latin typeface="Raleway"/>
                        <a:ea typeface="Raleway"/>
                        <a:cs typeface="Raleway"/>
                        <a:sym typeface="Raleway"/>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446275">
                <a:tc>
                  <a:txBody>
                    <a:bodyPr/>
                    <a:lstStyle/>
                    <a:p>
                      <a:pPr indent="0" lvl="0" marL="0" rtl="0" algn="ctr">
                        <a:spcBef>
                          <a:spcPts val="0"/>
                        </a:spcBef>
                        <a:spcAft>
                          <a:spcPts val="0"/>
                        </a:spcAft>
                        <a:buNone/>
                      </a:pPr>
                      <a:r>
                        <a:rPr lang="fi" sz="900">
                          <a:solidFill>
                            <a:srgbClr val="666666"/>
                          </a:solidFill>
                          <a:latin typeface="Raleway"/>
                          <a:ea typeface="Raleway"/>
                          <a:cs typeface="Raleway"/>
                          <a:sym typeface="Raleway"/>
                        </a:rPr>
                        <a:t>13</a:t>
                      </a:r>
                      <a:endParaRPr sz="900">
                        <a:solidFill>
                          <a:srgbClr val="666666"/>
                        </a:solidFill>
                        <a:latin typeface="Raleway"/>
                        <a:ea typeface="Raleway"/>
                        <a:cs typeface="Raleway"/>
                        <a:sym typeface="Raleway"/>
                      </a:endParaRPr>
                    </a:p>
                  </a:txBody>
                  <a:tcPr marT="91425" marB="91425" marR="91425" marL="9142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Clr>
                          <a:schemeClr val="dk1"/>
                        </a:buClr>
                        <a:buSzPts val="1100"/>
                        <a:buFont typeface="Arial"/>
                        <a:buNone/>
                      </a:pPr>
                      <a:r>
                        <a:rPr lang="fi" sz="900">
                          <a:solidFill>
                            <a:schemeClr val="dk1"/>
                          </a:solidFill>
                          <a:latin typeface="Raleway"/>
                          <a:ea typeface="Raleway"/>
                          <a:cs typeface="Raleway"/>
                          <a:sym typeface="Raleway"/>
                        </a:rPr>
                        <a:t>Pallon kiinniottaminen  - MIten pallot saadaan kiinni? Kokeilkaa erilaisia tekniikoita ja erilaisia välineitä? Jääkö pallo käteen</a:t>
                      </a:r>
                      <a:endParaRPr sz="900">
                        <a:latin typeface="Raleway"/>
                        <a:ea typeface="Raleway"/>
                        <a:cs typeface="Raleway"/>
                        <a:sym typeface="Raleway"/>
                      </a:endParaRPr>
                    </a:p>
                  </a:txBody>
                  <a:tcPr marT="91425" marB="91425" marR="91425" marL="9142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rPr lang="fi" sz="900">
                          <a:solidFill>
                            <a:srgbClr val="666666"/>
                          </a:solidFill>
                          <a:latin typeface="Raleway"/>
                          <a:ea typeface="Raleway"/>
                          <a:cs typeface="Raleway"/>
                          <a:sym typeface="Raleway"/>
                        </a:rPr>
                        <a:t>14</a:t>
                      </a:r>
                      <a:endParaRPr sz="900">
                        <a:solidFill>
                          <a:srgbClr val="666666"/>
                        </a:solidFill>
                        <a:latin typeface="Raleway"/>
                        <a:ea typeface="Raleway"/>
                        <a:cs typeface="Raleway"/>
                        <a:sym typeface="Raleway"/>
                      </a:endParaRPr>
                    </a:p>
                  </a:txBody>
                  <a:tcPr marT="91425" marB="91425" marR="91425" marL="91425" anchor="ctr">
                    <a:lnL cap="flat" cmpd="sng" w="9525">
                      <a:solidFill>
                        <a:srgbClr val="CCCCCC"/>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l">
                        <a:spcBef>
                          <a:spcPts val="0"/>
                        </a:spcBef>
                        <a:spcAft>
                          <a:spcPts val="0"/>
                        </a:spcAft>
                        <a:buClr>
                          <a:schemeClr val="dk1"/>
                        </a:buClr>
                        <a:buSzPts val="1100"/>
                        <a:buFont typeface="Arial"/>
                        <a:buNone/>
                      </a:pPr>
                      <a:r>
                        <a:rPr lang="fi" sz="900">
                          <a:solidFill>
                            <a:schemeClr val="dk1"/>
                          </a:solidFill>
                          <a:latin typeface="Raleway"/>
                          <a:ea typeface="Raleway"/>
                          <a:cs typeface="Raleway"/>
                          <a:sym typeface="Raleway"/>
                        </a:rPr>
                        <a:t>Harjoitelkaa kotona p</a:t>
                      </a:r>
                      <a:r>
                        <a:rPr lang="fi" sz="900">
                          <a:solidFill>
                            <a:schemeClr val="dk1"/>
                          </a:solidFill>
                          <a:latin typeface="Raleway"/>
                          <a:ea typeface="Raleway"/>
                          <a:cs typeface="Raleway"/>
                          <a:sym typeface="Raleway"/>
                        </a:rPr>
                        <a:t>allon potkaiseminen kohteeseen eri etäisyyksiltä</a:t>
                      </a:r>
                      <a:endParaRPr sz="900">
                        <a:latin typeface="Raleway"/>
                        <a:ea typeface="Raleway"/>
                        <a:cs typeface="Raleway"/>
                        <a:sym typeface="Raleway"/>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413325">
                <a:tc>
                  <a:txBody>
                    <a:bodyPr/>
                    <a:lstStyle/>
                    <a:p>
                      <a:pPr indent="0" lvl="0" marL="0" rtl="0" algn="ctr">
                        <a:spcBef>
                          <a:spcPts val="0"/>
                        </a:spcBef>
                        <a:spcAft>
                          <a:spcPts val="0"/>
                        </a:spcAft>
                        <a:buNone/>
                      </a:pPr>
                      <a:r>
                        <a:rPr lang="fi" sz="900">
                          <a:solidFill>
                            <a:srgbClr val="666666"/>
                          </a:solidFill>
                          <a:latin typeface="Raleway"/>
                          <a:ea typeface="Raleway"/>
                          <a:cs typeface="Raleway"/>
                          <a:sym typeface="Raleway"/>
                        </a:rPr>
                        <a:t>15</a:t>
                      </a:r>
                      <a:endParaRPr sz="900">
                        <a:solidFill>
                          <a:srgbClr val="666666"/>
                        </a:solidFill>
                        <a:latin typeface="Raleway"/>
                        <a:ea typeface="Raleway"/>
                        <a:cs typeface="Raleway"/>
                        <a:sym typeface="Raleway"/>
                      </a:endParaRPr>
                    </a:p>
                  </a:txBody>
                  <a:tcPr marT="91425" marB="91425" marR="91425" marL="9142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Clr>
                          <a:schemeClr val="dk1"/>
                        </a:buClr>
                        <a:buSzPts val="1100"/>
                        <a:buFont typeface="Arial"/>
                        <a:buNone/>
                      </a:pPr>
                      <a:r>
                        <a:rPr lang="fi" sz="900">
                          <a:solidFill>
                            <a:schemeClr val="dk1"/>
                          </a:solidFill>
                          <a:latin typeface="Raleway"/>
                          <a:ea typeface="Raleway"/>
                          <a:cs typeface="Raleway"/>
                          <a:sym typeface="Raleway"/>
                        </a:rPr>
                        <a:t>Kuperkeikka - Onnistuuko kuperkeikka? Kuka pääsee jaloilleen?</a:t>
                      </a:r>
                      <a:endParaRPr sz="900">
                        <a:latin typeface="Raleway"/>
                        <a:ea typeface="Raleway"/>
                        <a:cs typeface="Raleway"/>
                        <a:sym typeface="Raleway"/>
                      </a:endParaRPr>
                    </a:p>
                  </a:txBody>
                  <a:tcPr marT="91425" marB="91425" marR="91425" marL="9142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t/>
                      </a:r>
                      <a:endParaRPr sz="900">
                        <a:solidFill>
                          <a:srgbClr val="666666"/>
                        </a:solidFill>
                        <a:latin typeface="Raleway"/>
                        <a:ea typeface="Raleway"/>
                        <a:cs typeface="Raleway"/>
                        <a:sym typeface="Raleway"/>
                      </a:endParaRPr>
                    </a:p>
                  </a:txBody>
                  <a:tcPr marT="91425" marB="91425" marR="91425" marL="91425" anchor="ctr">
                    <a:lnL cap="flat" cmpd="sng" w="9525">
                      <a:solidFill>
                        <a:srgbClr val="CCCCCC"/>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l">
                        <a:spcBef>
                          <a:spcPts val="0"/>
                        </a:spcBef>
                        <a:spcAft>
                          <a:spcPts val="0"/>
                        </a:spcAft>
                        <a:buClr>
                          <a:schemeClr val="dk1"/>
                        </a:buClr>
                        <a:buSzPts val="1100"/>
                        <a:buFont typeface="Arial"/>
                        <a:buNone/>
                      </a:pPr>
                      <a:r>
                        <a:t/>
                      </a:r>
                      <a:endParaRPr sz="900">
                        <a:latin typeface="Raleway"/>
                        <a:ea typeface="Raleway"/>
                        <a:cs typeface="Raleway"/>
                        <a:sym typeface="Raleway"/>
                      </a:endParaRPr>
                    </a:p>
                  </a:txBody>
                  <a:tcPr marT="91425" marB="91425" marR="91425" marL="91425" anchor="ctr">
                    <a:lnL cap="flat" cmpd="sng" w="9525">
                      <a:solidFill>
                        <a:srgbClr val="FFFFFF"/>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bl>
          </a:graphicData>
        </a:graphic>
      </p:graphicFrame>
      <p:pic>
        <p:nvPicPr>
          <p:cNvPr id="104" name="Google Shape;104;p18"/>
          <p:cNvPicPr preferRelativeResize="0"/>
          <p:nvPr/>
        </p:nvPicPr>
        <p:blipFill>
          <a:blip r:embed="rId3">
            <a:alphaModFix/>
          </a:blip>
          <a:stretch>
            <a:fillRect/>
          </a:stretch>
        </p:blipFill>
        <p:spPr>
          <a:xfrm>
            <a:off x="3973375" y="4386650"/>
            <a:ext cx="1329187" cy="712057"/>
          </a:xfrm>
          <a:prstGeom prst="rect">
            <a:avLst/>
          </a:prstGeom>
          <a:noFill/>
          <a:ln>
            <a:noFill/>
          </a:ln>
        </p:spPr>
      </p:pic>
      <p:pic>
        <p:nvPicPr>
          <p:cNvPr descr="Kisakallio_logo_sin_ltk_RGB.png" id="105" name="Google Shape;105;p18"/>
          <p:cNvPicPr preferRelativeResize="0"/>
          <p:nvPr/>
        </p:nvPicPr>
        <p:blipFill>
          <a:blip r:embed="rId4">
            <a:alphaModFix/>
          </a:blip>
          <a:stretch>
            <a:fillRect/>
          </a:stretch>
        </p:blipFill>
        <p:spPr>
          <a:xfrm>
            <a:off x="5431075" y="4695400"/>
            <a:ext cx="976872" cy="403290"/>
          </a:xfrm>
          <a:prstGeom prst="rect">
            <a:avLst/>
          </a:prstGeom>
          <a:noFill/>
          <a:ln>
            <a:noFill/>
          </a:ln>
        </p:spPr>
      </p:pic>
      <p:pic>
        <p:nvPicPr>
          <p:cNvPr id="106" name="Google Shape;106;p18"/>
          <p:cNvPicPr preferRelativeResize="0"/>
          <p:nvPr/>
        </p:nvPicPr>
        <p:blipFill>
          <a:blip r:embed="rId5">
            <a:alphaModFix/>
          </a:blip>
          <a:stretch>
            <a:fillRect/>
          </a:stretch>
        </p:blipFill>
        <p:spPr>
          <a:xfrm>
            <a:off x="3088175" y="4695400"/>
            <a:ext cx="756675" cy="403290"/>
          </a:xfrm>
          <a:prstGeom prst="rect">
            <a:avLst/>
          </a:prstGeom>
          <a:noFill/>
          <a:ln>
            <a:noFill/>
          </a:ln>
        </p:spPr>
      </p:pic>
      <p:sp>
        <p:nvSpPr>
          <p:cNvPr id="107" name="Google Shape;107;p18"/>
          <p:cNvSpPr txBox="1"/>
          <p:nvPr>
            <p:ph idx="4294967295" type="ctrTitle"/>
          </p:nvPr>
        </p:nvSpPr>
        <p:spPr>
          <a:xfrm>
            <a:off x="345863" y="28175"/>
            <a:ext cx="8520600" cy="6138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b="1" lang="fi" sz="2600">
                <a:solidFill>
                  <a:srgbClr val="0000FF"/>
                </a:solidFill>
                <a:latin typeface="Raleway"/>
                <a:ea typeface="Raleway"/>
                <a:cs typeface="Raleway"/>
                <a:sym typeface="Raleway"/>
              </a:rPr>
              <a:t>Viskareiden liikkumishaaste</a:t>
            </a:r>
            <a:endParaRPr b="1" sz="2600">
              <a:solidFill>
                <a:srgbClr val="0000FF"/>
              </a:solidFill>
              <a:latin typeface="Raleway"/>
              <a:ea typeface="Raleway"/>
              <a:cs typeface="Raleway"/>
              <a:sym typeface="Raleway"/>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 name="Shape 111"/>
        <p:cNvGrpSpPr/>
        <p:nvPr/>
      </p:nvGrpSpPr>
      <p:grpSpPr>
        <a:xfrm>
          <a:off x="0" y="0"/>
          <a:ext cx="0" cy="0"/>
          <a:chOff x="0" y="0"/>
          <a:chExt cx="0" cy="0"/>
        </a:xfrm>
      </p:grpSpPr>
      <p:graphicFrame>
        <p:nvGraphicFramePr>
          <p:cNvPr id="112" name="Google Shape;112;p19"/>
          <p:cNvGraphicFramePr/>
          <p:nvPr/>
        </p:nvGraphicFramePr>
        <p:xfrm>
          <a:off x="952500" y="324150"/>
          <a:ext cx="3000000" cy="3000000"/>
        </p:xfrm>
        <a:graphic>
          <a:graphicData uri="http://schemas.openxmlformats.org/drawingml/2006/table">
            <a:tbl>
              <a:tblPr>
                <a:noFill/>
                <a:tableStyleId>{D1A09D82-614A-4E29-8D64-04188A9FEE67}</a:tableStyleId>
              </a:tblPr>
              <a:tblGrid>
                <a:gridCol w="1206500"/>
                <a:gridCol w="1206500"/>
                <a:gridCol w="1206500"/>
                <a:gridCol w="1206500"/>
                <a:gridCol w="1206500"/>
                <a:gridCol w="1206500"/>
              </a:tblGrid>
              <a:tr h="1325150">
                <a:tc>
                  <a:txBody>
                    <a:bodyPr/>
                    <a:lstStyle/>
                    <a:p>
                      <a:pPr indent="0" lvl="0" marL="0" rtl="0" algn="ctr">
                        <a:spcBef>
                          <a:spcPts val="0"/>
                        </a:spcBef>
                        <a:spcAft>
                          <a:spcPts val="0"/>
                        </a:spcAft>
                        <a:buNone/>
                      </a:pPr>
                      <a:r>
                        <a:rPr lang="fi" sz="3400">
                          <a:solidFill>
                            <a:srgbClr val="D9D9D9"/>
                          </a:solidFill>
                        </a:rPr>
                        <a:t>1</a:t>
                      </a:r>
                      <a:endParaRPr sz="3400">
                        <a:solidFill>
                          <a:srgbClr val="D9D9D9"/>
                        </a:solidFill>
                      </a:endParaRPr>
                    </a:p>
                  </a:txBody>
                  <a:tcPr marT="91425" marB="91425" marR="91425" marL="91425" anchor="ctr">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fi" sz="3400">
                          <a:solidFill>
                            <a:srgbClr val="D9D9D9"/>
                          </a:solidFill>
                        </a:rPr>
                        <a:t>2</a:t>
                      </a:r>
                      <a:endParaRPr sz="3400">
                        <a:solidFill>
                          <a:srgbClr val="D9D9D9"/>
                        </a:solidFill>
                      </a:endParaRPr>
                    </a:p>
                  </a:txBody>
                  <a:tcPr marT="91425" marB="91425" marR="91425" marL="91425" anchor="ctr">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fi" sz="3400">
                          <a:solidFill>
                            <a:srgbClr val="D9D9D9"/>
                          </a:solidFill>
                        </a:rPr>
                        <a:t>3</a:t>
                      </a:r>
                      <a:endParaRPr sz="3400">
                        <a:solidFill>
                          <a:srgbClr val="D9D9D9"/>
                        </a:solidFill>
                      </a:endParaRPr>
                    </a:p>
                  </a:txBody>
                  <a:tcPr marT="91425" marB="91425" marR="91425" marL="91425" anchor="ctr">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fi" sz="3400">
                          <a:solidFill>
                            <a:srgbClr val="D9D9D9"/>
                          </a:solidFill>
                        </a:rPr>
                        <a:t>4</a:t>
                      </a:r>
                      <a:endParaRPr sz="3400">
                        <a:solidFill>
                          <a:srgbClr val="D9D9D9"/>
                        </a:solidFill>
                      </a:endParaRPr>
                    </a:p>
                  </a:txBody>
                  <a:tcPr marT="91425" marB="91425" marR="91425" marL="91425" anchor="ctr">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fi" sz="3400">
                          <a:solidFill>
                            <a:srgbClr val="D9D9D9"/>
                          </a:solidFill>
                        </a:rPr>
                        <a:t>5</a:t>
                      </a:r>
                      <a:endParaRPr sz="3400">
                        <a:solidFill>
                          <a:srgbClr val="D9D9D9"/>
                        </a:solidFill>
                      </a:endParaRPr>
                    </a:p>
                  </a:txBody>
                  <a:tcPr marT="91425" marB="91425" marR="91425" marL="91425" anchor="ctr"/>
                </a:tc>
                <a:tc>
                  <a:txBody>
                    <a:bodyPr/>
                    <a:lstStyle/>
                    <a:p>
                      <a:pPr indent="0" lvl="0" marL="0" rtl="0" algn="ctr">
                        <a:spcBef>
                          <a:spcPts val="0"/>
                        </a:spcBef>
                        <a:spcAft>
                          <a:spcPts val="0"/>
                        </a:spcAft>
                        <a:buClr>
                          <a:schemeClr val="dk1"/>
                        </a:buClr>
                        <a:buSzPts val="1100"/>
                        <a:buFont typeface="Arial"/>
                        <a:buNone/>
                      </a:pPr>
                      <a:r>
                        <a:rPr lang="fi" sz="3400">
                          <a:solidFill>
                            <a:srgbClr val="D9D9D9"/>
                          </a:solidFill>
                        </a:rPr>
                        <a:t>6</a:t>
                      </a:r>
                      <a:endParaRPr sz="3400">
                        <a:solidFill>
                          <a:srgbClr val="D9D9D9"/>
                        </a:solidFill>
                      </a:endParaRPr>
                    </a:p>
                  </a:txBody>
                  <a:tcPr marT="91425" marB="91425" marR="91425" marL="91425" anchor="ctr"/>
                </a:tc>
              </a:tr>
              <a:tr h="1307275">
                <a:tc>
                  <a:txBody>
                    <a:bodyPr/>
                    <a:lstStyle/>
                    <a:p>
                      <a:pPr indent="0" lvl="0" marL="0" rtl="0" algn="ctr">
                        <a:spcBef>
                          <a:spcPts val="0"/>
                        </a:spcBef>
                        <a:spcAft>
                          <a:spcPts val="0"/>
                        </a:spcAft>
                        <a:buNone/>
                      </a:pPr>
                      <a:r>
                        <a:rPr lang="fi" sz="3400">
                          <a:solidFill>
                            <a:srgbClr val="D9D9D9"/>
                          </a:solidFill>
                        </a:rPr>
                        <a:t>7</a:t>
                      </a:r>
                      <a:endParaRPr sz="3400">
                        <a:solidFill>
                          <a:srgbClr val="D9D9D9"/>
                        </a:solidFill>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fi" sz="3400">
                          <a:solidFill>
                            <a:srgbClr val="D9D9D9"/>
                          </a:solidFill>
                        </a:rPr>
                        <a:t>8</a:t>
                      </a:r>
                      <a:endParaRPr sz="3400">
                        <a:solidFill>
                          <a:srgbClr val="D9D9D9"/>
                        </a:solidFill>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fi" sz="3400">
                          <a:solidFill>
                            <a:srgbClr val="D9D9D9"/>
                          </a:solidFill>
                        </a:rPr>
                        <a:t>9</a:t>
                      </a:r>
                      <a:endParaRPr sz="3400">
                        <a:solidFill>
                          <a:srgbClr val="D9D9D9"/>
                        </a:solidFill>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fi" sz="3400">
                          <a:solidFill>
                            <a:srgbClr val="D9D9D9"/>
                          </a:solidFill>
                        </a:rPr>
                        <a:t>10</a:t>
                      </a:r>
                      <a:endParaRPr sz="3400">
                        <a:solidFill>
                          <a:srgbClr val="D9D9D9"/>
                        </a:solidFill>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fi" sz="3400">
                          <a:solidFill>
                            <a:srgbClr val="D9D9D9"/>
                          </a:solidFill>
                        </a:rPr>
                        <a:t>11</a:t>
                      </a:r>
                      <a:endParaRPr sz="3400">
                        <a:solidFill>
                          <a:srgbClr val="D9D9D9"/>
                        </a:solidFill>
                      </a:endParaRPr>
                    </a:p>
                  </a:txBody>
                  <a:tcPr marT="91425" marB="91425" marR="91425" marL="91425" anchor="ctr">
                    <a:lnL cap="flat" cmpd="sng" w="9525">
                      <a:solidFill>
                        <a:srgbClr val="9E9E9E"/>
                      </a:solidFill>
                      <a:prstDash val="solid"/>
                      <a:round/>
                      <a:headEnd len="sm" w="sm" type="none"/>
                      <a:tailEnd len="sm" w="sm" type="none"/>
                    </a:lnL>
                  </a:tcPr>
                </a:tc>
                <a:tc>
                  <a:txBody>
                    <a:bodyPr/>
                    <a:lstStyle/>
                    <a:p>
                      <a:pPr indent="0" lvl="0" marL="0" rtl="0" algn="ctr">
                        <a:spcBef>
                          <a:spcPts val="0"/>
                        </a:spcBef>
                        <a:spcAft>
                          <a:spcPts val="0"/>
                        </a:spcAft>
                        <a:buNone/>
                      </a:pPr>
                      <a:r>
                        <a:rPr lang="fi" sz="3400">
                          <a:solidFill>
                            <a:srgbClr val="D9D9D9"/>
                          </a:solidFill>
                        </a:rPr>
                        <a:t>12</a:t>
                      </a:r>
                      <a:endParaRPr sz="3400">
                        <a:solidFill>
                          <a:srgbClr val="D9D9D9"/>
                        </a:solidFill>
                      </a:endParaRPr>
                    </a:p>
                  </a:txBody>
                  <a:tcPr marT="91425" marB="91425" marR="91425" marL="91425" anchor="ctr"/>
                </a:tc>
              </a:tr>
              <a:tr h="1396250">
                <a:tc>
                  <a:txBody>
                    <a:bodyPr/>
                    <a:lstStyle/>
                    <a:p>
                      <a:pPr indent="0" lvl="0" marL="0" rtl="0" algn="ctr">
                        <a:spcBef>
                          <a:spcPts val="0"/>
                        </a:spcBef>
                        <a:spcAft>
                          <a:spcPts val="0"/>
                        </a:spcAft>
                        <a:buNone/>
                      </a:pPr>
                      <a:r>
                        <a:rPr lang="fi" sz="3400">
                          <a:solidFill>
                            <a:srgbClr val="D9D9D9"/>
                          </a:solidFill>
                        </a:rPr>
                        <a:t>13</a:t>
                      </a:r>
                      <a:endParaRPr sz="3400">
                        <a:solidFill>
                          <a:srgbClr val="D9D9D9"/>
                        </a:solidFill>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fi" sz="3400">
                          <a:solidFill>
                            <a:srgbClr val="D9D9D9"/>
                          </a:solidFill>
                        </a:rPr>
                        <a:t>14</a:t>
                      </a:r>
                      <a:endParaRPr sz="3400">
                        <a:solidFill>
                          <a:srgbClr val="D9D9D9"/>
                        </a:solidFill>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fi" sz="3400">
                          <a:solidFill>
                            <a:srgbClr val="D9D9D9"/>
                          </a:solidFill>
                        </a:rPr>
                        <a:t>15</a:t>
                      </a:r>
                      <a:endParaRPr sz="3400">
                        <a:solidFill>
                          <a:srgbClr val="D9D9D9"/>
                        </a:solidFill>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Clr>
                          <a:schemeClr val="dk1"/>
                        </a:buClr>
                        <a:buSzPts val="1100"/>
                        <a:buFont typeface="Arial"/>
                        <a:buNone/>
                      </a:pPr>
                      <a:r>
                        <a:rPr lang="fi" sz="3400">
                          <a:solidFill>
                            <a:srgbClr val="D9D9D9"/>
                          </a:solidFill>
                        </a:rPr>
                        <a:t>16</a:t>
                      </a:r>
                      <a:endParaRPr sz="1400">
                        <a:solidFill>
                          <a:srgbClr val="D9D9D9"/>
                        </a:solidFill>
                      </a:endParaRPr>
                    </a:p>
                  </a:txBody>
                  <a:tcPr marT="91425" marB="91425" marR="91425" marL="91425" anchor="ctr">
                    <a:lnL cap="flat" cmpd="sng" w="9525">
                      <a:solidFill>
                        <a:srgbClr val="9E9E9E"/>
                      </a:solidFill>
                      <a:prstDash val="solid"/>
                      <a:round/>
                      <a:headEnd len="sm" w="sm" type="none"/>
                      <a:tailEnd len="sm" w="sm" type="none"/>
                    </a:lnL>
                    <a:lnT cap="flat" cmpd="sng" w="9525">
                      <a:solidFill>
                        <a:srgbClr val="9E9E9E"/>
                      </a:solidFill>
                      <a:prstDash val="solid"/>
                      <a:round/>
                      <a:headEnd len="sm" w="sm" type="none"/>
                      <a:tailEnd len="sm" w="sm" type="none"/>
                    </a:lnT>
                  </a:tcPr>
                </a:tc>
                <a:tc>
                  <a:txBody>
                    <a:bodyPr/>
                    <a:lstStyle/>
                    <a:p>
                      <a:pPr indent="0" lvl="0" marL="0" rtl="0" algn="ctr">
                        <a:spcBef>
                          <a:spcPts val="0"/>
                        </a:spcBef>
                        <a:spcAft>
                          <a:spcPts val="0"/>
                        </a:spcAft>
                        <a:buClr>
                          <a:schemeClr val="dk1"/>
                        </a:buClr>
                        <a:buSzPts val="1100"/>
                        <a:buFont typeface="Arial"/>
                        <a:buNone/>
                      </a:pPr>
                      <a:r>
                        <a:t/>
                      </a:r>
                      <a:endParaRPr sz="1400">
                        <a:solidFill>
                          <a:srgbClr val="D9D9D9"/>
                        </a:solidFill>
                      </a:endParaRPr>
                    </a:p>
                  </a:txBody>
                  <a:tcPr marT="91425" marB="91425" marR="91425" marL="91425" anchor="ctr"/>
                </a:tc>
                <a:tc>
                  <a:txBody>
                    <a:bodyPr/>
                    <a:lstStyle/>
                    <a:p>
                      <a:pPr indent="0" lvl="0" marL="0" rtl="0" algn="ctr">
                        <a:spcBef>
                          <a:spcPts val="0"/>
                        </a:spcBef>
                        <a:spcAft>
                          <a:spcPts val="0"/>
                        </a:spcAft>
                        <a:buNone/>
                      </a:pPr>
                      <a:r>
                        <a:t/>
                      </a:r>
                      <a:endParaRPr sz="3400">
                        <a:solidFill>
                          <a:srgbClr val="D9D9D9"/>
                        </a:solidFill>
                      </a:endParaRPr>
                    </a:p>
                  </a:txBody>
                  <a:tcPr marT="91425" marB="91425" marR="91425" marL="91425" anchor="ctr"/>
                </a:tc>
              </a:tr>
            </a:tbl>
          </a:graphicData>
        </a:graphic>
      </p:graphicFrame>
      <p:sp>
        <p:nvSpPr>
          <p:cNvPr id="113" name="Google Shape;113;p19"/>
          <p:cNvSpPr/>
          <p:nvPr/>
        </p:nvSpPr>
        <p:spPr>
          <a:xfrm>
            <a:off x="5997150" y="3264725"/>
            <a:ext cx="699300" cy="639900"/>
          </a:xfrm>
          <a:prstGeom prst="star5">
            <a:avLst>
              <a:gd fmla="val 19098" name="adj"/>
              <a:gd fmla="val 105146" name="hf"/>
              <a:gd fmla="val 110557" name="vf"/>
            </a:avLst>
          </a:prstGeom>
          <a:solidFill>
            <a:srgbClr val="F3F3F3"/>
          </a:solidFill>
          <a:ln cap="flat"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19"/>
          <p:cNvSpPr/>
          <p:nvPr/>
        </p:nvSpPr>
        <p:spPr>
          <a:xfrm>
            <a:off x="7228000" y="3264725"/>
            <a:ext cx="699300" cy="639900"/>
          </a:xfrm>
          <a:prstGeom prst="star5">
            <a:avLst>
              <a:gd fmla="val 19098" name="adj"/>
              <a:gd fmla="val 105146" name="hf"/>
              <a:gd fmla="val 110557" name="vf"/>
            </a:avLst>
          </a:prstGeom>
          <a:solidFill>
            <a:srgbClr val="EFEFEF"/>
          </a:solidFill>
          <a:ln cap="flat"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15" name="Google Shape;115;p19"/>
          <p:cNvPicPr preferRelativeResize="0"/>
          <p:nvPr/>
        </p:nvPicPr>
        <p:blipFill>
          <a:blip r:embed="rId3">
            <a:alphaModFix/>
          </a:blip>
          <a:stretch>
            <a:fillRect/>
          </a:stretch>
        </p:blipFill>
        <p:spPr>
          <a:xfrm>
            <a:off x="3077075" y="4411549"/>
            <a:ext cx="3104999" cy="6399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 name="Shape 119"/>
        <p:cNvGrpSpPr/>
        <p:nvPr/>
      </p:nvGrpSpPr>
      <p:grpSpPr>
        <a:xfrm>
          <a:off x="0" y="0"/>
          <a:ext cx="0" cy="0"/>
          <a:chOff x="0" y="0"/>
          <a:chExt cx="0" cy="0"/>
        </a:xfrm>
      </p:grpSpPr>
      <p:sp>
        <p:nvSpPr>
          <p:cNvPr id="120" name="Google Shape;120;p20"/>
          <p:cNvSpPr txBox="1"/>
          <p:nvPr>
            <p:ph type="ctrTitle"/>
          </p:nvPr>
        </p:nvSpPr>
        <p:spPr>
          <a:xfrm>
            <a:off x="311708" y="277900"/>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fi"/>
              <a:t>Liikuntapassi</a:t>
            </a:r>
            <a:endParaRPr/>
          </a:p>
        </p:txBody>
      </p:sp>
      <p:sp>
        <p:nvSpPr>
          <p:cNvPr id="121" name="Google Shape;121;p20"/>
          <p:cNvSpPr txBox="1"/>
          <p:nvPr>
            <p:ph idx="1" type="subTitle"/>
          </p:nvPr>
        </p:nvSpPr>
        <p:spPr>
          <a:xfrm>
            <a:off x="311700" y="2571750"/>
            <a:ext cx="8520600" cy="1055100"/>
          </a:xfrm>
          <a:prstGeom prst="rect">
            <a:avLst/>
          </a:prstGeom>
        </p:spPr>
        <p:txBody>
          <a:bodyPr anchorCtr="0" anchor="t" bIns="91425" lIns="91425" spcFirstLastPara="1" rIns="91425" wrap="square" tIns="91425">
            <a:normAutofit fontScale="85000" lnSpcReduction="20000"/>
          </a:bodyPr>
          <a:lstStyle/>
          <a:p>
            <a:pPr indent="0" lvl="0" marL="0" rtl="0" algn="ctr">
              <a:spcBef>
                <a:spcPts val="0"/>
              </a:spcBef>
              <a:spcAft>
                <a:spcPts val="0"/>
              </a:spcAft>
              <a:buNone/>
            </a:pPr>
            <a:r>
              <a:rPr lang="fi"/>
              <a:t>Tässä passipohja kaikille vapaaseen käyttöön miten ikinä sitä  haluattekin hyödyntää liikunnan lisäämiseksi varhaiskasvatuksessa. </a:t>
            </a:r>
            <a:endParaRPr/>
          </a:p>
        </p:txBody>
      </p:sp>
      <p:pic>
        <p:nvPicPr>
          <p:cNvPr id="122" name="Google Shape;122;p20"/>
          <p:cNvPicPr preferRelativeResize="0"/>
          <p:nvPr/>
        </p:nvPicPr>
        <p:blipFill>
          <a:blip r:embed="rId3">
            <a:alphaModFix/>
          </a:blip>
          <a:stretch>
            <a:fillRect/>
          </a:stretch>
        </p:blipFill>
        <p:spPr>
          <a:xfrm>
            <a:off x="2789125" y="4282950"/>
            <a:ext cx="4175650" cy="8605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pic>
        <p:nvPicPr>
          <p:cNvPr id="127" name="Google Shape;127;p21"/>
          <p:cNvPicPr preferRelativeResize="0"/>
          <p:nvPr/>
        </p:nvPicPr>
        <p:blipFill>
          <a:blip r:embed="rId3">
            <a:alphaModFix/>
          </a:blip>
          <a:stretch>
            <a:fillRect/>
          </a:stretch>
        </p:blipFill>
        <p:spPr>
          <a:xfrm rot="-5400000">
            <a:off x="6598245" y="2283794"/>
            <a:ext cx="2794472" cy="575910"/>
          </a:xfrm>
          <a:prstGeom prst="rect">
            <a:avLst/>
          </a:prstGeom>
          <a:noFill/>
          <a:ln>
            <a:noFill/>
          </a:ln>
        </p:spPr>
      </p:pic>
      <p:sp>
        <p:nvSpPr>
          <p:cNvPr id="128" name="Google Shape;128;p21"/>
          <p:cNvSpPr txBox="1"/>
          <p:nvPr/>
        </p:nvSpPr>
        <p:spPr>
          <a:xfrm rot="-5400313">
            <a:off x="350320" y="1509759"/>
            <a:ext cx="3297000" cy="2124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fi" sz="2700" u="sng">
                <a:solidFill>
                  <a:srgbClr val="0000FF"/>
                </a:solidFill>
                <a:latin typeface="Raleway"/>
                <a:ea typeface="Raleway"/>
                <a:cs typeface="Raleway"/>
                <a:sym typeface="Raleway"/>
              </a:rPr>
              <a:t>Liikuntapassi</a:t>
            </a:r>
            <a:endParaRPr b="1" sz="2700" u="sng">
              <a:solidFill>
                <a:srgbClr val="0000FF"/>
              </a:solidFill>
              <a:latin typeface="Raleway"/>
              <a:ea typeface="Raleway"/>
              <a:cs typeface="Raleway"/>
              <a:sym typeface="Raleway"/>
            </a:endParaRPr>
          </a:p>
          <a:p>
            <a:pPr indent="0" lvl="0" marL="0" rtl="0" algn="l">
              <a:spcBef>
                <a:spcPts val="0"/>
              </a:spcBef>
              <a:spcAft>
                <a:spcPts val="0"/>
              </a:spcAft>
              <a:buNone/>
            </a:pPr>
            <a:r>
              <a:t/>
            </a:r>
            <a:endParaRPr b="1" sz="1700"/>
          </a:p>
          <a:p>
            <a:pPr indent="0" lvl="0" marL="0" rtl="0" algn="l">
              <a:spcBef>
                <a:spcPts val="0"/>
              </a:spcBef>
              <a:spcAft>
                <a:spcPts val="0"/>
              </a:spcAft>
              <a:buNone/>
            </a:pPr>
            <a:r>
              <a:t/>
            </a:r>
            <a:endParaRPr b="1" sz="1700"/>
          </a:p>
          <a:p>
            <a:pPr indent="0" lvl="0" marL="0" rtl="0" algn="l">
              <a:spcBef>
                <a:spcPts val="0"/>
              </a:spcBef>
              <a:spcAft>
                <a:spcPts val="0"/>
              </a:spcAft>
              <a:buNone/>
            </a:pPr>
            <a:r>
              <a:rPr b="1" lang="fi" sz="1700">
                <a:latin typeface="Raleway"/>
                <a:ea typeface="Raleway"/>
                <a:cs typeface="Raleway"/>
                <a:sym typeface="Raleway"/>
              </a:rPr>
              <a:t>Nimi:</a:t>
            </a:r>
            <a:endParaRPr b="1" sz="1700">
              <a:latin typeface="Raleway"/>
              <a:ea typeface="Raleway"/>
              <a:cs typeface="Raleway"/>
              <a:sym typeface="Raleway"/>
            </a:endParaRPr>
          </a:p>
          <a:p>
            <a:pPr indent="0" lvl="0" marL="0" rtl="0" algn="l">
              <a:spcBef>
                <a:spcPts val="0"/>
              </a:spcBef>
              <a:spcAft>
                <a:spcPts val="0"/>
              </a:spcAft>
              <a:buNone/>
            </a:pPr>
            <a:r>
              <a:t/>
            </a:r>
            <a:endParaRPr b="1" sz="1700"/>
          </a:p>
          <a:p>
            <a:pPr indent="0" lvl="0" marL="0" rtl="0" algn="l">
              <a:spcBef>
                <a:spcPts val="0"/>
              </a:spcBef>
              <a:spcAft>
                <a:spcPts val="0"/>
              </a:spcAft>
              <a:buNone/>
            </a:pPr>
            <a:r>
              <a:rPr b="1" lang="fi" sz="1700">
                <a:latin typeface="Raleway"/>
                <a:ea typeface="Raleway"/>
                <a:cs typeface="Raleway"/>
                <a:sym typeface="Raleway"/>
              </a:rPr>
              <a:t>Päiväkoti:</a:t>
            </a:r>
            <a:endParaRPr b="1" sz="1700">
              <a:latin typeface="Raleway"/>
              <a:ea typeface="Raleway"/>
              <a:cs typeface="Raleway"/>
              <a:sym typeface="Raleway"/>
            </a:endParaRPr>
          </a:p>
          <a:p>
            <a:pPr indent="0" lvl="0" marL="0" rtl="0" algn="l">
              <a:spcBef>
                <a:spcPts val="0"/>
              </a:spcBef>
              <a:spcAft>
                <a:spcPts val="0"/>
              </a:spcAft>
              <a:buNone/>
            </a:pPr>
            <a:r>
              <a:t/>
            </a:r>
            <a:endParaRPr/>
          </a:p>
        </p:txBody>
      </p:sp>
      <p:pic>
        <p:nvPicPr>
          <p:cNvPr id="129" name="Google Shape;129;p21"/>
          <p:cNvPicPr preferRelativeResize="0"/>
          <p:nvPr/>
        </p:nvPicPr>
        <p:blipFill rotWithShape="1">
          <a:blip r:embed="rId4">
            <a:alphaModFix/>
          </a:blip>
          <a:srcRect b="0" l="34244" r="42199" t="75555"/>
          <a:stretch/>
        </p:blipFill>
        <p:spPr>
          <a:xfrm rot="-5400000">
            <a:off x="349283" y="3700305"/>
            <a:ext cx="929813" cy="1043978"/>
          </a:xfrm>
          <a:prstGeom prst="rect">
            <a:avLst/>
          </a:prstGeom>
          <a:noFill/>
          <a:ln>
            <a:noFill/>
          </a:ln>
        </p:spPr>
      </p:pic>
      <p:pic>
        <p:nvPicPr>
          <p:cNvPr id="130" name="Google Shape;130;p21"/>
          <p:cNvPicPr preferRelativeResize="0"/>
          <p:nvPr/>
        </p:nvPicPr>
        <p:blipFill rotWithShape="1">
          <a:blip r:embed="rId5">
            <a:alphaModFix/>
          </a:blip>
          <a:srcRect b="3571" l="12662" r="65832" t="64285"/>
          <a:stretch/>
        </p:blipFill>
        <p:spPr>
          <a:xfrm rot="-5400000">
            <a:off x="388725" y="307475"/>
            <a:ext cx="816975" cy="1309925"/>
          </a:xfrm>
          <a:prstGeom prst="rect">
            <a:avLst/>
          </a:prstGeom>
          <a:noFill/>
          <a:ln>
            <a:noFill/>
          </a:ln>
        </p:spPr>
      </p:pic>
      <p:pic>
        <p:nvPicPr>
          <p:cNvPr id="131" name="Google Shape;131;p21"/>
          <p:cNvPicPr preferRelativeResize="0"/>
          <p:nvPr/>
        </p:nvPicPr>
        <p:blipFill>
          <a:blip r:embed="rId6">
            <a:alphaModFix/>
          </a:blip>
          <a:stretch>
            <a:fillRect/>
          </a:stretch>
        </p:blipFill>
        <p:spPr>
          <a:xfrm rot="-5400000">
            <a:off x="3509075" y="877950"/>
            <a:ext cx="4391400" cy="32271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