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y="5143500" cx="9144000"/>
  <p:notesSz cx="6858000" cy="9144000"/>
  <p:embeddedFontLst>
    <p:embeddedFont>
      <p:font typeface="Oswald"/>
      <p:regular r:id="rId19"/>
      <p:bold r:id="rId2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Oswald-bold.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font" Target="fonts/Oswald-regular.fntdata"/><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2204bcb545f_1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2204bcb545f_1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f5134bba34_8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2f5134bba34_8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204bcb545f_1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2204bcb545f_1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2204bcb545f_1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2204bcb545f_1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2204bcb545f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2204bcb545f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2204bcb545f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2204bcb545f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2204bcb545f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2204bcb545f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2f75a865c72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2f75a865c72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2204bcb545f_1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2204bcb545f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204bcb545f_1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2204bcb545f_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2204bcb545f_1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2204bcb545f_1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2204bcb545f_1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2204bcb545f_1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fi"/>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7.jp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0.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1.jpg"/><Relationship Id="rId4" Type="http://schemas.openxmlformats.org/officeDocument/2006/relationships/image" Target="../media/image29.jpg"/><Relationship Id="rId5" Type="http://schemas.openxmlformats.org/officeDocument/2006/relationships/image" Target="../media/image3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jpg"/><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0.jpg"/><Relationship Id="rId4" Type="http://schemas.openxmlformats.org/officeDocument/2006/relationships/image" Target="../media/image4.jpg"/><Relationship Id="rId9" Type="http://schemas.openxmlformats.org/officeDocument/2006/relationships/image" Target="../media/image12.jpg"/><Relationship Id="rId5" Type="http://schemas.openxmlformats.org/officeDocument/2006/relationships/image" Target="../media/image19.jpg"/><Relationship Id="rId6" Type="http://schemas.openxmlformats.org/officeDocument/2006/relationships/image" Target="../media/image11.jpg"/><Relationship Id="rId7" Type="http://schemas.openxmlformats.org/officeDocument/2006/relationships/image" Target="../media/image5.jpg"/><Relationship Id="rId8" Type="http://schemas.openxmlformats.org/officeDocument/2006/relationships/image" Target="../media/image1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7.jp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8.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5.jpg"/><Relationship Id="rId4" Type="http://schemas.openxmlformats.org/officeDocument/2006/relationships/image" Target="../media/image8.png"/><Relationship Id="rId5" Type="http://schemas.openxmlformats.org/officeDocument/2006/relationships/image" Target="../media/image22.jpg"/><Relationship Id="rId6" Type="http://schemas.openxmlformats.org/officeDocument/2006/relationships/image" Target="../media/image20.jpg"/><Relationship Id="rId7" Type="http://schemas.openxmlformats.org/officeDocument/2006/relationships/image" Target="../media/image2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1.jpg"/><Relationship Id="rId4" Type="http://schemas.openxmlformats.org/officeDocument/2006/relationships/image" Target="../media/image24.jpg"/><Relationship Id="rId5"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55" name="Google Shape;55;p13"/>
          <p:cNvPicPr preferRelativeResize="0"/>
          <p:nvPr/>
        </p:nvPicPr>
        <p:blipFill>
          <a:blip r:embed="rId3">
            <a:alphaModFix/>
          </a:blip>
          <a:stretch>
            <a:fillRect/>
          </a:stretch>
        </p:blipFill>
        <p:spPr>
          <a:xfrm>
            <a:off x="0" y="0"/>
            <a:ext cx="9051350" cy="5143500"/>
          </a:xfrm>
          <a:prstGeom prst="rect">
            <a:avLst/>
          </a:prstGeom>
          <a:noFill/>
          <a:ln>
            <a:noFill/>
          </a:ln>
        </p:spPr>
      </p:pic>
      <p:sp>
        <p:nvSpPr>
          <p:cNvPr id="56" name="Google Shape;56;p13"/>
          <p:cNvSpPr txBox="1"/>
          <p:nvPr/>
        </p:nvSpPr>
        <p:spPr>
          <a:xfrm>
            <a:off x="653100" y="2031625"/>
            <a:ext cx="3967200" cy="92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i" sz="6000">
                <a:latin typeface="Comic Sans MS"/>
                <a:ea typeface="Comic Sans MS"/>
                <a:cs typeface="Comic Sans MS"/>
                <a:sym typeface="Comic Sans MS"/>
              </a:rPr>
              <a:t>FINLAND </a:t>
            </a:r>
            <a:endParaRPr sz="6000">
              <a:latin typeface="Comic Sans MS"/>
              <a:ea typeface="Comic Sans MS"/>
              <a:cs typeface="Comic Sans MS"/>
              <a:sym typeface="Comic Sans MS"/>
            </a:endParaRPr>
          </a:p>
        </p:txBody>
      </p:sp>
      <p:pic>
        <p:nvPicPr>
          <p:cNvPr id="57" name="Google Shape;57;p13"/>
          <p:cNvPicPr preferRelativeResize="0"/>
          <p:nvPr/>
        </p:nvPicPr>
        <p:blipFill>
          <a:blip r:embed="rId4">
            <a:alphaModFix/>
          </a:blip>
          <a:stretch>
            <a:fillRect/>
          </a:stretch>
        </p:blipFill>
        <p:spPr>
          <a:xfrm>
            <a:off x="4572000" y="190604"/>
            <a:ext cx="4385060" cy="9207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Main sights in Lohja</a:t>
            </a:r>
            <a:endParaRPr/>
          </a:p>
        </p:txBody>
      </p:sp>
      <p:sp>
        <p:nvSpPr>
          <p:cNvPr id="144" name="Google Shape;144;p22"/>
          <p:cNvSpPr txBox="1"/>
          <p:nvPr>
            <p:ph idx="1" type="body"/>
          </p:nvPr>
        </p:nvSpPr>
        <p:spPr>
          <a:xfrm>
            <a:off x="311700" y="1017725"/>
            <a:ext cx="4591200" cy="3987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fi" sz="2200">
                <a:solidFill>
                  <a:srgbClr val="111111"/>
                </a:solidFill>
              </a:rPr>
              <a:t>Aurlahti</a:t>
            </a:r>
            <a:endParaRPr sz="2200">
              <a:solidFill>
                <a:srgbClr val="111111"/>
              </a:solidFill>
            </a:endParaRPr>
          </a:p>
          <a:p>
            <a:pPr indent="0" lvl="0" marL="0" rtl="0" algn="l">
              <a:spcBef>
                <a:spcPts val="1200"/>
              </a:spcBef>
              <a:spcAft>
                <a:spcPts val="0"/>
              </a:spcAft>
              <a:buNone/>
            </a:pPr>
            <a:r>
              <a:rPr lang="fi" sz="1700">
                <a:solidFill>
                  <a:schemeClr val="dk1"/>
                </a:solidFill>
              </a:rPr>
              <a:t>Aurlahti is a beach that is really nice.</a:t>
            </a:r>
            <a:endParaRPr sz="1700">
              <a:solidFill>
                <a:schemeClr val="dk1"/>
              </a:solidFill>
            </a:endParaRPr>
          </a:p>
          <a:p>
            <a:pPr indent="0" lvl="0" marL="0" rtl="0" algn="l">
              <a:spcBef>
                <a:spcPts val="1200"/>
              </a:spcBef>
              <a:spcAft>
                <a:spcPts val="0"/>
              </a:spcAft>
              <a:buNone/>
            </a:pPr>
            <a:r>
              <a:rPr lang="fi" sz="1700">
                <a:solidFill>
                  <a:schemeClr val="dk1"/>
                </a:solidFill>
              </a:rPr>
              <a:t>There are many events like rantajamit</a:t>
            </a:r>
            <a:endParaRPr sz="1700">
              <a:solidFill>
                <a:schemeClr val="dk1"/>
              </a:solidFill>
            </a:endParaRPr>
          </a:p>
          <a:p>
            <a:pPr indent="0" lvl="0" marL="0" rtl="0" algn="l">
              <a:spcBef>
                <a:spcPts val="1200"/>
              </a:spcBef>
              <a:spcAft>
                <a:spcPts val="0"/>
              </a:spcAft>
              <a:buNone/>
            </a:pPr>
            <a:r>
              <a:rPr lang="fi" sz="1700">
                <a:solidFill>
                  <a:schemeClr val="dk1"/>
                </a:solidFill>
              </a:rPr>
              <a:t>In aurlahti is biggest harbor in lohja 400 place</a:t>
            </a:r>
            <a:endParaRPr sz="1700">
              <a:solidFill>
                <a:schemeClr val="dk1"/>
              </a:solidFill>
            </a:endParaRPr>
          </a:p>
          <a:p>
            <a:pPr indent="0" lvl="0" marL="0" rtl="0" algn="l">
              <a:spcBef>
                <a:spcPts val="1200"/>
              </a:spcBef>
              <a:spcAft>
                <a:spcPts val="0"/>
              </a:spcAft>
              <a:buNone/>
            </a:pPr>
            <a:r>
              <a:rPr lang="fi">
                <a:solidFill>
                  <a:schemeClr val="dk1"/>
                </a:solidFill>
              </a:rPr>
              <a:t>You can buy food there </a:t>
            </a:r>
            <a:endParaRPr>
              <a:solidFill>
                <a:schemeClr val="dk1"/>
              </a:solidFill>
            </a:endParaRPr>
          </a:p>
          <a:p>
            <a:pPr indent="0" lvl="0" marL="0" rtl="0" algn="l">
              <a:spcBef>
                <a:spcPts val="1200"/>
              </a:spcBef>
              <a:spcAft>
                <a:spcPts val="0"/>
              </a:spcAft>
              <a:buNone/>
            </a:pPr>
            <a:r>
              <a:t/>
            </a:r>
            <a:endParaRPr>
              <a:solidFill>
                <a:schemeClr val="dk1"/>
              </a:solidFill>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pic>
        <p:nvPicPr>
          <p:cNvPr id="145" name="Google Shape;145;p22"/>
          <p:cNvPicPr preferRelativeResize="0"/>
          <p:nvPr/>
        </p:nvPicPr>
        <p:blipFill>
          <a:blip r:embed="rId3">
            <a:alphaModFix/>
          </a:blip>
          <a:stretch>
            <a:fillRect/>
          </a:stretch>
        </p:blipFill>
        <p:spPr>
          <a:xfrm>
            <a:off x="5214575" y="2361200"/>
            <a:ext cx="3929425" cy="2643825"/>
          </a:xfrm>
          <a:prstGeom prst="rect">
            <a:avLst/>
          </a:prstGeom>
          <a:noFill/>
          <a:ln>
            <a:noFill/>
          </a:ln>
        </p:spPr>
      </p:pic>
      <p:sp>
        <p:nvSpPr>
          <p:cNvPr id="146" name="Google Shape;146;p22"/>
          <p:cNvSpPr txBox="1"/>
          <p:nvPr/>
        </p:nvSpPr>
        <p:spPr>
          <a:xfrm>
            <a:off x="152400" y="152400"/>
            <a:ext cx="3000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800">
              <a:solidFill>
                <a:schemeClr val="dk1"/>
              </a:solidFill>
            </a:endParaRPr>
          </a:p>
        </p:txBody>
      </p:sp>
      <p:pic>
        <p:nvPicPr>
          <p:cNvPr id="147" name="Google Shape;147;p22"/>
          <p:cNvPicPr preferRelativeResize="0"/>
          <p:nvPr/>
        </p:nvPicPr>
        <p:blipFill>
          <a:blip r:embed="rId4">
            <a:alphaModFix/>
          </a:blip>
          <a:stretch>
            <a:fillRect/>
          </a:stretch>
        </p:blipFill>
        <p:spPr>
          <a:xfrm>
            <a:off x="6486513" y="637163"/>
            <a:ext cx="2657475" cy="17240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fi"/>
              <a:t>Main sights in Lohja</a:t>
            </a:r>
            <a:endParaRPr/>
          </a:p>
          <a:p>
            <a:pPr indent="0" lvl="0" marL="0" rtl="0" algn="l">
              <a:spcBef>
                <a:spcPts val="0"/>
              </a:spcBef>
              <a:spcAft>
                <a:spcPts val="0"/>
              </a:spcAft>
              <a:buNone/>
            </a:pPr>
            <a:r>
              <a:t/>
            </a:r>
            <a:endParaRPr/>
          </a:p>
        </p:txBody>
      </p:sp>
      <p:sp>
        <p:nvSpPr>
          <p:cNvPr id="153" name="Google Shape;153;p2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lang="fi" sz="2000">
                <a:solidFill>
                  <a:schemeClr val="dk1"/>
                </a:solidFill>
              </a:rPr>
              <a:t>Tytyrin Kaivos is a mine under 100                                                                       meters. The mine is 100 years old.                                                                  </a:t>
            </a:r>
            <a:endParaRPr sz="2000">
              <a:solidFill>
                <a:schemeClr val="dk1"/>
              </a:solidFill>
            </a:endParaRPr>
          </a:p>
          <a:p>
            <a:pPr indent="0" lvl="0" marL="0" rtl="0" algn="l">
              <a:lnSpc>
                <a:spcPct val="100000"/>
              </a:lnSpc>
              <a:spcBef>
                <a:spcPts val="0"/>
              </a:spcBef>
              <a:spcAft>
                <a:spcPts val="0"/>
              </a:spcAft>
              <a:buNone/>
            </a:pPr>
            <a:r>
              <a:t/>
            </a:r>
            <a:endParaRPr sz="2000">
              <a:solidFill>
                <a:schemeClr val="dk1"/>
              </a:solidFill>
            </a:endParaRPr>
          </a:p>
          <a:p>
            <a:pPr indent="0" lvl="0" marL="0" rtl="0" algn="l">
              <a:lnSpc>
                <a:spcPct val="100000"/>
              </a:lnSpc>
              <a:spcBef>
                <a:spcPts val="0"/>
              </a:spcBef>
              <a:spcAft>
                <a:spcPts val="0"/>
              </a:spcAft>
              <a:buNone/>
            </a:pPr>
            <a:r>
              <a:rPr lang="fi" sz="2000">
                <a:solidFill>
                  <a:schemeClr val="dk1"/>
                </a:solidFill>
              </a:rPr>
              <a:t>During your visit, you can get to know                                                               the geological and mining history.                                                                      There's also themed cave you can see there.</a:t>
            </a:r>
            <a:endParaRPr sz="2000">
              <a:solidFill>
                <a:schemeClr val="dk1"/>
              </a:solidFill>
            </a:endParaRPr>
          </a:p>
          <a:p>
            <a:pPr indent="0" lvl="0" marL="0" rtl="0" algn="l">
              <a:lnSpc>
                <a:spcPct val="100000"/>
              </a:lnSpc>
              <a:spcBef>
                <a:spcPts val="0"/>
              </a:spcBef>
              <a:spcAft>
                <a:spcPts val="0"/>
              </a:spcAft>
              <a:buNone/>
            </a:pPr>
            <a:r>
              <a:rPr lang="fi" sz="2000">
                <a:solidFill>
                  <a:schemeClr val="dk1"/>
                </a:solidFill>
              </a:rPr>
              <a:t>You may also see some characters there, </a:t>
            </a:r>
            <a:endParaRPr sz="2000">
              <a:solidFill>
                <a:schemeClr val="dk1"/>
              </a:solidFill>
            </a:endParaRPr>
          </a:p>
          <a:p>
            <a:pPr indent="0" lvl="0" marL="0" rtl="0" algn="l">
              <a:lnSpc>
                <a:spcPct val="100000"/>
              </a:lnSpc>
              <a:spcBef>
                <a:spcPts val="0"/>
              </a:spcBef>
              <a:spcAft>
                <a:spcPts val="0"/>
              </a:spcAft>
              <a:buNone/>
            </a:pPr>
            <a:r>
              <a:rPr lang="fi" sz="2000">
                <a:solidFill>
                  <a:schemeClr val="dk1"/>
                </a:solidFill>
              </a:rPr>
              <a:t>like troll, witch or Santa Claus. </a:t>
            </a:r>
            <a:endParaRPr sz="2000">
              <a:solidFill>
                <a:schemeClr val="dk1"/>
              </a:solidFill>
            </a:endParaRPr>
          </a:p>
        </p:txBody>
      </p:sp>
      <p:pic>
        <p:nvPicPr>
          <p:cNvPr id="154" name="Google Shape;154;p23"/>
          <p:cNvPicPr preferRelativeResize="0"/>
          <p:nvPr/>
        </p:nvPicPr>
        <p:blipFill>
          <a:blip r:embed="rId3">
            <a:alphaModFix/>
          </a:blip>
          <a:stretch>
            <a:fillRect/>
          </a:stretch>
        </p:blipFill>
        <p:spPr>
          <a:xfrm>
            <a:off x="4932950" y="84100"/>
            <a:ext cx="4026651" cy="2618475"/>
          </a:xfrm>
          <a:prstGeom prst="rect">
            <a:avLst/>
          </a:prstGeom>
          <a:noFill/>
          <a:ln>
            <a:noFill/>
          </a:ln>
        </p:spPr>
      </p:pic>
      <p:pic>
        <p:nvPicPr>
          <p:cNvPr id="155" name="Google Shape;155;p23"/>
          <p:cNvPicPr preferRelativeResize="0"/>
          <p:nvPr/>
        </p:nvPicPr>
        <p:blipFill>
          <a:blip r:embed="rId4">
            <a:alphaModFix/>
          </a:blip>
          <a:stretch>
            <a:fillRect/>
          </a:stretch>
        </p:blipFill>
        <p:spPr>
          <a:xfrm>
            <a:off x="6048500" y="2406325"/>
            <a:ext cx="2911101" cy="2490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Main sights in Finland</a:t>
            </a:r>
            <a:endParaRPr/>
          </a:p>
        </p:txBody>
      </p:sp>
      <p:sp>
        <p:nvSpPr>
          <p:cNvPr id="161" name="Google Shape;161;p24"/>
          <p:cNvSpPr txBox="1"/>
          <p:nvPr>
            <p:ph idx="1" type="body"/>
          </p:nvPr>
        </p:nvSpPr>
        <p:spPr>
          <a:xfrm>
            <a:off x="311700" y="1152475"/>
            <a:ext cx="7494900" cy="3416400"/>
          </a:xfrm>
          <a:prstGeom prst="rect">
            <a:avLst/>
          </a:prstGeom>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lang="fi" sz="1600">
                <a:solidFill>
                  <a:schemeClr val="dk1"/>
                </a:solidFill>
              </a:rPr>
              <a:t>Suomenlinna: </a:t>
            </a:r>
            <a:r>
              <a:rPr lang="fi" sz="1600">
                <a:solidFill>
                  <a:schemeClr val="dk1"/>
                </a:solidFill>
              </a:rPr>
              <a:t>One of the world’s largest sea fortresses, Suomenlinna is an 18th-century fort located on an island just a 15-minute ferry ride from Helsinki’s Market Square.</a:t>
            </a:r>
            <a:endParaRPr sz="1600">
              <a:solidFill>
                <a:schemeClr val="dk1"/>
              </a:solidFill>
            </a:endParaRPr>
          </a:p>
          <a:p>
            <a:pPr indent="0" lvl="0" marL="0" marR="0" rtl="0" algn="l">
              <a:lnSpc>
                <a:spcPct val="115000"/>
              </a:lnSpc>
              <a:spcBef>
                <a:spcPts val="1200"/>
              </a:spcBef>
              <a:spcAft>
                <a:spcPts val="0"/>
              </a:spcAft>
              <a:buNone/>
            </a:pPr>
            <a:r>
              <a:rPr lang="fi" sz="1600">
                <a:solidFill>
                  <a:schemeClr val="dk1"/>
                </a:solidFill>
              </a:rPr>
              <a:t>Rovaniemi and the Arctic: Visit Rovaniemi, the official hometown of Santa Claus, and experience the magic of Lapland. Don’t miss the chance to see the Northern Lights and explore the Arctic wilderness.</a:t>
            </a:r>
            <a:endParaRPr sz="1600">
              <a:solidFill>
                <a:schemeClr val="dk1"/>
              </a:solidFill>
            </a:endParaRPr>
          </a:p>
          <a:p>
            <a:pPr indent="0" lvl="0" marL="0" marR="0" rtl="0" algn="l">
              <a:lnSpc>
                <a:spcPct val="115000"/>
              </a:lnSpc>
              <a:spcBef>
                <a:spcPts val="1200"/>
              </a:spcBef>
              <a:spcAft>
                <a:spcPts val="1200"/>
              </a:spcAft>
              <a:buNone/>
            </a:pPr>
            <a:r>
              <a:rPr lang="fi" sz="1600">
                <a:solidFill>
                  <a:schemeClr val="dk1"/>
                </a:solidFill>
              </a:rPr>
              <a:t>Saimaa: The biggest lake in Finland. It is about 1377 km2. Here you can find the Saimaannorppa (Saimaa ringed seal). </a:t>
            </a:r>
            <a:endParaRPr sz="1600">
              <a:solidFill>
                <a:schemeClr val="dk1"/>
              </a:solidFill>
            </a:endParaRPr>
          </a:p>
        </p:txBody>
      </p:sp>
      <p:pic>
        <p:nvPicPr>
          <p:cNvPr descr="Suomenlinna" id="162" name="Google Shape;162;p24"/>
          <p:cNvPicPr preferRelativeResize="0"/>
          <p:nvPr/>
        </p:nvPicPr>
        <p:blipFill>
          <a:blip r:embed="rId3">
            <a:alphaModFix/>
          </a:blip>
          <a:stretch>
            <a:fillRect/>
          </a:stretch>
        </p:blipFill>
        <p:spPr>
          <a:xfrm>
            <a:off x="7015975" y="0"/>
            <a:ext cx="1905000" cy="1123950"/>
          </a:xfrm>
          <a:prstGeom prst="rect">
            <a:avLst/>
          </a:prstGeom>
          <a:noFill/>
          <a:ln>
            <a:noFill/>
          </a:ln>
        </p:spPr>
      </p:pic>
      <p:pic>
        <p:nvPicPr>
          <p:cNvPr descr="Rovaniemi" id="163" name="Google Shape;163;p24"/>
          <p:cNvPicPr preferRelativeResize="0"/>
          <p:nvPr/>
        </p:nvPicPr>
        <p:blipFill>
          <a:blip r:embed="rId4">
            <a:alphaModFix/>
          </a:blip>
          <a:stretch>
            <a:fillRect/>
          </a:stretch>
        </p:blipFill>
        <p:spPr>
          <a:xfrm>
            <a:off x="7717875" y="1819825"/>
            <a:ext cx="1905000" cy="1123950"/>
          </a:xfrm>
          <a:prstGeom prst="rect">
            <a:avLst/>
          </a:prstGeom>
          <a:noFill/>
          <a:ln>
            <a:noFill/>
          </a:ln>
        </p:spPr>
      </p:pic>
      <p:pic>
        <p:nvPicPr>
          <p:cNvPr id="164" name="Google Shape;164;p24"/>
          <p:cNvPicPr preferRelativeResize="0"/>
          <p:nvPr/>
        </p:nvPicPr>
        <p:blipFill>
          <a:blip r:embed="rId5">
            <a:alphaModFix/>
          </a:blip>
          <a:stretch>
            <a:fillRect/>
          </a:stretch>
        </p:blipFill>
        <p:spPr>
          <a:xfrm>
            <a:off x="5525472" y="3639649"/>
            <a:ext cx="2686401" cy="140588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THANKS!</a:t>
            </a:r>
            <a:endParaRPr/>
          </a:p>
        </p:txBody>
      </p:sp>
      <p:sp>
        <p:nvSpPr>
          <p:cNvPr id="170" name="Google Shape;170;p2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lang="fi"/>
              <a:t>BY:veeti and jEmIl NyKuLla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fi"/>
              <a:t>Finland- beautiful country (2:34min)</a:t>
            </a:r>
            <a:endParaRPr/>
          </a:p>
          <a:p>
            <a:pPr indent="0" lvl="0" marL="0" rtl="0" algn="l">
              <a:spcBef>
                <a:spcPts val="1200"/>
              </a:spcBef>
              <a:spcAft>
                <a:spcPts val="0"/>
              </a:spcAft>
              <a:buNone/>
            </a:pPr>
            <a:r>
              <a:rPr lang="fi"/>
              <a:t>https://www.youtube.com/watch?v=b3iA8VDpnrg</a:t>
            </a:r>
            <a:endParaRPr/>
          </a:p>
          <a:p>
            <a:pPr indent="0" lvl="0" marL="0" rtl="0" algn="l">
              <a:spcBef>
                <a:spcPts val="1200"/>
              </a:spcBef>
              <a:spcAft>
                <a:spcPts val="0"/>
              </a:spcAft>
              <a:buNone/>
            </a:pPr>
            <a:r>
              <a:rPr lang="fi"/>
              <a:t>Jean Sibelius Finlandia</a:t>
            </a:r>
            <a:endParaRPr/>
          </a:p>
          <a:p>
            <a:pPr indent="0" lvl="0" marL="0" rtl="0" algn="l">
              <a:spcBef>
                <a:spcPts val="1200"/>
              </a:spcBef>
              <a:spcAft>
                <a:spcPts val="0"/>
              </a:spcAft>
              <a:buNone/>
            </a:pPr>
            <a:r>
              <a:rPr lang="fi"/>
              <a:t>https://www.youtube.com/watch?v=F5zg_af9b8c&amp;t=317s</a:t>
            </a:r>
            <a:endParaRPr/>
          </a:p>
          <a:p>
            <a:pPr indent="0" lvl="0" marL="0" rtl="0" algn="l">
              <a:spcBef>
                <a:spcPts val="1200"/>
              </a:spcBef>
              <a:spcAft>
                <a:spcPts val="1200"/>
              </a:spcAft>
              <a:buNone/>
            </a:pPr>
            <a:r>
              <a:t/>
            </a:r>
            <a:endParaRPr/>
          </a:p>
        </p:txBody>
      </p:sp>
      <p:pic>
        <p:nvPicPr>
          <p:cNvPr id="171" name="Google Shape;171;p25"/>
          <p:cNvPicPr preferRelativeResize="0"/>
          <p:nvPr/>
        </p:nvPicPr>
        <p:blipFill>
          <a:blip r:embed="rId3">
            <a:alphaModFix/>
          </a:blip>
          <a:stretch>
            <a:fillRect/>
          </a:stretch>
        </p:blipFill>
        <p:spPr>
          <a:xfrm>
            <a:off x="4993150" y="1152475"/>
            <a:ext cx="4320925" cy="3086375"/>
          </a:xfrm>
          <a:prstGeom prst="rect">
            <a:avLst/>
          </a:prstGeom>
          <a:noFill/>
          <a:ln>
            <a:noFill/>
          </a:ln>
        </p:spPr>
      </p:pic>
    </p:spTree>
  </p:cSld>
  <p:clrMapOvr>
    <a:masterClrMapping/>
  </p:clrMapOvr>
  <mc:AlternateContent>
    <mc:Choice Requires="p14">
      <p:transition spd="slow" p14:dur="5000">
        <p14:prism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9"/>
                                        </p:tgtEl>
                                        <p:attrNameLst>
                                          <p:attrName>style.visibility</p:attrName>
                                        </p:attrNameLst>
                                      </p:cBhvr>
                                      <p:to>
                                        <p:strVal val="visible"/>
                                      </p:to>
                                    </p:set>
                                    <p:animEffect filter="fade" transition="in">
                                      <p:cBhvr>
                                        <p:cTn dur="1000"/>
                                        <p:tgtEl>
                                          <p:spTgt spid="1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170"/>
                                        </p:tgtEl>
                                        <p:attrNameLst>
                                          <p:attrName>style.visibility</p:attrName>
                                        </p:attrNameLst>
                                      </p:cBhvr>
                                      <p:to>
                                        <p:strVal val="visible"/>
                                      </p:to>
                                    </p:set>
                                    <p:anim calcmode="lin" valueType="num">
                                      <p:cBhvr additive="base">
                                        <p:cTn dur="200"/>
                                        <p:tgtEl>
                                          <p:spTgt spid="17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mph" presetID="8" presetSubtype="0">
                                  <p:stCondLst>
                                    <p:cond delay="0"/>
                                  </p:stCondLst>
                                  <p:childTnLst>
                                    <p:animRot by="-21600000">
                                      <p:cBhvr>
                                        <p:cTn dur="1000" fill="hold"/>
                                        <p:tgtEl>
                                          <p:spTgt spid="171"/>
                                        </p:tgtEl>
                                        <p:attrNameLst>
                                          <p:attrName>r</p:attrName>
                                        </p:attrNameLst>
                                      </p:cBhvr>
                                    </p:animRo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4"/>
          <p:cNvSpPr txBox="1"/>
          <p:nvPr>
            <p:ph type="title"/>
          </p:nvPr>
        </p:nvSpPr>
        <p:spPr>
          <a:xfrm>
            <a:off x="134325" y="1156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i="1" lang="fi" sz="2720"/>
              <a:t>Facts about Finland</a:t>
            </a:r>
            <a:endParaRPr b="1" i="1" sz="2720"/>
          </a:p>
        </p:txBody>
      </p:sp>
      <p:sp>
        <p:nvSpPr>
          <p:cNvPr id="63" name="Google Shape;63;p14"/>
          <p:cNvSpPr txBox="1"/>
          <p:nvPr>
            <p:ph idx="1" type="body"/>
          </p:nvPr>
        </p:nvSpPr>
        <p:spPr>
          <a:xfrm>
            <a:off x="185000" y="747450"/>
            <a:ext cx="6352200" cy="4269300"/>
          </a:xfrm>
          <a:prstGeom prst="rect">
            <a:avLst/>
          </a:prstGeom>
        </p:spPr>
        <p:txBody>
          <a:bodyPr anchorCtr="0" anchor="t" bIns="91425" lIns="91425" spcFirstLastPara="1" rIns="91425" wrap="square" tIns="91425">
            <a:normAutofit fontScale="25000" lnSpcReduction="20000"/>
          </a:bodyPr>
          <a:lstStyle/>
          <a:p>
            <a:pPr indent="0" lvl="0" marL="0" rtl="0" algn="l">
              <a:spcBef>
                <a:spcPts val="0"/>
              </a:spcBef>
              <a:spcAft>
                <a:spcPts val="0"/>
              </a:spcAft>
              <a:buNone/>
            </a:pPr>
            <a:r>
              <a:rPr lang="fi" sz="6660"/>
              <a:t>Finland is known for being voted the happiest country in the world for 7 years in a row!</a:t>
            </a:r>
            <a:endParaRPr sz="6660"/>
          </a:p>
          <a:p>
            <a:pPr indent="0" lvl="0" marL="0" rtl="0" algn="l">
              <a:spcBef>
                <a:spcPts val="1200"/>
              </a:spcBef>
              <a:spcAft>
                <a:spcPts val="0"/>
              </a:spcAft>
              <a:buNone/>
            </a:pPr>
            <a:r>
              <a:rPr lang="fi" sz="6660"/>
              <a:t>Finland is often thought as being an Scandinavian country but actually finland is an Nordic country and not a Scandinavian country like Norway, Sweden and Denmark.</a:t>
            </a:r>
            <a:endParaRPr sz="6660"/>
          </a:p>
          <a:p>
            <a:pPr indent="0" lvl="0" marL="0" rtl="0" algn="l">
              <a:spcBef>
                <a:spcPts val="1200"/>
              </a:spcBef>
              <a:spcAft>
                <a:spcPts val="0"/>
              </a:spcAft>
              <a:buNone/>
            </a:pPr>
            <a:r>
              <a:rPr lang="fi" sz="6660"/>
              <a:t>Finland has the most lakes in Europe in total 188,000.</a:t>
            </a:r>
            <a:endParaRPr sz="6660"/>
          </a:p>
          <a:p>
            <a:pPr indent="0" lvl="0" marL="0" rtl="0" algn="l">
              <a:spcBef>
                <a:spcPts val="1200"/>
              </a:spcBef>
              <a:spcAft>
                <a:spcPts val="0"/>
              </a:spcAft>
              <a:buNone/>
            </a:pPr>
            <a:r>
              <a:rPr lang="fi" sz="6660"/>
              <a:t>Finland has invented stuff like Supercell, A</a:t>
            </a:r>
            <a:r>
              <a:rPr lang="fi" sz="6660"/>
              <a:t>ngry</a:t>
            </a:r>
            <a:r>
              <a:rPr lang="fi" sz="6660"/>
              <a:t> birds, Moomins and the famous Nokia phones.</a:t>
            </a:r>
            <a:endParaRPr sz="6660"/>
          </a:p>
          <a:p>
            <a:pPr indent="0" lvl="0" marL="0" rtl="0" algn="l">
              <a:spcBef>
                <a:spcPts val="1200"/>
              </a:spcBef>
              <a:spcAft>
                <a:spcPts val="0"/>
              </a:spcAft>
              <a:buNone/>
            </a:pPr>
            <a:r>
              <a:rPr lang="fi" sz="6660"/>
              <a:t>Capital: Helsinki.</a:t>
            </a:r>
            <a:endParaRPr sz="6660"/>
          </a:p>
          <a:p>
            <a:pPr indent="0" lvl="0" marL="0" rtl="0" algn="l">
              <a:spcBef>
                <a:spcPts val="1200"/>
              </a:spcBef>
              <a:spcAft>
                <a:spcPts val="0"/>
              </a:spcAft>
              <a:buNone/>
            </a:pPr>
            <a:r>
              <a:rPr lang="fi" sz="6660"/>
              <a:t>Population: 5,556 million people.</a:t>
            </a:r>
            <a:endParaRPr sz="6660"/>
          </a:p>
          <a:p>
            <a:pPr indent="0" lvl="0" marL="0" rtl="0" algn="l">
              <a:spcBef>
                <a:spcPts val="1200"/>
              </a:spcBef>
              <a:spcAft>
                <a:spcPts val="0"/>
              </a:spcAft>
              <a:buNone/>
            </a:pPr>
            <a:r>
              <a:rPr lang="fi" sz="6660"/>
              <a:t>Area: 338 426 km2</a:t>
            </a:r>
            <a:endParaRPr sz="6660"/>
          </a:p>
          <a:p>
            <a:pPr indent="0" lvl="0" marL="0" rtl="0" algn="l">
              <a:spcBef>
                <a:spcPts val="1200"/>
              </a:spcBef>
              <a:spcAft>
                <a:spcPts val="0"/>
              </a:spcAft>
              <a:buNone/>
            </a:pPr>
            <a:r>
              <a:rPr lang="fi" sz="6660"/>
              <a:t>Official languages: Finnish and Swedish.</a:t>
            </a:r>
            <a:endParaRPr sz="6660"/>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pic>
        <p:nvPicPr>
          <p:cNvPr id="64" name="Google Shape;64;p14"/>
          <p:cNvPicPr preferRelativeResize="0"/>
          <p:nvPr/>
        </p:nvPicPr>
        <p:blipFill>
          <a:blip r:embed="rId3">
            <a:alphaModFix/>
          </a:blip>
          <a:stretch>
            <a:fillRect/>
          </a:stretch>
        </p:blipFill>
        <p:spPr>
          <a:xfrm>
            <a:off x="7006325" y="321325"/>
            <a:ext cx="1771650" cy="2581275"/>
          </a:xfrm>
          <a:prstGeom prst="rect">
            <a:avLst/>
          </a:prstGeom>
          <a:noFill/>
          <a:ln>
            <a:noFill/>
          </a:ln>
        </p:spPr>
      </p:pic>
      <p:pic>
        <p:nvPicPr>
          <p:cNvPr id="65" name="Google Shape;65;p14"/>
          <p:cNvPicPr preferRelativeResize="0"/>
          <p:nvPr/>
        </p:nvPicPr>
        <p:blipFill>
          <a:blip r:embed="rId4">
            <a:alphaModFix/>
          </a:blip>
          <a:stretch>
            <a:fillRect/>
          </a:stretch>
        </p:blipFill>
        <p:spPr>
          <a:xfrm>
            <a:off x="5966975" y="3194675"/>
            <a:ext cx="2861675" cy="17208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The Finnish School</a:t>
            </a:r>
            <a:endParaRPr/>
          </a:p>
        </p:txBody>
      </p:sp>
      <p:sp>
        <p:nvSpPr>
          <p:cNvPr id="71" name="Google Shape;71;p15"/>
          <p:cNvSpPr txBox="1"/>
          <p:nvPr>
            <p:ph idx="1" type="body"/>
          </p:nvPr>
        </p:nvSpPr>
        <p:spPr>
          <a:xfrm>
            <a:off x="311700" y="1152475"/>
            <a:ext cx="5042400" cy="34164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770"/>
              <a:buNone/>
            </a:pPr>
            <a:r>
              <a:rPr lang="fi" sz="1600">
                <a:latin typeface="Times New Roman"/>
                <a:ea typeface="Times New Roman"/>
                <a:cs typeface="Times New Roman"/>
                <a:sym typeface="Times New Roman"/>
              </a:rPr>
              <a:t>The </a:t>
            </a:r>
            <a:r>
              <a:rPr lang="fi" sz="1600">
                <a:latin typeface="Times New Roman"/>
                <a:ea typeface="Times New Roman"/>
                <a:cs typeface="Times New Roman"/>
                <a:sym typeface="Times New Roman"/>
              </a:rPr>
              <a:t>school food is free in Finland, most of students think that school food is bad. </a:t>
            </a:r>
            <a:endParaRPr sz="1600">
              <a:latin typeface="Times New Roman"/>
              <a:ea typeface="Times New Roman"/>
              <a:cs typeface="Times New Roman"/>
              <a:sym typeface="Times New Roman"/>
            </a:endParaRPr>
          </a:p>
          <a:p>
            <a:pPr indent="0" lvl="0" marL="0" rtl="0" algn="l">
              <a:lnSpc>
                <a:spcPct val="95000"/>
              </a:lnSpc>
              <a:spcBef>
                <a:spcPts val="1200"/>
              </a:spcBef>
              <a:spcAft>
                <a:spcPts val="0"/>
              </a:spcAft>
              <a:buSzPts val="770"/>
              <a:buNone/>
            </a:pPr>
            <a:r>
              <a:rPr lang="fi" sz="1600">
                <a:latin typeface="Times New Roman"/>
                <a:ea typeface="Times New Roman"/>
                <a:cs typeface="Times New Roman"/>
                <a:sym typeface="Times New Roman"/>
              </a:rPr>
              <a:t>Finland have 190 school days in year. Our school day starts 8.10, 9.00 or at 10.00. The school ends at 13.10, 14.10 or at 15.00.</a:t>
            </a:r>
            <a:endParaRPr sz="1600">
              <a:latin typeface="Times New Roman"/>
              <a:ea typeface="Times New Roman"/>
              <a:cs typeface="Times New Roman"/>
              <a:sym typeface="Times New Roman"/>
            </a:endParaRPr>
          </a:p>
          <a:p>
            <a:pPr indent="0" lvl="0" marL="0" rtl="0" algn="l">
              <a:lnSpc>
                <a:spcPct val="95000"/>
              </a:lnSpc>
              <a:spcBef>
                <a:spcPts val="1200"/>
              </a:spcBef>
              <a:spcAft>
                <a:spcPts val="0"/>
              </a:spcAft>
              <a:buSzPts val="770"/>
              <a:buNone/>
            </a:pPr>
            <a:r>
              <a:rPr lang="fi" sz="1600">
                <a:latin typeface="Times New Roman"/>
                <a:ea typeface="Times New Roman"/>
                <a:cs typeface="Times New Roman"/>
                <a:sym typeface="Times New Roman"/>
              </a:rPr>
              <a:t>Compulsory subjects are Mathematics, History, Biology, English, Swedish, Sports etc.</a:t>
            </a:r>
            <a:endParaRPr sz="1600">
              <a:latin typeface="Times New Roman"/>
              <a:ea typeface="Times New Roman"/>
              <a:cs typeface="Times New Roman"/>
              <a:sym typeface="Times New Roman"/>
            </a:endParaRPr>
          </a:p>
          <a:p>
            <a:pPr indent="0" lvl="0" marL="0" rtl="0" algn="l">
              <a:lnSpc>
                <a:spcPct val="95000"/>
              </a:lnSpc>
              <a:spcBef>
                <a:spcPts val="1200"/>
              </a:spcBef>
              <a:spcAft>
                <a:spcPts val="0"/>
              </a:spcAft>
              <a:buSzPts val="770"/>
              <a:buNone/>
            </a:pPr>
            <a:r>
              <a:rPr lang="fi" sz="1600">
                <a:latin typeface="Times New Roman"/>
                <a:ea typeface="Times New Roman"/>
                <a:cs typeface="Times New Roman"/>
                <a:sym typeface="Times New Roman"/>
              </a:rPr>
              <a:t>In the 8th you can choose subjects like Home economics, Textile work, Art, Sport, German and Spanish.</a:t>
            </a:r>
            <a:endParaRPr sz="1600">
              <a:latin typeface="Times New Roman"/>
              <a:ea typeface="Times New Roman"/>
              <a:cs typeface="Times New Roman"/>
              <a:sym typeface="Times New Roman"/>
            </a:endParaRPr>
          </a:p>
          <a:p>
            <a:pPr indent="0" lvl="0" marL="0" rtl="0" algn="l">
              <a:lnSpc>
                <a:spcPct val="95000"/>
              </a:lnSpc>
              <a:spcBef>
                <a:spcPts val="1200"/>
              </a:spcBef>
              <a:spcAft>
                <a:spcPts val="0"/>
              </a:spcAft>
              <a:buSzPts val="770"/>
              <a:buNone/>
            </a:pPr>
            <a:r>
              <a:rPr lang="fi" sz="1600">
                <a:latin typeface="Times New Roman"/>
                <a:ea typeface="Times New Roman"/>
                <a:cs typeface="Times New Roman"/>
                <a:sym typeface="Times New Roman"/>
              </a:rPr>
              <a:t>Our school is a comprehensive school with grades from 1st grade to the 9th grade. After basic education you go to the vocational school or upper secondary school.</a:t>
            </a:r>
            <a:endParaRPr sz="1600">
              <a:latin typeface="Times New Roman"/>
              <a:ea typeface="Times New Roman"/>
              <a:cs typeface="Times New Roman"/>
              <a:sym typeface="Times New Roman"/>
            </a:endParaRPr>
          </a:p>
          <a:p>
            <a:pPr indent="0" lvl="0" marL="0" rtl="0" algn="l">
              <a:lnSpc>
                <a:spcPct val="95000"/>
              </a:lnSpc>
              <a:spcBef>
                <a:spcPts val="1200"/>
              </a:spcBef>
              <a:spcAft>
                <a:spcPts val="1200"/>
              </a:spcAft>
              <a:buSzPts val="770"/>
              <a:buNone/>
            </a:pPr>
            <a:r>
              <a:t/>
            </a:r>
            <a:endParaRPr sz="1600">
              <a:latin typeface="Times New Roman"/>
              <a:ea typeface="Times New Roman"/>
              <a:cs typeface="Times New Roman"/>
              <a:sym typeface="Times New Roman"/>
            </a:endParaRPr>
          </a:p>
        </p:txBody>
      </p:sp>
      <p:pic>
        <p:nvPicPr>
          <p:cNvPr id="72" name="Google Shape;72;p15"/>
          <p:cNvPicPr preferRelativeResize="0"/>
          <p:nvPr/>
        </p:nvPicPr>
        <p:blipFill>
          <a:blip r:embed="rId3">
            <a:alphaModFix/>
          </a:blip>
          <a:stretch>
            <a:fillRect/>
          </a:stretch>
        </p:blipFill>
        <p:spPr>
          <a:xfrm>
            <a:off x="5506500" y="207600"/>
            <a:ext cx="3409899" cy="2499500"/>
          </a:xfrm>
          <a:prstGeom prst="rect">
            <a:avLst/>
          </a:prstGeom>
          <a:noFill/>
          <a:ln>
            <a:noFill/>
          </a:ln>
        </p:spPr>
      </p:pic>
      <p:pic>
        <p:nvPicPr>
          <p:cNvPr id="73" name="Google Shape;73;p15"/>
          <p:cNvPicPr preferRelativeResize="0"/>
          <p:nvPr/>
        </p:nvPicPr>
        <p:blipFill>
          <a:blip r:embed="rId4">
            <a:alphaModFix/>
          </a:blip>
          <a:stretch>
            <a:fillRect/>
          </a:stretch>
        </p:blipFill>
        <p:spPr>
          <a:xfrm>
            <a:off x="5506500" y="2859500"/>
            <a:ext cx="3409900" cy="21636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Typical Finnish Food</a:t>
            </a:r>
            <a:endParaRPr/>
          </a:p>
        </p:txBody>
      </p:sp>
      <p:pic>
        <p:nvPicPr>
          <p:cNvPr id="79" name="Google Shape;79;p16"/>
          <p:cNvPicPr preferRelativeResize="0"/>
          <p:nvPr/>
        </p:nvPicPr>
        <p:blipFill rotWithShape="1">
          <a:blip r:embed="rId3">
            <a:alphaModFix/>
          </a:blip>
          <a:srcRect b="4481" l="0" r="7467" t="7636"/>
          <a:stretch/>
        </p:blipFill>
        <p:spPr>
          <a:xfrm>
            <a:off x="311700" y="3245950"/>
            <a:ext cx="1326320" cy="1812050"/>
          </a:xfrm>
          <a:prstGeom prst="rect">
            <a:avLst/>
          </a:prstGeom>
          <a:noFill/>
          <a:ln>
            <a:noFill/>
          </a:ln>
        </p:spPr>
      </p:pic>
      <p:pic>
        <p:nvPicPr>
          <p:cNvPr id="80" name="Google Shape;80;p16"/>
          <p:cNvPicPr preferRelativeResize="0"/>
          <p:nvPr/>
        </p:nvPicPr>
        <p:blipFill rotWithShape="1">
          <a:blip r:embed="rId4">
            <a:alphaModFix/>
          </a:blip>
          <a:srcRect b="0" l="5311" r="0" t="0"/>
          <a:stretch/>
        </p:blipFill>
        <p:spPr>
          <a:xfrm>
            <a:off x="4507276" y="3643450"/>
            <a:ext cx="1856327" cy="1306950"/>
          </a:xfrm>
          <a:prstGeom prst="rect">
            <a:avLst/>
          </a:prstGeom>
          <a:noFill/>
          <a:ln>
            <a:noFill/>
          </a:ln>
        </p:spPr>
      </p:pic>
      <p:pic>
        <p:nvPicPr>
          <p:cNvPr id="81" name="Google Shape;81;p16"/>
          <p:cNvPicPr preferRelativeResize="0"/>
          <p:nvPr/>
        </p:nvPicPr>
        <p:blipFill rotWithShape="1">
          <a:blip r:embed="rId5">
            <a:alphaModFix/>
          </a:blip>
          <a:srcRect b="6727" l="0" r="0" t="27513"/>
          <a:stretch/>
        </p:blipFill>
        <p:spPr>
          <a:xfrm>
            <a:off x="6763875" y="3670537"/>
            <a:ext cx="1905025" cy="1252775"/>
          </a:xfrm>
          <a:prstGeom prst="rect">
            <a:avLst/>
          </a:prstGeom>
          <a:noFill/>
          <a:ln>
            <a:noFill/>
          </a:ln>
        </p:spPr>
      </p:pic>
      <p:pic>
        <p:nvPicPr>
          <p:cNvPr id="82" name="Google Shape;82;p16"/>
          <p:cNvPicPr preferRelativeResize="0"/>
          <p:nvPr/>
        </p:nvPicPr>
        <p:blipFill>
          <a:blip r:embed="rId6">
            <a:alphaModFix/>
          </a:blip>
          <a:stretch>
            <a:fillRect/>
          </a:stretch>
        </p:blipFill>
        <p:spPr>
          <a:xfrm>
            <a:off x="2016263" y="3644275"/>
            <a:ext cx="1781175" cy="1305288"/>
          </a:xfrm>
          <a:prstGeom prst="rect">
            <a:avLst/>
          </a:prstGeom>
          <a:noFill/>
          <a:ln>
            <a:noFill/>
          </a:ln>
        </p:spPr>
      </p:pic>
      <p:pic>
        <p:nvPicPr>
          <p:cNvPr id="83" name="Google Shape;83;p16"/>
          <p:cNvPicPr preferRelativeResize="0"/>
          <p:nvPr/>
        </p:nvPicPr>
        <p:blipFill rotWithShape="1">
          <a:blip r:embed="rId7">
            <a:alphaModFix/>
          </a:blip>
          <a:srcRect b="16884" l="44096" r="0" t="18424"/>
          <a:stretch/>
        </p:blipFill>
        <p:spPr>
          <a:xfrm>
            <a:off x="839100" y="1481100"/>
            <a:ext cx="1781175" cy="1154296"/>
          </a:xfrm>
          <a:prstGeom prst="rect">
            <a:avLst/>
          </a:prstGeom>
          <a:noFill/>
          <a:ln>
            <a:noFill/>
          </a:ln>
        </p:spPr>
      </p:pic>
      <p:pic>
        <p:nvPicPr>
          <p:cNvPr id="84" name="Google Shape;84;p16"/>
          <p:cNvPicPr preferRelativeResize="0"/>
          <p:nvPr/>
        </p:nvPicPr>
        <p:blipFill>
          <a:blip r:embed="rId8">
            <a:alphaModFix/>
          </a:blip>
          <a:stretch>
            <a:fillRect/>
          </a:stretch>
        </p:blipFill>
        <p:spPr>
          <a:xfrm>
            <a:off x="6363600" y="1486113"/>
            <a:ext cx="1856325" cy="1390447"/>
          </a:xfrm>
          <a:prstGeom prst="rect">
            <a:avLst/>
          </a:prstGeom>
          <a:noFill/>
          <a:ln>
            <a:noFill/>
          </a:ln>
        </p:spPr>
      </p:pic>
      <p:pic>
        <p:nvPicPr>
          <p:cNvPr id="85" name="Google Shape;85;p16"/>
          <p:cNvPicPr preferRelativeResize="0"/>
          <p:nvPr/>
        </p:nvPicPr>
        <p:blipFill>
          <a:blip r:embed="rId9">
            <a:alphaModFix/>
          </a:blip>
          <a:stretch>
            <a:fillRect/>
          </a:stretch>
        </p:blipFill>
        <p:spPr>
          <a:xfrm>
            <a:off x="3659987" y="1466513"/>
            <a:ext cx="1545037" cy="1545037"/>
          </a:xfrm>
          <a:prstGeom prst="rect">
            <a:avLst/>
          </a:prstGeom>
          <a:noFill/>
          <a:ln>
            <a:noFill/>
          </a:ln>
        </p:spPr>
      </p:pic>
      <p:sp>
        <p:nvSpPr>
          <p:cNvPr id="86" name="Google Shape;86;p16"/>
          <p:cNvSpPr txBox="1"/>
          <p:nvPr/>
        </p:nvSpPr>
        <p:spPr>
          <a:xfrm>
            <a:off x="464741" y="1017715"/>
            <a:ext cx="2529900" cy="46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i" sz="1800">
                <a:solidFill>
                  <a:schemeClr val="dk2"/>
                </a:solidFill>
              </a:rPr>
              <a:t>Fazer’s blue chocolate</a:t>
            </a:r>
            <a:endParaRPr sz="1800"/>
          </a:p>
        </p:txBody>
      </p:sp>
      <p:sp>
        <p:nvSpPr>
          <p:cNvPr id="87" name="Google Shape;87;p16"/>
          <p:cNvSpPr txBox="1"/>
          <p:nvPr/>
        </p:nvSpPr>
        <p:spPr>
          <a:xfrm>
            <a:off x="5684925" y="887325"/>
            <a:ext cx="1398600" cy="46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88" name="Google Shape;88;p16"/>
          <p:cNvSpPr txBox="1"/>
          <p:nvPr/>
        </p:nvSpPr>
        <p:spPr>
          <a:xfrm>
            <a:off x="237900" y="2815875"/>
            <a:ext cx="1398600" cy="39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i" sz="1800">
                <a:solidFill>
                  <a:schemeClr val="dk2"/>
                </a:solidFill>
              </a:rPr>
              <a:t>Karelian pie</a:t>
            </a:r>
            <a:endParaRPr sz="1800">
              <a:solidFill>
                <a:schemeClr val="dk2"/>
              </a:solidFill>
            </a:endParaRPr>
          </a:p>
        </p:txBody>
      </p:sp>
      <p:sp>
        <p:nvSpPr>
          <p:cNvPr id="89" name="Google Shape;89;p16"/>
          <p:cNvSpPr txBox="1"/>
          <p:nvPr/>
        </p:nvSpPr>
        <p:spPr>
          <a:xfrm>
            <a:off x="3659966" y="445025"/>
            <a:ext cx="2505600" cy="1021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i" sz="1800">
                <a:solidFill>
                  <a:schemeClr val="dk2"/>
                </a:solidFill>
              </a:rPr>
              <a:t>”Mämmi” traditional </a:t>
            </a:r>
            <a:endParaRPr sz="1800">
              <a:solidFill>
                <a:schemeClr val="dk2"/>
              </a:solidFill>
            </a:endParaRPr>
          </a:p>
          <a:p>
            <a:pPr indent="0" lvl="0" marL="0" rtl="0" algn="l">
              <a:spcBef>
                <a:spcPts val="0"/>
              </a:spcBef>
              <a:spcAft>
                <a:spcPts val="0"/>
              </a:spcAft>
              <a:buNone/>
            </a:pPr>
            <a:r>
              <a:rPr lang="fi" sz="1800">
                <a:solidFill>
                  <a:schemeClr val="dk2"/>
                </a:solidFill>
              </a:rPr>
              <a:t>Easter pudding (made of rye and malt)</a:t>
            </a:r>
            <a:endParaRPr sz="1800">
              <a:solidFill>
                <a:schemeClr val="dk2"/>
              </a:solidFill>
            </a:endParaRPr>
          </a:p>
        </p:txBody>
      </p:sp>
      <p:sp>
        <p:nvSpPr>
          <p:cNvPr id="90" name="Google Shape;90;p16"/>
          <p:cNvSpPr txBox="1"/>
          <p:nvPr/>
        </p:nvSpPr>
        <p:spPr>
          <a:xfrm>
            <a:off x="6763880" y="3011549"/>
            <a:ext cx="2529900" cy="74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i" sz="1800">
                <a:solidFill>
                  <a:schemeClr val="dk2"/>
                </a:solidFill>
              </a:rPr>
              <a:t>Strawberry cream cake</a:t>
            </a:r>
            <a:endParaRPr sz="1800">
              <a:solidFill>
                <a:schemeClr val="dk2"/>
              </a:solidFill>
            </a:endParaRPr>
          </a:p>
        </p:txBody>
      </p:sp>
      <p:sp>
        <p:nvSpPr>
          <p:cNvPr id="91" name="Google Shape;91;p16"/>
          <p:cNvSpPr txBox="1"/>
          <p:nvPr/>
        </p:nvSpPr>
        <p:spPr>
          <a:xfrm>
            <a:off x="2079600" y="3245950"/>
            <a:ext cx="1654500" cy="39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i" sz="1800">
                <a:solidFill>
                  <a:schemeClr val="dk2"/>
                </a:solidFill>
              </a:rPr>
              <a:t>Rye bread</a:t>
            </a:r>
            <a:endParaRPr sz="1800">
              <a:solidFill>
                <a:schemeClr val="dk2"/>
              </a:solidFill>
            </a:endParaRPr>
          </a:p>
        </p:txBody>
      </p:sp>
      <p:sp>
        <p:nvSpPr>
          <p:cNvPr id="92" name="Google Shape;92;p16"/>
          <p:cNvSpPr txBox="1"/>
          <p:nvPr/>
        </p:nvSpPr>
        <p:spPr>
          <a:xfrm>
            <a:off x="4482933" y="3222099"/>
            <a:ext cx="1905000" cy="46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i" sz="1800">
                <a:solidFill>
                  <a:schemeClr val="dk2"/>
                </a:solidFill>
              </a:rPr>
              <a:t>Salmon soup</a:t>
            </a:r>
            <a:endParaRPr sz="1800">
              <a:solidFill>
                <a:schemeClr val="dk2"/>
              </a:solidFill>
            </a:endParaRPr>
          </a:p>
        </p:txBody>
      </p:sp>
      <p:sp>
        <p:nvSpPr>
          <p:cNvPr id="93" name="Google Shape;93;p16"/>
          <p:cNvSpPr txBox="1"/>
          <p:nvPr/>
        </p:nvSpPr>
        <p:spPr>
          <a:xfrm>
            <a:off x="6519263" y="747825"/>
            <a:ext cx="1545000" cy="74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i" sz="1800">
                <a:solidFill>
                  <a:schemeClr val="dk2"/>
                </a:solidFill>
              </a:rPr>
              <a:t>Salty liquorice</a:t>
            </a:r>
            <a:endParaRPr sz="1800">
              <a:solidFill>
                <a:schemeClr val="dk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99" name="Google Shape;99;p1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fi"/>
              <a:t>Typical breakfast: bread with cheese, cucumber/tomato, yoghurt. Many Finns also eat porridge (older people).</a:t>
            </a:r>
            <a:endParaRPr/>
          </a:p>
          <a:p>
            <a:pPr indent="0" lvl="0" marL="0" rtl="0" algn="l">
              <a:spcBef>
                <a:spcPts val="1200"/>
              </a:spcBef>
              <a:spcAft>
                <a:spcPts val="0"/>
              </a:spcAft>
              <a:buNone/>
            </a:pPr>
            <a:r>
              <a:rPr lang="fi"/>
              <a:t>We eat breakfast at 7.00-7.30 o’clock before the school. There are many pupils who don’t eat  at all.</a:t>
            </a:r>
            <a:endParaRPr/>
          </a:p>
          <a:p>
            <a:pPr indent="0" lvl="0" marL="0" rtl="0" algn="l">
              <a:spcBef>
                <a:spcPts val="1200"/>
              </a:spcBef>
              <a:spcAft>
                <a:spcPts val="0"/>
              </a:spcAft>
              <a:buNone/>
            </a:pPr>
            <a:r>
              <a:rPr lang="fi"/>
              <a:t>We eat lunch at school 11.45.</a:t>
            </a:r>
            <a:endParaRPr/>
          </a:p>
          <a:p>
            <a:pPr indent="0" lvl="0" marL="0" rtl="0" algn="l">
              <a:spcBef>
                <a:spcPts val="1200"/>
              </a:spcBef>
              <a:spcAft>
                <a:spcPts val="0"/>
              </a:spcAft>
              <a:buNone/>
            </a:pPr>
            <a:r>
              <a:rPr lang="fi"/>
              <a:t>After school we eat snack like bread again. </a:t>
            </a:r>
            <a:endParaRPr/>
          </a:p>
          <a:p>
            <a:pPr indent="0" lvl="0" marL="0" rtl="0" algn="l">
              <a:spcBef>
                <a:spcPts val="1200"/>
              </a:spcBef>
              <a:spcAft>
                <a:spcPts val="0"/>
              </a:spcAft>
              <a:buNone/>
            </a:pPr>
            <a:r>
              <a:rPr lang="fi"/>
              <a:t>Some Finns eat dinner at about 17 o’clock.</a:t>
            </a:r>
            <a:endParaRPr/>
          </a:p>
          <a:p>
            <a:pPr indent="0" lvl="0" marL="0" rtl="0" algn="l">
              <a:spcBef>
                <a:spcPts val="1200"/>
              </a:spcBef>
              <a:spcAft>
                <a:spcPts val="1200"/>
              </a:spcAft>
              <a:buNone/>
            </a:pPr>
            <a:r>
              <a:rPr lang="fi"/>
              <a:t>And before going to sleep we eat something: fruit, cornflakes, bread….</a:t>
            </a:r>
            <a:endParaRPr/>
          </a:p>
        </p:txBody>
      </p:sp>
      <p:pic>
        <p:nvPicPr>
          <p:cNvPr id="100" name="Google Shape;100;p17"/>
          <p:cNvPicPr preferRelativeResize="0"/>
          <p:nvPr/>
        </p:nvPicPr>
        <p:blipFill>
          <a:blip r:embed="rId3">
            <a:alphaModFix/>
          </a:blip>
          <a:stretch>
            <a:fillRect/>
          </a:stretch>
        </p:blipFill>
        <p:spPr>
          <a:xfrm>
            <a:off x="5455475" y="2414375"/>
            <a:ext cx="2650800" cy="14844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18"/>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i="1" lang="fi" sz="2620"/>
              <a:t>Freetime and Sport</a:t>
            </a:r>
            <a:endParaRPr b="1" i="1" sz="2620"/>
          </a:p>
        </p:txBody>
      </p:sp>
      <p:sp>
        <p:nvSpPr>
          <p:cNvPr id="106" name="Google Shape;106;p18"/>
          <p:cNvSpPr txBox="1"/>
          <p:nvPr>
            <p:ph idx="1" type="body"/>
          </p:nvPr>
        </p:nvSpPr>
        <p:spPr>
          <a:xfrm>
            <a:off x="311700" y="8476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fi"/>
              <a:t>Finnish people like ice hockey a lot and a lot of the </a:t>
            </a:r>
            <a:r>
              <a:rPr lang="fi"/>
              <a:t>people</a:t>
            </a:r>
            <a:r>
              <a:rPr lang="fi"/>
              <a:t> watch it.    </a:t>
            </a:r>
            <a:endParaRPr/>
          </a:p>
          <a:p>
            <a:pPr indent="0" lvl="0" marL="0" rtl="0" algn="l">
              <a:spcBef>
                <a:spcPts val="1200"/>
              </a:spcBef>
              <a:spcAft>
                <a:spcPts val="0"/>
              </a:spcAft>
              <a:buNone/>
            </a:pPr>
            <a:r>
              <a:rPr lang="fi"/>
              <a:t>Some people also like Finnish baseball, boating or go fishing in the summer or in the winter it’s called ice fishing. </a:t>
            </a:r>
            <a:endParaRPr/>
          </a:p>
          <a:p>
            <a:pPr indent="0" lvl="0" marL="0" rtl="0" algn="l">
              <a:spcBef>
                <a:spcPts val="1200"/>
              </a:spcBef>
              <a:spcAft>
                <a:spcPts val="0"/>
              </a:spcAft>
              <a:buNone/>
            </a:pPr>
            <a:r>
              <a:rPr lang="fi"/>
              <a:t>Some people also like to watch football but it isn’t so popular in Finland.</a:t>
            </a:r>
            <a:endParaRPr/>
          </a:p>
          <a:p>
            <a:pPr indent="0" lvl="0" marL="0" rtl="0" algn="l">
              <a:spcBef>
                <a:spcPts val="1200"/>
              </a:spcBef>
              <a:spcAft>
                <a:spcPts val="1200"/>
              </a:spcAft>
              <a:buNone/>
            </a:pPr>
            <a:r>
              <a:rPr lang="fi"/>
              <a:t>Ice swimming is also also popular, a lot of the teens in Finland also like </a:t>
            </a:r>
            <a:r>
              <a:rPr lang="fi"/>
              <a:t>floorball.</a:t>
            </a:r>
            <a:endParaRPr/>
          </a:p>
        </p:txBody>
      </p:sp>
      <p:pic>
        <p:nvPicPr>
          <p:cNvPr id="107" name="Google Shape;107;p18"/>
          <p:cNvPicPr preferRelativeResize="0"/>
          <p:nvPr/>
        </p:nvPicPr>
        <p:blipFill>
          <a:blip r:embed="rId3">
            <a:alphaModFix/>
          </a:blip>
          <a:stretch>
            <a:fillRect/>
          </a:stretch>
        </p:blipFill>
        <p:spPr>
          <a:xfrm>
            <a:off x="4681050" y="2969179"/>
            <a:ext cx="3633000" cy="2152450"/>
          </a:xfrm>
          <a:prstGeom prst="rect">
            <a:avLst/>
          </a:prstGeom>
          <a:noFill/>
          <a:ln>
            <a:noFill/>
          </a:ln>
        </p:spPr>
      </p:pic>
      <p:pic>
        <p:nvPicPr>
          <p:cNvPr id="108" name="Google Shape;108;p18"/>
          <p:cNvPicPr preferRelativeResize="0"/>
          <p:nvPr/>
        </p:nvPicPr>
        <p:blipFill>
          <a:blip r:embed="rId4">
            <a:alphaModFix/>
          </a:blip>
          <a:stretch>
            <a:fillRect/>
          </a:stretch>
        </p:blipFill>
        <p:spPr>
          <a:xfrm>
            <a:off x="1205400" y="3247725"/>
            <a:ext cx="3138650" cy="17576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Nature and Climate</a:t>
            </a:r>
            <a:endParaRPr/>
          </a:p>
        </p:txBody>
      </p:sp>
      <p:sp>
        <p:nvSpPr>
          <p:cNvPr id="114" name="Google Shape;114;p19"/>
          <p:cNvSpPr txBox="1"/>
          <p:nvPr>
            <p:ph idx="1" type="body"/>
          </p:nvPr>
        </p:nvSpPr>
        <p:spPr>
          <a:xfrm>
            <a:off x="311700" y="1152475"/>
            <a:ext cx="5703900" cy="35349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fi" sz="2000">
                <a:solidFill>
                  <a:schemeClr val="dk1"/>
                </a:solidFill>
              </a:rPr>
              <a:t>Finland is a country of trees and lakes. Finland has around 188,000 </a:t>
            </a:r>
            <a:r>
              <a:rPr lang="fi" sz="2000">
                <a:solidFill>
                  <a:schemeClr val="dk1"/>
                </a:solidFill>
              </a:rPr>
              <a:t>lakes</a:t>
            </a:r>
            <a:r>
              <a:rPr lang="fi" sz="2000">
                <a:solidFill>
                  <a:schemeClr val="dk1"/>
                </a:solidFill>
              </a:rPr>
              <a:t> and most of the country is covered in trees. In Finland, summers are very short, warm and bright and </a:t>
            </a:r>
            <a:r>
              <a:rPr lang="fi" sz="2000">
                <a:solidFill>
                  <a:schemeClr val="dk1"/>
                </a:solidFill>
              </a:rPr>
              <a:t>winters</a:t>
            </a:r>
            <a:r>
              <a:rPr lang="fi" sz="2000">
                <a:solidFill>
                  <a:schemeClr val="dk1"/>
                </a:solidFill>
              </a:rPr>
              <a:t> are long, cold and dark. </a:t>
            </a:r>
            <a:endParaRPr sz="2000">
              <a:solidFill>
                <a:schemeClr val="dk1"/>
              </a:solidFill>
            </a:endParaRPr>
          </a:p>
          <a:p>
            <a:pPr indent="0" lvl="0" marL="0" rtl="0" algn="l">
              <a:spcBef>
                <a:spcPts val="1200"/>
              </a:spcBef>
              <a:spcAft>
                <a:spcPts val="1200"/>
              </a:spcAft>
              <a:buNone/>
            </a:pPr>
            <a:r>
              <a:rPr lang="fi" sz="2000">
                <a:solidFill>
                  <a:schemeClr val="dk1"/>
                </a:solidFill>
              </a:rPr>
              <a:t>The average summer temperature is around </a:t>
            </a:r>
            <a:r>
              <a:rPr lang="fi" sz="1550">
                <a:solidFill>
                  <a:schemeClr val="dk1"/>
                </a:solidFill>
                <a:latin typeface="Verdana"/>
                <a:ea typeface="Verdana"/>
                <a:cs typeface="Verdana"/>
                <a:sym typeface="Verdana"/>
              </a:rPr>
              <a:t>+</a:t>
            </a:r>
            <a:r>
              <a:rPr lang="fi" sz="2000">
                <a:solidFill>
                  <a:schemeClr val="dk1"/>
                </a:solidFill>
              </a:rPr>
              <a:t>20</a:t>
            </a:r>
            <a:r>
              <a:rPr lang="fi" sz="2000">
                <a:solidFill>
                  <a:srgbClr val="040C28"/>
                </a:solidFill>
                <a:highlight>
                  <a:srgbClr val="FFFFFF"/>
                </a:highlight>
              </a:rPr>
              <a:t>°C but in southern and central parts of the country, it can get much warmer than that. The average temperature during winter is anything below zero degree Celsius to minus 20 degree Celsius. </a:t>
            </a:r>
            <a:endParaRPr sz="2550">
              <a:solidFill>
                <a:schemeClr val="dk1"/>
              </a:solidFill>
            </a:endParaRPr>
          </a:p>
        </p:txBody>
      </p:sp>
      <p:pic>
        <p:nvPicPr>
          <p:cNvPr id="115" name="Google Shape;115;p19"/>
          <p:cNvPicPr preferRelativeResize="0"/>
          <p:nvPr/>
        </p:nvPicPr>
        <p:blipFill>
          <a:blip r:embed="rId3">
            <a:alphaModFix/>
          </a:blip>
          <a:stretch>
            <a:fillRect/>
          </a:stretch>
        </p:blipFill>
        <p:spPr>
          <a:xfrm>
            <a:off x="6307213" y="2989875"/>
            <a:ext cx="2494226" cy="1997050"/>
          </a:xfrm>
          <a:prstGeom prst="rect">
            <a:avLst/>
          </a:prstGeom>
          <a:noFill/>
          <a:ln>
            <a:noFill/>
          </a:ln>
        </p:spPr>
      </p:pic>
      <p:pic>
        <p:nvPicPr>
          <p:cNvPr id="116" name="Google Shape;116;p19"/>
          <p:cNvPicPr preferRelativeResize="0"/>
          <p:nvPr/>
        </p:nvPicPr>
        <p:blipFill>
          <a:blip r:embed="rId4">
            <a:alphaModFix/>
          </a:blip>
          <a:stretch>
            <a:fillRect/>
          </a:stretch>
        </p:blipFill>
        <p:spPr>
          <a:xfrm>
            <a:off x="6181525" y="591337"/>
            <a:ext cx="2745600" cy="1811184"/>
          </a:xfrm>
          <a:prstGeom prst="rect">
            <a:avLst/>
          </a:prstGeom>
          <a:noFill/>
          <a:ln>
            <a:noFill/>
          </a:ln>
        </p:spPr>
      </p:pic>
      <p:sp>
        <p:nvSpPr>
          <p:cNvPr id="117" name="Google Shape;117;p19"/>
          <p:cNvSpPr txBox="1"/>
          <p:nvPr/>
        </p:nvSpPr>
        <p:spPr>
          <a:xfrm>
            <a:off x="6151975" y="-101350"/>
            <a:ext cx="2804700" cy="28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i" sz="1800">
                <a:solidFill>
                  <a:schemeClr val="dk1"/>
                </a:solidFill>
              </a:rPr>
              <a:t>Southern Finland during summer:</a:t>
            </a:r>
            <a:endParaRPr sz="1800">
              <a:solidFill>
                <a:schemeClr val="dk1"/>
              </a:solidFill>
            </a:endParaRPr>
          </a:p>
        </p:txBody>
      </p:sp>
      <p:sp>
        <p:nvSpPr>
          <p:cNvPr id="118" name="Google Shape;118;p19"/>
          <p:cNvSpPr txBox="1"/>
          <p:nvPr/>
        </p:nvSpPr>
        <p:spPr>
          <a:xfrm>
            <a:off x="6015625" y="2339175"/>
            <a:ext cx="3077400" cy="28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i" sz="1800">
                <a:solidFill>
                  <a:schemeClr val="dk1"/>
                </a:solidFill>
              </a:rPr>
              <a:t>Northern Finland</a:t>
            </a:r>
            <a:r>
              <a:rPr lang="fi" sz="1800">
                <a:solidFill>
                  <a:schemeClr val="dk1"/>
                </a:solidFill>
              </a:rPr>
              <a:t> during winter:</a:t>
            </a:r>
            <a:endParaRPr sz="1800">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History of Finland</a:t>
            </a:r>
            <a:endParaRPr/>
          </a:p>
        </p:txBody>
      </p:sp>
      <p:sp>
        <p:nvSpPr>
          <p:cNvPr id="124" name="Google Shape;124;p20"/>
          <p:cNvSpPr txBox="1"/>
          <p:nvPr>
            <p:ph idx="1" type="body"/>
          </p:nvPr>
        </p:nvSpPr>
        <p:spPr>
          <a:xfrm>
            <a:off x="311700" y="1338775"/>
            <a:ext cx="8520600" cy="3812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fi">
                <a:solidFill>
                  <a:schemeClr val="dk1"/>
                </a:solidFill>
                <a:highlight>
                  <a:srgbClr val="F5F5F5"/>
                </a:highlight>
              </a:rPr>
              <a:t>Finland was part of the Swedish kingdom 1155-1809. </a:t>
            </a:r>
            <a:endParaRPr>
              <a:solidFill>
                <a:schemeClr val="dk1"/>
              </a:solidFill>
              <a:highlight>
                <a:srgbClr val="F5F5F5"/>
              </a:highlight>
            </a:endParaRPr>
          </a:p>
          <a:p>
            <a:pPr indent="0" lvl="0" marL="0" rtl="0" algn="l">
              <a:spcBef>
                <a:spcPts val="1200"/>
              </a:spcBef>
              <a:spcAft>
                <a:spcPts val="0"/>
              </a:spcAft>
              <a:buNone/>
            </a:pPr>
            <a:r>
              <a:rPr lang="fi">
                <a:solidFill>
                  <a:schemeClr val="dk1"/>
                </a:solidFill>
                <a:highlight>
                  <a:srgbClr val="F5F5F5"/>
                </a:highlight>
              </a:rPr>
              <a:t>The Finns were converted to Christianity during the years 1000-1200.</a:t>
            </a:r>
            <a:endParaRPr>
              <a:solidFill>
                <a:schemeClr val="dk1"/>
              </a:solidFill>
              <a:highlight>
                <a:srgbClr val="F5F5F5"/>
              </a:highlight>
            </a:endParaRPr>
          </a:p>
          <a:p>
            <a:pPr indent="0" lvl="0" marL="0" rtl="0" algn="l">
              <a:spcBef>
                <a:spcPts val="1200"/>
              </a:spcBef>
              <a:spcAft>
                <a:spcPts val="0"/>
              </a:spcAft>
              <a:buNone/>
            </a:pPr>
            <a:r>
              <a:rPr lang="fi">
                <a:solidFill>
                  <a:schemeClr val="dk1"/>
                </a:solidFill>
                <a:highlight>
                  <a:srgbClr val="F5F5F5"/>
                </a:highlight>
              </a:rPr>
              <a:t>During the Napoleonic wars Finland was conquered (1808-1809) by Alexander I, emperor of Russia. Finland became a Grand Duchy. Finland was part of Russian empire during 1809-1917.</a:t>
            </a:r>
            <a:endParaRPr>
              <a:solidFill>
                <a:schemeClr val="dk1"/>
              </a:solidFill>
              <a:highlight>
                <a:srgbClr val="F5F5F5"/>
              </a:highlight>
            </a:endParaRPr>
          </a:p>
          <a:p>
            <a:pPr indent="0" lvl="0" marL="0" rtl="0" algn="l">
              <a:spcBef>
                <a:spcPts val="1200"/>
              </a:spcBef>
              <a:spcAft>
                <a:spcPts val="0"/>
              </a:spcAft>
              <a:buNone/>
            </a:pPr>
            <a:r>
              <a:t/>
            </a:r>
            <a:endParaRPr>
              <a:solidFill>
                <a:schemeClr val="dk1"/>
              </a:solidFill>
              <a:highlight>
                <a:srgbClr val="F5F5F5"/>
              </a:highlight>
            </a:endParaRPr>
          </a:p>
          <a:p>
            <a:pPr indent="0" lvl="0" marL="0" rtl="0" algn="l">
              <a:spcBef>
                <a:spcPts val="1200"/>
              </a:spcBef>
              <a:spcAft>
                <a:spcPts val="0"/>
              </a:spcAft>
              <a:buNone/>
            </a:pPr>
            <a:r>
              <a:rPr lang="fi">
                <a:solidFill>
                  <a:schemeClr val="dk1"/>
                </a:solidFill>
                <a:highlight>
                  <a:srgbClr val="F5F5F5"/>
                </a:highlight>
              </a:rPr>
              <a:t>Finland became </a:t>
            </a:r>
            <a:endParaRPr>
              <a:solidFill>
                <a:schemeClr val="dk1"/>
              </a:solidFill>
              <a:highlight>
                <a:srgbClr val="F5F5F5"/>
              </a:highlight>
            </a:endParaRPr>
          </a:p>
          <a:p>
            <a:pPr indent="0" lvl="0" marL="0" rtl="0" algn="l">
              <a:spcBef>
                <a:spcPts val="1200"/>
              </a:spcBef>
              <a:spcAft>
                <a:spcPts val="1200"/>
              </a:spcAft>
              <a:buNone/>
            </a:pPr>
            <a:r>
              <a:rPr lang="fi">
                <a:solidFill>
                  <a:schemeClr val="dk1"/>
                </a:solidFill>
                <a:highlight>
                  <a:srgbClr val="F5F5F5"/>
                </a:highlight>
              </a:rPr>
              <a:t>independent 6.12.1917. </a:t>
            </a:r>
            <a:endParaRPr>
              <a:solidFill>
                <a:schemeClr val="dk1"/>
              </a:solidFill>
              <a:highlight>
                <a:srgbClr val="F5F5F5"/>
              </a:highlight>
            </a:endParaRPr>
          </a:p>
        </p:txBody>
      </p:sp>
      <p:pic>
        <p:nvPicPr>
          <p:cNvPr id="125" name="Google Shape;125;p20"/>
          <p:cNvPicPr preferRelativeResize="0"/>
          <p:nvPr/>
        </p:nvPicPr>
        <p:blipFill>
          <a:blip r:embed="rId3">
            <a:alphaModFix/>
          </a:blip>
          <a:stretch>
            <a:fillRect/>
          </a:stretch>
        </p:blipFill>
        <p:spPr>
          <a:xfrm>
            <a:off x="7410125" y="3098863"/>
            <a:ext cx="1521891" cy="1782387"/>
          </a:xfrm>
          <a:prstGeom prst="rect">
            <a:avLst/>
          </a:prstGeom>
          <a:noFill/>
          <a:ln>
            <a:noFill/>
          </a:ln>
        </p:spPr>
      </p:pic>
      <p:pic>
        <p:nvPicPr>
          <p:cNvPr id="126" name="Google Shape;126;p20"/>
          <p:cNvPicPr preferRelativeResize="0"/>
          <p:nvPr/>
        </p:nvPicPr>
        <p:blipFill>
          <a:blip r:embed="rId4">
            <a:alphaModFix/>
          </a:blip>
          <a:stretch>
            <a:fillRect/>
          </a:stretch>
        </p:blipFill>
        <p:spPr>
          <a:xfrm>
            <a:off x="5865675" y="3098875"/>
            <a:ext cx="1521901" cy="1200625"/>
          </a:xfrm>
          <a:prstGeom prst="rect">
            <a:avLst/>
          </a:prstGeom>
          <a:noFill/>
          <a:ln>
            <a:noFill/>
          </a:ln>
        </p:spPr>
      </p:pic>
      <p:pic>
        <p:nvPicPr>
          <p:cNvPr id="127" name="Google Shape;127;p20"/>
          <p:cNvPicPr preferRelativeResize="0"/>
          <p:nvPr/>
        </p:nvPicPr>
        <p:blipFill rotWithShape="1">
          <a:blip r:embed="rId5">
            <a:alphaModFix/>
          </a:blip>
          <a:srcRect b="2559" l="0" r="0" t="-2560"/>
          <a:stretch/>
        </p:blipFill>
        <p:spPr>
          <a:xfrm>
            <a:off x="7577375" y="0"/>
            <a:ext cx="1093600" cy="1969798"/>
          </a:xfrm>
          <a:prstGeom prst="rect">
            <a:avLst/>
          </a:prstGeom>
          <a:noFill/>
          <a:ln>
            <a:noFill/>
          </a:ln>
        </p:spPr>
      </p:pic>
      <p:pic>
        <p:nvPicPr>
          <p:cNvPr id="128" name="Google Shape;128;p20"/>
          <p:cNvPicPr preferRelativeResize="0"/>
          <p:nvPr/>
        </p:nvPicPr>
        <p:blipFill>
          <a:blip r:embed="rId6">
            <a:alphaModFix/>
          </a:blip>
          <a:stretch>
            <a:fillRect/>
          </a:stretch>
        </p:blipFill>
        <p:spPr>
          <a:xfrm>
            <a:off x="5865675" y="510776"/>
            <a:ext cx="1521900" cy="1127008"/>
          </a:xfrm>
          <a:prstGeom prst="rect">
            <a:avLst/>
          </a:prstGeom>
          <a:noFill/>
          <a:ln>
            <a:noFill/>
          </a:ln>
        </p:spPr>
      </p:pic>
      <p:pic>
        <p:nvPicPr>
          <p:cNvPr id="129" name="Google Shape;129;p20"/>
          <p:cNvPicPr preferRelativeResize="0"/>
          <p:nvPr/>
        </p:nvPicPr>
        <p:blipFill>
          <a:blip r:embed="rId7">
            <a:alphaModFix/>
          </a:blip>
          <a:stretch>
            <a:fillRect/>
          </a:stretch>
        </p:blipFill>
        <p:spPr>
          <a:xfrm>
            <a:off x="2851900" y="3680625"/>
            <a:ext cx="1603877" cy="12006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21"/>
          <p:cNvSpPr txBox="1"/>
          <p:nvPr>
            <p:ph type="title"/>
          </p:nvPr>
        </p:nvSpPr>
        <p:spPr>
          <a:xfrm>
            <a:off x="311700" y="216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i="1" lang="fi" sz="2620">
                <a:latin typeface="Oswald"/>
                <a:ea typeface="Oswald"/>
                <a:cs typeface="Oswald"/>
                <a:sym typeface="Oswald"/>
              </a:rPr>
              <a:t>Traditions</a:t>
            </a:r>
            <a:endParaRPr b="1" i="1" sz="2620">
              <a:latin typeface="Oswald"/>
              <a:ea typeface="Oswald"/>
              <a:cs typeface="Oswald"/>
              <a:sym typeface="Oswald"/>
            </a:endParaRPr>
          </a:p>
        </p:txBody>
      </p:sp>
      <p:sp>
        <p:nvSpPr>
          <p:cNvPr id="135" name="Google Shape;135;p21"/>
          <p:cNvSpPr txBox="1"/>
          <p:nvPr>
            <p:ph idx="1" type="body"/>
          </p:nvPr>
        </p:nvSpPr>
        <p:spPr>
          <a:xfrm>
            <a:off x="311700" y="518100"/>
            <a:ext cx="8442300" cy="3383400"/>
          </a:xfrm>
          <a:prstGeom prst="rect">
            <a:avLst/>
          </a:prstGeom>
        </p:spPr>
        <p:txBody>
          <a:bodyPr anchorCtr="0" anchor="t" bIns="91425" lIns="91425" spcFirstLastPara="1" rIns="91425" wrap="square" tIns="91425">
            <a:normAutofit fontScale="92500" lnSpcReduction="10000"/>
          </a:bodyPr>
          <a:lstStyle/>
          <a:p>
            <a:pPr indent="0" lvl="0" marL="0" rtl="0" algn="l">
              <a:spcBef>
                <a:spcPts val="0"/>
              </a:spcBef>
              <a:spcAft>
                <a:spcPts val="0"/>
              </a:spcAft>
              <a:buNone/>
            </a:pPr>
            <a:r>
              <a:rPr lang="fi"/>
              <a:t>We like to go in saunas, and </a:t>
            </a:r>
            <a:r>
              <a:rPr lang="fi"/>
              <a:t>it's</a:t>
            </a:r>
            <a:r>
              <a:rPr lang="fi"/>
              <a:t> a big part of the culture.  </a:t>
            </a:r>
            <a:endParaRPr/>
          </a:p>
          <a:p>
            <a:pPr indent="0" lvl="0" marL="0" rtl="0" algn="l">
              <a:spcBef>
                <a:spcPts val="1200"/>
              </a:spcBef>
              <a:spcAft>
                <a:spcPts val="0"/>
              </a:spcAft>
              <a:buNone/>
            </a:pPr>
            <a:r>
              <a:rPr lang="fi"/>
              <a:t>Finnish people </a:t>
            </a:r>
            <a:r>
              <a:rPr lang="fi"/>
              <a:t>don't</a:t>
            </a:r>
            <a:r>
              <a:rPr lang="fi"/>
              <a:t> like talk to people or ask out.</a:t>
            </a:r>
            <a:endParaRPr/>
          </a:p>
          <a:p>
            <a:pPr indent="0" lvl="0" marL="0" rtl="0" algn="l">
              <a:spcBef>
                <a:spcPts val="1200"/>
              </a:spcBef>
              <a:spcAft>
                <a:spcPts val="0"/>
              </a:spcAft>
              <a:buNone/>
            </a:pPr>
            <a:r>
              <a:rPr lang="fi"/>
              <a:t>In the summer a lot of Finnish people like to in cottages and spend their summer there with friends and family.</a:t>
            </a:r>
            <a:endParaRPr/>
          </a:p>
          <a:p>
            <a:pPr indent="0" lvl="0" marL="0" rtl="0" algn="l">
              <a:spcBef>
                <a:spcPts val="1200"/>
              </a:spcBef>
              <a:spcAft>
                <a:spcPts val="0"/>
              </a:spcAft>
              <a:buNone/>
            </a:pPr>
            <a:r>
              <a:rPr lang="fi"/>
              <a:t>In Finland we celebrate christmas, easter and mid </a:t>
            </a:r>
            <a:r>
              <a:rPr lang="fi"/>
              <a:t>summer</a:t>
            </a:r>
            <a:r>
              <a:rPr lang="fi"/>
              <a:t>, they are the main holidays.</a:t>
            </a:r>
            <a:endParaRPr/>
          </a:p>
          <a:p>
            <a:pPr indent="0" lvl="0" marL="0" rtl="0" algn="l">
              <a:spcBef>
                <a:spcPts val="1200"/>
              </a:spcBef>
              <a:spcAft>
                <a:spcPts val="0"/>
              </a:spcAft>
              <a:buNone/>
            </a:pPr>
            <a:r>
              <a:rPr lang="fi"/>
              <a:t>A lot of Finnish people like to drink coffee in the morning.</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pic>
        <p:nvPicPr>
          <p:cNvPr id="136" name="Google Shape;136;p21"/>
          <p:cNvPicPr preferRelativeResize="0"/>
          <p:nvPr/>
        </p:nvPicPr>
        <p:blipFill>
          <a:blip r:embed="rId3">
            <a:alphaModFix/>
          </a:blip>
          <a:stretch>
            <a:fillRect/>
          </a:stretch>
        </p:blipFill>
        <p:spPr>
          <a:xfrm>
            <a:off x="5579450" y="3040850"/>
            <a:ext cx="3329050" cy="1864275"/>
          </a:xfrm>
          <a:prstGeom prst="rect">
            <a:avLst/>
          </a:prstGeom>
          <a:noFill/>
          <a:ln>
            <a:noFill/>
          </a:ln>
        </p:spPr>
      </p:pic>
      <p:pic>
        <p:nvPicPr>
          <p:cNvPr id="137" name="Google Shape;137;p21"/>
          <p:cNvPicPr preferRelativeResize="0"/>
          <p:nvPr/>
        </p:nvPicPr>
        <p:blipFill>
          <a:blip r:embed="rId4">
            <a:alphaModFix/>
          </a:blip>
          <a:stretch>
            <a:fillRect/>
          </a:stretch>
        </p:blipFill>
        <p:spPr>
          <a:xfrm>
            <a:off x="2475925" y="3114150"/>
            <a:ext cx="2908500" cy="1953150"/>
          </a:xfrm>
          <a:prstGeom prst="rect">
            <a:avLst/>
          </a:prstGeom>
          <a:noFill/>
          <a:ln>
            <a:noFill/>
          </a:ln>
        </p:spPr>
      </p:pic>
      <p:pic>
        <p:nvPicPr>
          <p:cNvPr id="138" name="Google Shape;138;p21"/>
          <p:cNvPicPr preferRelativeResize="0"/>
          <p:nvPr/>
        </p:nvPicPr>
        <p:blipFill>
          <a:blip r:embed="rId5">
            <a:alphaModFix/>
          </a:blip>
          <a:stretch>
            <a:fillRect/>
          </a:stretch>
        </p:blipFill>
        <p:spPr>
          <a:xfrm>
            <a:off x="245788" y="3019150"/>
            <a:ext cx="2143125" cy="21431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